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336" r:id="rId3"/>
    <p:sldId id="338" r:id="rId4"/>
    <p:sldId id="337" r:id="rId5"/>
    <p:sldId id="257" r:id="rId6"/>
    <p:sldId id="269" r:id="rId7"/>
    <p:sldId id="258" r:id="rId8"/>
    <p:sldId id="259" r:id="rId9"/>
    <p:sldId id="260" r:id="rId10"/>
    <p:sldId id="261" r:id="rId11"/>
    <p:sldId id="262" r:id="rId12"/>
    <p:sldId id="263" r:id="rId13"/>
    <p:sldId id="271" r:id="rId14"/>
    <p:sldId id="265" r:id="rId15"/>
    <p:sldId id="266" r:id="rId16"/>
    <p:sldId id="267" r:id="rId17"/>
    <p:sldId id="268" r:id="rId18"/>
    <p:sldId id="270"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5" r:id="rId77"/>
  </p:sldIdLst>
  <p:sldSz cx="9144000" cy="6858000" type="screen4x3"/>
  <p:notesSz cx="6808788" cy="99409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23" d="100"/>
          <a:sy n="123" d="100"/>
        </p:scale>
        <p:origin x="-37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s-ES"/>
          </a:p>
        </p:txBody>
      </p:sp>
      <p:sp>
        <p:nvSpPr>
          <p:cNvPr id="3" name="Marcador de Posição da Data 2"/>
          <p:cNvSpPr>
            <a:spLocks noGrp="1"/>
          </p:cNvSpPr>
          <p:nvPr>
            <p:ph type="dt" idx="1"/>
          </p:nvPr>
        </p:nvSpPr>
        <p:spPr>
          <a:xfrm>
            <a:off x="3856038" y="0"/>
            <a:ext cx="2951162" cy="496888"/>
          </a:xfrm>
          <a:prstGeom prst="rect">
            <a:avLst/>
          </a:prstGeom>
        </p:spPr>
        <p:txBody>
          <a:bodyPr vert="horz" lIns="91440" tIns="45720" rIns="91440" bIns="45720" rtlCol="0"/>
          <a:lstStyle>
            <a:lvl1pPr algn="r">
              <a:defRPr sz="1200"/>
            </a:lvl1pPr>
          </a:lstStyle>
          <a:p>
            <a:fld id="{48F219D9-8E36-45B4-9EF3-D8CD38B1700B}" type="datetimeFigureOut">
              <a:rPr lang="es-ES" smtClean="0"/>
              <a:t>14/03/2018</a:t>
            </a:fld>
            <a:endParaRPr lang="es-ES"/>
          </a:p>
        </p:txBody>
      </p:sp>
      <p:sp>
        <p:nvSpPr>
          <p:cNvPr id="4" name="Marcador de Posição da Imagem do Diapositivo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ção de Notas 4"/>
          <p:cNvSpPr>
            <a:spLocks noGrp="1"/>
          </p:cNvSpPr>
          <p:nvPr>
            <p:ph type="body" sz="quarter" idx="3"/>
          </p:nvPr>
        </p:nvSpPr>
        <p:spPr>
          <a:xfrm>
            <a:off x="681038" y="4721225"/>
            <a:ext cx="5446712" cy="4473575"/>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6" name="Marcador de Posição do Rodapé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a:defRPr sz="1200"/>
            </a:lvl1pPr>
          </a:lstStyle>
          <a:p>
            <a:endParaRPr lang="es-ES"/>
          </a:p>
        </p:txBody>
      </p:sp>
      <p:sp>
        <p:nvSpPr>
          <p:cNvPr id="7" name="Marcador de Posição do Número do Diapositivo 6"/>
          <p:cNvSpPr>
            <a:spLocks noGrp="1"/>
          </p:cNvSpPr>
          <p:nvPr>
            <p:ph type="sldNum" sz="quarter" idx="5"/>
          </p:nvPr>
        </p:nvSpPr>
        <p:spPr>
          <a:xfrm>
            <a:off x="3856038" y="9442450"/>
            <a:ext cx="2951162" cy="496888"/>
          </a:xfrm>
          <a:prstGeom prst="rect">
            <a:avLst/>
          </a:prstGeom>
        </p:spPr>
        <p:txBody>
          <a:bodyPr vert="horz" lIns="91440" tIns="45720" rIns="91440" bIns="45720" rtlCol="0" anchor="b"/>
          <a:lstStyle>
            <a:lvl1pPr algn="r">
              <a:defRPr sz="1200"/>
            </a:lvl1pPr>
          </a:lstStyle>
          <a:p>
            <a:fld id="{907EB559-D1FA-47C6-AC1F-55E89A1938B8}" type="slidenum">
              <a:rPr lang="es-ES" smtClean="0"/>
              <a:t>‹nº›</a:t>
            </a:fld>
            <a:endParaRPr lang="es-ES"/>
          </a:p>
        </p:txBody>
      </p:sp>
    </p:spTree>
    <p:extLst>
      <p:ext uri="{BB962C8B-B14F-4D97-AF65-F5344CB8AC3E}">
        <p14:creationId xmlns:p14="http://schemas.microsoft.com/office/powerpoint/2010/main" val="3719609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s-ES"/>
          </a:p>
        </p:txBody>
      </p:sp>
      <p:sp>
        <p:nvSpPr>
          <p:cNvPr id="4" name="Marcador de Posição da Data 3"/>
          <p:cNvSpPr>
            <a:spLocks noGrp="1"/>
          </p:cNvSpPr>
          <p:nvPr>
            <p:ph type="dt" sz="half" idx="10"/>
          </p:nvPr>
        </p:nvSpPr>
        <p:spPr/>
        <p:txBody>
          <a:bodyPr/>
          <a:lstStyle/>
          <a:p>
            <a:fld id="{FAAA4E51-C68F-44C9-A0CB-FDDBDFF3F22C}" type="datetime1">
              <a:rPr lang="es-ES" smtClean="0"/>
              <a:t>14/03/2018</a:t>
            </a:fld>
            <a:endParaRPr lang="es-ES"/>
          </a:p>
        </p:txBody>
      </p:sp>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307478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s-E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a Data 3"/>
          <p:cNvSpPr>
            <a:spLocks noGrp="1"/>
          </p:cNvSpPr>
          <p:nvPr>
            <p:ph type="dt" sz="half" idx="10"/>
          </p:nvPr>
        </p:nvSpPr>
        <p:spPr/>
        <p:txBody>
          <a:bodyPr/>
          <a:lstStyle/>
          <a:p>
            <a:fld id="{52B62424-6FBB-4DD8-BE7F-B80B704B376B}" type="datetime1">
              <a:rPr lang="es-ES" smtClean="0"/>
              <a:t>14/03/2018</a:t>
            </a:fld>
            <a:endParaRPr lang="es-ES"/>
          </a:p>
        </p:txBody>
      </p:sp>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80691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es-E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a Data 3"/>
          <p:cNvSpPr>
            <a:spLocks noGrp="1"/>
          </p:cNvSpPr>
          <p:nvPr>
            <p:ph type="dt" sz="half" idx="10"/>
          </p:nvPr>
        </p:nvSpPr>
        <p:spPr/>
        <p:txBody>
          <a:bodyPr/>
          <a:lstStyle/>
          <a:p>
            <a:fld id="{9C845A94-2F84-43C0-987B-6189903BF209}" type="datetime1">
              <a:rPr lang="es-ES" smtClean="0"/>
              <a:t>14/03/2018</a:t>
            </a:fld>
            <a:endParaRPr lang="es-ES"/>
          </a:p>
        </p:txBody>
      </p:sp>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40156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s-ES"/>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a Data 3"/>
          <p:cNvSpPr>
            <a:spLocks noGrp="1"/>
          </p:cNvSpPr>
          <p:nvPr>
            <p:ph type="dt" sz="half" idx="10"/>
          </p:nvPr>
        </p:nvSpPr>
        <p:spPr/>
        <p:txBody>
          <a:bodyPr/>
          <a:lstStyle/>
          <a:p>
            <a:fld id="{60180102-11D8-4445-B983-00ACEDEC52EF}" type="datetime1">
              <a:rPr lang="es-ES" smtClean="0"/>
              <a:t>14/03/2018</a:t>
            </a:fld>
            <a:endParaRPr lang="es-ES"/>
          </a:p>
        </p:txBody>
      </p:sp>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105502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es-ES"/>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6EE3026-F75F-4A2C-8EFE-8B036D06D2BF}" type="datetime1">
              <a:rPr lang="es-ES" smtClean="0"/>
              <a:t>14/03/2018</a:t>
            </a:fld>
            <a:endParaRPr lang="es-ES"/>
          </a:p>
        </p:txBody>
      </p:sp>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8750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s-ES"/>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5" name="Marcador de Posição da Data 4"/>
          <p:cNvSpPr>
            <a:spLocks noGrp="1"/>
          </p:cNvSpPr>
          <p:nvPr>
            <p:ph type="dt" sz="half" idx="10"/>
          </p:nvPr>
        </p:nvSpPr>
        <p:spPr/>
        <p:txBody>
          <a:bodyPr/>
          <a:lstStyle/>
          <a:p>
            <a:fld id="{E3826444-B3AB-4C36-95B0-06C0666A94B4}" type="datetime1">
              <a:rPr lang="es-ES" smtClean="0"/>
              <a:t>14/03/2018</a:t>
            </a:fld>
            <a:endParaRPr lang="es-ES"/>
          </a:p>
        </p:txBody>
      </p:sp>
      <p:sp>
        <p:nvSpPr>
          <p:cNvPr id="6" name="Marcador de Posição do Rodapé 5"/>
          <p:cNvSpPr>
            <a:spLocks noGrp="1"/>
          </p:cNvSpPr>
          <p:nvPr>
            <p:ph type="ftr" sz="quarter" idx="11"/>
          </p:nvPr>
        </p:nvSpPr>
        <p:spPr/>
        <p:txBody>
          <a:bodyPr/>
          <a:lstStyle/>
          <a:p>
            <a:endParaRPr lang="es-ES"/>
          </a:p>
        </p:txBody>
      </p:sp>
      <p:sp>
        <p:nvSpPr>
          <p:cNvPr id="7" name="Marcador de Posição do Número do Diapositivo 6"/>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345963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es-ES"/>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7" name="Marcador de Posição da Data 6"/>
          <p:cNvSpPr>
            <a:spLocks noGrp="1"/>
          </p:cNvSpPr>
          <p:nvPr>
            <p:ph type="dt" sz="half" idx="10"/>
          </p:nvPr>
        </p:nvSpPr>
        <p:spPr/>
        <p:txBody>
          <a:bodyPr/>
          <a:lstStyle/>
          <a:p>
            <a:fld id="{8EC6301E-743D-4F47-AA3B-D3A5E4CFA866}" type="datetime1">
              <a:rPr lang="es-ES" smtClean="0"/>
              <a:t>14/03/2018</a:t>
            </a:fld>
            <a:endParaRPr lang="es-ES"/>
          </a:p>
        </p:txBody>
      </p:sp>
      <p:sp>
        <p:nvSpPr>
          <p:cNvPr id="8" name="Marcador de Posição do Rodapé 7"/>
          <p:cNvSpPr>
            <a:spLocks noGrp="1"/>
          </p:cNvSpPr>
          <p:nvPr>
            <p:ph type="ftr" sz="quarter" idx="11"/>
          </p:nvPr>
        </p:nvSpPr>
        <p:spPr/>
        <p:txBody>
          <a:bodyPr/>
          <a:lstStyle/>
          <a:p>
            <a:endParaRPr lang="es-ES"/>
          </a:p>
        </p:txBody>
      </p:sp>
      <p:sp>
        <p:nvSpPr>
          <p:cNvPr id="9" name="Marcador de Posição do Número do Diapositivo 8"/>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397737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s-ES"/>
          </a:p>
        </p:txBody>
      </p:sp>
      <p:sp>
        <p:nvSpPr>
          <p:cNvPr id="3" name="Marcador de Posição da Data 2"/>
          <p:cNvSpPr>
            <a:spLocks noGrp="1"/>
          </p:cNvSpPr>
          <p:nvPr>
            <p:ph type="dt" sz="half" idx="10"/>
          </p:nvPr>
        </p:nvSpPr>
        <p:spPr/>
        <p:txBody>
          <a:bodyPr/>
          <a:lstStyle/>
          <a:p>
            <a:fld id="{C6A72AE9-C487-4C82-AFA5-8296E0C5015D}" type="datetime1">
              <a:rPr lang="es-ES" smtClean="0"/>
              <a:t>14/03/2018</a:t>
            </a:fld>
            <a:endParaRPr lang="es-ES"/>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423592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41B5FCE-F09A-40CC-8590-379936C67809}" type="datetime1">
              <a:rPr lang="es-ES" smtClean="0"/>
              <a:t>14/03/2018</a:t>
            </a:fld>
            <a:endParaRPr lang="es-ES"/>
          </a:p>
        </p:txBody>
      </p:sp>
      <p:sp>
        <p:nvSpPr>
          <p:cNvPr id="3" name="Marcador de Posição do Rodapé 2"/>
          <p:cNvSpPr>
            <a:spLocks noGrp="1"/>
          </p:cNvSpPr>
          <p:nvPr>
            <p:ph type="ftr" sz="quarter" idx="11"/>
          </p:nvPr>
        </p:nvSpPr>
        <p:spPr/>
        <p:txBody>
          <a:bodyPr/>
          <a:lstStyle/>
          <a:p>
            <a:endParaRPr lang="es-ES"/>
          </a:p>
        </p:txBody>
      </p:sp>
      <p:sp>
        <p:nvSpPr>
          <p:cNvPr id="4" name="Marcador de Posição do Número do Diapositivo 3"/>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169501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es-ES"/>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BF5F28E-ADFB-4CD6-9C7F-99A23E6B642E}" type="datetime1">
              <a:rPr lang="es-ES" smtClean="0"/>
              <a:t>14/03/2018</a:t>
            </a:fld>
            <a:endParaRPr lang="es-ES"/>
          </a:p>
        </p:txBody>
      </p:sp>
      <p:sp>
        <p:nvSpPr>
          <p:cNvPr id="6" name="Marcador de Posição do Rodapé 5"/>
          <p:cNvSpPr>
            <a:spLocks noGrp="1"/>
          </p:cNvSpPr>
          <p:nvPr>
            <p:ph type="ftr" sz="quarter" idx="11"/>
          </p:nvPr>
        </p:nvSpPr>
        <p:spPr/>
        <p:txBody>
          <a:bodyPr/>
          <a:lstStyle/>
          <a:p>
            <a:endParaRPr lang="es-ES"/>
          </a:p>
        </p:txBody>
      </p:sp>
      <p:sp>
        <p:nvSpPr>
          <p:cNvPr id="7" name="Marcador de Posição do Número do Diapositivo 6"/>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88648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es-ES"/>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F6137298-35B1-4C12-919B-CADE1E657EC4}" type="datetime1">
              <a:rPr lang="es-ES" smtClean="0"/>
              <a:t>14/03/2018</a:t>
            </a:fld>
            <a:endParaRPr lang="es-ES"/>
          </a:p>
        </p:txBody>
      </p:sp>
      <p:sp>
        <p:nvSpPr>
          <p:cNvPr id="6" name="Marcador de Posição do Rodapé 5"/>
          <p:cNvSpPr>
            <a:spLocks noGrp="1"/>
          </p:cNvSpPr>
          <p:nvPr>
            <p:ph type="ftr" sz="quarter" idx="11"/>
          </p:nvPr>
        </p:nvSpPr>
        <p:spPr/>
        <p:txBody>
          <a:bodyPr/>
          <a:lstStyle/>
          <a:p>
            <a:endParaRPr lang="es-ES"/>
          </a:p>
        </p:txBody>
      </p:sp>
      <p:sp>
        <p:nvSpPr>
          <p:cNvPr id="7" name="Marcador de Posição do Número do Diapositivo 6"/>
          <p:cNvSpPr>
            <a:spLocks noGrp="1"/>
          </p:cNvSpPr>
          <p:nvPr>
            <p:ph type="sldNum" sz="quarter" idx="12"/>
          </p:nvPr>
        </p:nvSpPr>
        <p:spPr/>
        <p:txBody>
          <a:bodyPr/>
          <a:lstStyle/>
          <a:p>
            <a:fld id="{1D83192B-89D8-445E-BD75-4C0762A2A075}" type="slidenum">
              <a:rPr lang="es-ES" smtClean="0"/>
              <a:t>‹nº›</a:t>
            </a:fld>
            <a:endParaRPr lang="es-ES"/>
          </a:p>
        </p:txBody>
      </p:sp>
    </p:spTree>
    <p:extLst>
      <p:ext uri="{BB962C8B-B14F-4D97-AF65-F5344CB8AC3E}">
        <p14:creationId xmlns:p14="http://schemas.microsoft.com/office/powerpoint/2010/main" val="27337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es-ES"/>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s-ES"/>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4F64-FFDE-4F04-9E10-124AEE067366}" type="datetime1">
              <a:rPr lang="es-ES" smtClean="0"/>
              <a:t>14/03/2018</a:t>
            </a:fld>
            <a:endParaRPr lang="es-ES"/>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3192B-89D8-445E-BD75-4C0762A2A075}" type="slidenum">
              <a:rPr lang="es-ES" smtClean="0"/>
              <a:t>‹nº›</a:t>
            </a:fld>
            <a:endParaRPr lang="es-ES"/>
          </a:p>
        </p:txBody>
      </p:sp>
    </p:spTree>
    <p:extLst>
      <p:ext uri="{BB962C8B-B14F-4D97-AF65-F5344CB8AC3E}">
        <p14:creationId xmlns:p14="http://schemas.microsoft.com/office/powerpoint/2010/main" val="3897134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1700808"/>
            <a:ext cx="8280920" cy="2232247"/>
          </a:xfrm>
        </p:spPr>
        <p:txBody>
          <a:bodyPr>
            <a:noAutofit/>
          </a:bodyPr>
          <a:lstStyle/>
          <a:p>
            <a:r>
              <a:rPr lang="pt-PT" sz="3200" b="1" dirty="0" err="1" smtClean="0">
                <a:solidFill>
                  <a:schemeClr val="tx2"/>
                </a:solidFill>
              </a:rPr>
              <a:t>Letter</a:t>
            </a:r>
            <a:r>
              <a:rPr lang="pt-PT" sz="3200" b="1" dirty="0" smtClean="0">
                <a:solidFill>
                  <a:schemeClr val="tx2"/>
                </a:solidFill>
              </a:rPr>
              <a:t> of </a:t>
            </a:r>
            <a:r>
              <a:rPr lang="pt-PT" sz="3200" b="1" dirty="0" err="1">
                <a:solidFill>
                  <a:schemeClr val="tx2"/>
                </a:solidFill>
              </a:rPr>
              <a:t>I</a:t>
            </a:r>
            <a:r>
              <a:rPr lang="pt-PT" sz="3200" b="1" dirty="0" err="1" smtClean="0">
                <a:solidFill>
                  <a:schemeClr val="tx2"/>
                </a:solidFill>
              </a:rPr>
              <a:t>ntent</a:t>
            </a:r>
            <a:r>
              <a:rPr lang="pt-PT" sz="3200" b="1" dirty="0" smtClean="0">
                <a:solidFill>
                  <a:schemeClr val="tx2"/>
                </a:solidFill>
              </a:rPr>
              <a:t>:</a:t>
            </a:r>
            <a:br>
              <a:rPr lang="pt-PT" sz="3200" b="1" dirty="0" smtClean="0">
                <a:solidFill>
                  <a:schemeClr val="tx2"/>
                </a:solidFill>
              </a:rPr>
            </a:br>
            <a:r>
              <a:rPr lang="pt-PT" sz="3200" b="1" dirty="0" smtClean="0">
                <a:solidFill>
                  <a:schemeClr val="tx2"/>
                </a:solidFill>
              </a:rPr>
              <a:t/>
            </a:r>
            <a:br>
              <a:rPr lang="pt-PT" sz="3200" b="1" dirty="0" smtClean="0">
                <a:solidFill>
                  <a:schemeClr val="tx2"/>
                </a:solidFill>
              </a:rPr>
            </a:br>
            <a:r>
              <a:rPr lang="pt-PT" sz="2800" b="1" dirty="0" err="1" smtClean="0">
                <a:solidFill>
                  <a:schemeClr val="tx2"/>
                </a:solidFill>
              </a:rPr>
              <a:t>Do’s</a:t>
            </a:r>
            <a:r>
              <a:rPr lang="pt-PT" sz="2800" b="1" dirty="0" smtClean="0">
                <a:solidFill>
                  <a:schemeClr val="tx2"/>
                </a:solidFill>
              </a:rPr>
              <a:t> </a:t>
            </a:r>
            <a:r>
              <a:rPr lang="pt-PT" sz="2800" b="1" dirty="0" err="1" smtClean="0">
                <a:solidFill>
                  <a:schemeClr val="tx2"/>
                </a:solidFill>
              </a:rPr>
              <a:t>and</a:t>
            </a:r>
            <a:r>
              <a:rPr lang="pt-PT" sz="2800" b="1" dirty="0" smtClean="0">
                <a:solidFill>
                  <a:schemeClr val="tx2"/>
                </a:solidFill>
              </a:rPr>
              <a:t> </a:t>
            </a:r>
            <a:r>
              <a:rPr lang="pt-PT" sz="2800" b="1" dirty="0" err="1" smtClean="0">
                <a:solidFill>
                  <a:schemeClr val="tx2"/>
                </a:solidFill>
              </a:rPr>
              <a:t>Don’ts</a:t>
            </a:r>
            <a:r>
              <a:rPr lang="pt-PT" sz="2800" b="1" dirty="0" smtClean="0">
                <a:solidFill>
                  <a:schemeClr val="tx2"/>
                </a:solidFill>
              </a:rPr>
              <a:t> for </a:t>
            </a:r>
            <a:r>
              <a:rPr lang="pt-PT" sz="2800" b="1" dirty="0" err="1" smtClean="0">
                <a:solidFill>
                  <a:schemeClr val="tx2"/>
                </a:solidFill>
              </a:rPr>
              <a:t>entering</a:t>
            </a:r>
            <a:r>
              <a:rPr lang="pt-PT" sz="2800" b="1" dirty="0" smtClean="0">
                <a:solidFill>
                  <a:schemeClr val="tx2"/>
                </a:solidFill>
              </a:rPr>
              <a:t> </a:t>
            </a:r>
            <a:r>
              <a:rPr lang="pt-PT" sz="2800" b="1" dirty="0" err="1" smtClean="0">
                <a:solidFill>
                  <a:schemeClr val="tx2"/>
                </a:solidFill>
              </a:rPr>
              <a:t>into</a:t>
            </a:r>
            <a:r>
              <a:rPr lang="pt-PT" sz="2800" b="1" dirty="0" smtClean="0">
                <a:solidFill>
                  <a:schemeClr val="tx2"/>
                </a:solidFill>
              </a:rPr>
              <a:t> </a:t>
            </a:r>
            <a:r>
              <a:rPr lang="pt-PT" sz="2800" b="1" dirty="0" err="1" smtClean="0">
                <a:solidFill>
                  <a:schemeClr val="tx2"/>
                </a:solidFill>
              </a:rPr>
              <a:t>Letter</a:t>
            </a:r>
            <a:r>
              <a:rPr lang="pt-PT" sz="2800" b="1" dirty="0" smtClean="0">
                <a:solidFill>
                  <a:schemeClr val="tx2"/>
                </a:solidFill>
              </a:rPr>
              <a:t> of </a:t>
            </a:r>
            <a:r>
              <a:rPr lang="pt-PT" sz="2800" b="1" dirty="0" err="1" smtClean="0">
                <a:solidFill>
                  <a:schemeClr val="tx2"/>
                </a:solidFill>
              </a:rPr>
              <a:t>Intents</a:t>
            </a:r>
            <a:endParaRPr lang="es-ES" sz="2800" b="1" dirty="0">
              <a:solidFill>
                <a:schemeClr val="tx2"/>
              </a:solidFill>
            </a:endParaRPr>
          </a:p>
        </p:txBody>
      </p:sp>
      <p:sp>
        <p:nvSpPr>
          <p:cNvPr id="3" name="Marcador de Posição do Rodapé 2"/>
          <p:cNvSpPr>
            <a:spLocks noGrp="1"/>
          </p:cNvSpPr>
          <p:nvPr>
            <p:ph type="ftr" sz="quarter" idx="11"/>
          </p:nvPr>
        </p:nvSpPr>
        <p:spPr/>
        <p:txBody>
          <a:bodyPr/>
          <a:lstStyle/>
          <a:p>
            <a:endParaRPr lang="es-ES"/>
          </a:p>
        </p:txBody>
      </p:sp>
      <p:sp>
        <p:nvSpPr>
          <p:cNvPr id="4" name="Marcador de Posição do Número do Diapositivo 3"/>
          <p:cNvSpPr>
            <a:spLocks noGrp="1"/>
          </p:cNvSpPr>
          <p:nvPr>
            <p:ph type="sldNum" sz="quarter" idx="12"/>
          </p:nvPr>
        </p:nvSpPr>
        <p:spPr/>
        <p:txBody>
          <a:bodyPr/>
          <a:lstStyle/>
          <a:p>
            <a:fld id="{1D83192B-89D8-445E-BD75-4C0762A2A075}" type="slidenum">
              <a:rPr lang="es-ES" smtClean="0"/>
              <a:t>1</a:t>
            </a:fld>
            <a:endParaRPr lang="es-ES"/>
          </a:p>
        </p:txBody>
      </p:sp>
      <p:sp>
        <p:nvSpPr>
          <p:cNvPr id="5" name="Rectângulo 4"/>
          <p:cNvSpPr/>
          <p:nvPr/>
        </p:nvSpPr>
        <p:spPr>
          <a:xfrm>
            <a:off x="179512" y="6075137"/>
            <a:ext cx="2448272"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indent="-271463" algn="ctr"/>
            <a:r>
              <a:rPr lang="pt-PT" sz="1000" dirty="0" err="1" smtClean="0">
                <a:solidFill>
                  <a:schemeClr val="bg1">
                    <a:lumMod val="50000"/>
                  </a:schemeClr>
                </a:solidFill>
              </a:rPr>
              <a:t>Source</a:t>
            </a:r>
            <a:r>
              <a:rPr lang="pt-PT" sz="1000" dirty="0" smtClean="0">
                <a:solidFill>
                  <a:schemeClr val="bg1">
                    <a:lumMod val="50000"/>
                  </a:schemeClr>
                </a:solidFill>
              </a:rPr>
              <a:t>: </a:t>
            </a:r>
            <a:r>
              <a:rPr lang="pt-PT" sz="1000" dirty="0" err="1" smtClean="0">
                <a:solidFill>
                  <a:schemeClr val="bg1">
                    <a:lumMod val="50000"/>
                  </a:schemeClr>
                </a:solidFill>
              </a:rPr>
              <a:t>Massimiliano</a:t>
            </a:r>
            <a:r>
              <a:rPr lang="pt-PT" sz="1000" dirty="0" smtClean="0">
                <a:solidFill>
                  <a:schemeClr val="bg1">
                    <a:lumMod val="50000"/>
                  </a:schemeClr>
                </a:solidFill>
              </a:rPr>
              <a:t> </a:t>
            </a:r>
            <a:r>
              <a:rPr lang="pt-PT" sz="1000" dirty="0" err="1" smtClean="0">
                <a:solidFill>
                  <a:schemeClr val="bg1">
                    <a:lumMod val="50000"/>
                  </a:schemeClr>
                </a:solidFill>
              </a:rPr>
              <a:t>Maesttetti</a:t>
            </a:r>
            <a:r>
              <a:rPr lang="pt-PT" sz="1000" dirty="0" smtClean="0">
                <a:solidFill>
                  <a:schemeClr val="bg1">
                    <a:lumMod val="50000"/>
                  </a:schemeClr>
                </a:solidFill>
              </a:rPr>
              <a:t> </a:t>
            </a:r>
            <a:r>
              <a:rPr lang="pt-PT" sz="1000" dirty="0" err="1" smtClean="0">
                <a:solidFill>
                  <a:schemeClr val="bg1">
                    <a:lumMod val="50000"/>
                  </a:schemeClr>
                </a:solidFill>
              </a:rPr>
              <a:t>and</a:t>
            </a:r>
            <a:r>
              <a:rPr lang="pt-PT" sz="1000" dirty="0">
                <a:solidFill>
                  <a:schemeClr val="bg1">
                    <a:lumMod val="50000"/>
                  </a:schemeClr>
                </a:solidFill>
              </a:rPr>
              <a:t> </a:t>
            </a:r>
            <a:r>
              <a:rPr lang="pt-PT" sz="1000" dirty="0" err="1" smtClean="0">
                <a:solidFill>
                  <a:schemeClr val="bg1">
                    <a:lumMod val="50000"/>
                  </a:schemeClr>
                </a:solidFill>
              </a:rPr>
              <a:t>Lorenza</a:t>
            </a:r>
            <a:r>
              <a:rPr lang="pt-PT" sz="1000" dirty="0" smtClean="0">
                <a:solidFill>
                  <a:schemeClr val="bg1">
                    <a:lumMod val="50000"/>
                  </a:schemeClr>
                </a:solidFill>
              </a:rPr>
              <a:t> Ferro/PSM LAW</a:t>
            </a:r>
            <a:endParaRPr lang="es-ES" sz="1000" dirty="0">
              <a:solidFill>
                <a:schemeClr val="bg1">
                  <a:lumMod val="50000"/>
                </a:schemeClr>
              </a:solidFill>
            </a:endParaRPr>
          </a:p>
        </p:txBody>
      </p:sp>
    </p:spTree>
    <p:extLst>
      <p:ext uri="{BB962C8B-B14F-4D97-AF65-F5344CB8AC3E}">
        <p14:creationId xmlns:p14="http://schemas.microsoft.com/office/powerpoint/2010/main" val="328328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Strategy</a:t>
            </a:r>
            <a:endParaRPr lang="es-ES" sz="2400" dirty="0"/>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600" dirty="0" smtClean="0"/>
              <a:t>Short </a:t>
            </a:r>
            <a:r>
              <a:rPr lang="pt-PT" sz="1600" dirty="0" err="1" smtClean="0"/>
              <a:t>letter</a:t>
            </a:r>
            <a:r>
              <a:rPr lang="pt-PT" sz="1600" dirty="0" smtClean="0"/>
              <a:t> </a:t>
            </a:r>
            <a:r>
              <a:rPr lang="pt-PT" sz="1600" dirty="0" err="1" smtClean="0"/>
              <a:t>with</a:t>
            </a:r>
            <a:r>
              <a:rPr lang="pt-PT" sz="1600" dirty="0" smtClean="0"/>
              <a:t> basic </a:t>
            </a:r>
            <a:r>
              <a:rPr lang="pt-PT" sz="1600" dirty="0" err="1" smtClean="0"/>
              <a:t>protections</a:t>
            </a:r>
            <a:r>
              <a:rPr lang="pt-PT" sz="1600" dirty="0" smtClean="0"/>
              <a:t> (“</a:t>
            </a:r>
            <a:r>
              <a:rPr lang="pt-PT" sz="1600" i="1" dirty="0" err="1" smtClean="0"/>
              <a:t>get</a:t>
            </a:r>
            <a:r>
              <a:rPr lang="pt-PT" sz="1600" i="1" dirty="0" smtClean="0"/>
              <a:t> </a:t>
            </a:r>
            <a:r>
              <a:rPr lang="pt-PT" sz="1600" i="1" dirty="0" err="1" smtClean="0"/>
              <a:t>the</a:t>
            </a:r>
            <a:r>
              <a:rPr lang="pt-PT" sz="1600" i="1" dirty="0" smtClean="0"/>
              <a:t> </a:t>
            </a:r>
            <a:r>
              <a:rPr lang="pt-PT" sz="1600" i="1" dirty="0" err="1" smtClean="0"/>
              <a:t>parties</a:t>
            </a:r>
            <a:r>
              <a:rPr lang="pt-PT" sz="1600" i="1" dirty="0" smtClean="0"/>
              <a:t> to </a:t>
            </a:r>
            <a:r>
              <a:rPr lang="pt-PT" sz="1600" i="1" dirty="0" err="1" smtClean="0"/>
              <a:t>the</a:t>
            </a:r>
            <a:r>
              <a:rPr lang="pt-PT" sz="1600" i="1" dirty="0" smtClean="0"/>
              <a:t> </a:t>
            </a:r>
            <a:r>
              <a:rPr lang="pt-PT" sz="1600" i="1" dirty="0" err="1" smtClean="0"/>
              <a:t>table</a:t>
            </a:r>
            <a:r>
              <a:rPr lang="pt-PT" sz="1600" dirty="0" smtClean="0"/>
              <a:t>”) </a:t>
            </a:r>
            <a:r>
              <a:rPr lang="pt-PT" sz="1600" dirty="0" err="1" smtClean="0"/>
              <a:t>or</a:t>
            </a:r>
            <a:r>
              <a:rPr lang="pt-PT" sz="1600" dirty="0" smtClean="0"/>
              <a:t> </a:t>
            </a:r>
            <a:r>
              <a:rPr lang="pt-PT" sz="1600" dirty="0" err="1" smtClean="0"/>
              <a:t>systematic</a:t>
            </a:r>
            <a:r>
              <a:rPr lang="pt-PT" sz="1600" dirty="0" smtClean="0"/>
              <a:t> </a:t>
            </a:r>
            <a:r>
              <a:rPr lang="pt-PT" sz="1600" dirty="0" err="1" smtClean="0"/>
              <a:t>presentation</a:t>
            </a:r>
            <a:r>
              <a:rPr lang="pt-PT" sz="1600" dirty="0" smtClean="0"/>
              <a:t> of </a:t>
            </a:r>
            <a:r>
              <a:rPr lang="pt-PT" sz="1600" dirty="0" err="1" smtClean="0"/>
              <a:t>the</a:t>
            </a:r>
            <a:r>
              <a:rPr lang="pt-PT" sz="1600" dirty="0" smtClean="0"/>
              <a:t> </a:t>
            </a:r>
            <a:r>
              <a:rPr lang="pt-PT" sz="1600" dirty="0" err="1" smtClean="0"/>
              <a:t>transaction</a:t>
            </a:r>
            <a:r>
              <a:rPr lang="pt-PT" sz="1600" dirty="0" smtClean="0"/>
              <a:t> </a:t>
            </a:r>
            <a:r>
              <a:rPr lang="pt-PT" sz="1600" dirty="0" err="1" smtClean="0"/>
              <a:t>and</a:t>
            </a:r>
            <a:r>
              <a:rPr lang="pt-PT" sz="1600" dirty="0" smtClean="0"/>
              <a:t> </a:t>
            </a:r>
            <a:r>
              <a:rPr lang="pt-PT" sz="1600" dirty="0" err="1" smtClean="0"/>
              <a:t>its</a:t>
            </a:r>
            <a:r>
              <a:rPr lang="pt-PT" sz="1600" dirty="0" smtClean="0"/>
              <a:t> </a:t>
            </a:r>
            <a:r>
              <a:rPr lang="pt-PT" sz="1600" dirty="0" err="1" smtClean="0"/>
              <a:t>key</a:t>
            </a:r>
            <a:r>
              <a:rPr lang="pt-PT" sz="1600" dirty="0" smtClean="0"/>
              <a:t> </a:t>
            </a:r>
            <a:r>
              <a:rPr lang="pt-PT" sz="1600" dirty="0" err="1" smtClean="0"/>
              <a:t>parameters</a:t>
            </a:r>
            <a:r>
              <a:rPr lang="pt-PT" sz="1600" dirty="0" smtClean="0"/>
              <a:t> (“</a:t>
            </a:r>
            <a:r>
              <a:rPr lang="pt-PT" sz="1600" i="1" dirty="0" err="1" smtClean="0"/>
              <a:t>identify</a:t>
            </a:r>
            <a:r>
              <a:rPr lang="pt-PT" sz="1600" i="1" dirty="0" smtClean="0"/>
              <a:t> </a:t>
            </a:r>
            <a:r>
              <a:rPr lang="pt-PT" sz="1600" i="1" dirty="0" err="1" smtClean="0"/>
              <a:t>and</a:t>
            </a:r>
            <a:r>
              <a:rPr lang="pt-PT" sz="1600" i="1" dirty="0" smtClean="0"/>
              <a:t> </a:t>
            </a:r>
            <a:r>
              <a:rPr lang="pt-PT" sz="1600" i="1" dirty="0" err="1" smtClean="0"/>
              <a:t>discuss</a:t>
            </a:r>
            <a:r>
              <a:rPr lang="pt-PT" sz="1600" i="1" dirty="0" smtClean="0"/>
              <a:t> </a:t>
            </a:r>
            <a:r>
              <a:rPr lang="pt-PT" sz="1600" i="1" dirty="0" err="1" smtClean="0"/>
              <a:t>key</a:t>
            </a:r>
            <a:r>
              <a:rPr lang="pt-PT" sz="1600" i="1" dirty="0" smtClean="0"/>
              <a:t> </a:t>
            </a:r>
            <a:r>
              <a:rPr lang="pt-PT" sz="1600" i="1" dirty="0" err="1" smtClean="0"/>
              <a:t>negotiation</a:t>
            </a:r>
            <a:r>
              <a:rPr lang="pt-PT" sz="1600" i="1" dirty="0" smtClean="0"/>
              <a:t> </a:t>
            </a:r>
            <a:r>
              <a:rPr lang="pt-PT" sz="1600" i="1" dirty="0" err="1" smtClean="0"/>
              <a:t>points</a:t>
            </a:r>
            <a:r>
              <a:rPr lang="pt-PT" sz="1600" i="1" dirty="0" smtClean="0"/>
              <a:t> </a:t>
            </a:r>
            <a:r>
              <a:rPr lang="pt-PT" sz="1600" i="1" dirty="0" err="1" smtClean="0"/>
              <a:t>immediatelly</a:t>
            </a:r>
            <a:r>
              <a:rPr lang="pt-PT" sz="1600" dirty="0" smtClean="0"/>
              <a:t>”)?</a:t>
            </a:r>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ctr">
              <a:lnSpc>
                <a:spcPct val="150000"/>
              </a:lnSpc>
              <a:buNone/>
            </a:pPr>
            <a:endParaRPr lang="es-ES" sz="1600" dirty="0"/>
          </a:p>
        </p:txBody>
      </p:sp>
      <p:graphicFrame>
        <p:nvGraphicFramePr>
          <p:cNvPr id="4" name="Tabela 3"/>
          <p:cNvGraphicFramePr>
            <a:graphicFrameLocks noGrp="1"/>
          </p:cNvGraphicFramePr>
          <p:nvPr>
            <p:extLst>
              <p:ext uri="{D42A27DB-BD31-4B8C-83A1-F6EECF244321}">
                <p14:modId xmlns:p14="http://schemas.microsoft.com/office/powerpoint/2010/main" val="3257882295"/>
              </p:ext>
            </p:extLst>
          </p:nvPr>
        </p:nvGraphicFramePr>
        <p:xfrm>
          <a:off x="611560" y="2996952"/>
          <a:ext cx="7992888" cy="2700888"/>
        </p:xfrm>
        <a:graphic>
          <a:graphicData uri="http://schemas.openxmlformats.org/drawingml/2006/table">
            <a:tbl>
              <a:tblPr firstRow="1" bandRow="1"/>
              <a:tblGrid>
                <a:gridCol w="1410656"/>
                <a:gridCol w="4798106"/>
                <a:gridCol w="1784126"/>
              </a:tblGrid>
              <a:tr h="1512168">
                <a:tc>
                  <a:txBody>
                    <a:bodyPr/>
                    <a:lstStyle/>
                    <a:p>
                      <a:endParaRPr lang="pt-PT" dirty="0" smtClean="0"/>
                    </a:p>
                    <a:p>
                      <a:r>
                        <a:rPr lang="pt-PT" dirty="0" smtClean="0"/>
                        <a:t>SHORT LETTER</a:t>
                      </a:r>
                      <a:endParaRPr lang="es-ES" dirty="0"/>
                    </a:p>
                  </a:txBody>
                  <a:tcPr/>
                </a:tc>
                <a:tc>
                  <a:txBody>
                    <a:bodyPr/>
                    <a:lstStyle/>
                    <a:p>
                      <a:pPr algn="just"/>
                      <a:r>
                        <a:rPr lang="pt-PT" dirty="0" err="1" smtClean="0"/>
                        <a:t>Much</a:t>
                      </a:r>
                      <a:r>
                        <a:rPr lang="pt-PT" dirty="0" smtClean="0"/>
                        <a:t> </a:t>
                      </a:r>
                      <a:r>
                        <a:rPr lang="pt-PT" dirty="0" err="1" smtClean="0"/>
                        <a:t>shorter</a:t>
                      </a:r>
                      <a:r>
                        <a:rPr lang="pt-PT" dirty="0" smtClean="0"/>
                        <a:t>, </a:t>
                      </a:r>
                      <a:r>
                        <a:rPr lang="pt-PT" dirty="0" err="1" smtClean="0"/>
                        <a:t>less</a:t>
                      </a:r>
                      <a:r>
                        <a:rPr lang="pt-PT" dirty="0" smtClean="0"/>
                        <a:t> formal, </a:t>
                      </a:r>
                      <a:r>
                        <a:rPr lang="pt-PT" dirty="0" err="1" smtClean="0"/>
                        <a:t>and</a:t>
                      </a:r>
                      <a:r>
                        <a:rPr lang="pt-PT" dirty="0" smtClean="0"/>
                        <a:t> </a:t>
                      </a:r>
                      <a:r>
                        <a:rPr lang="pt-PT" dirty="0" err="1" smtClean="0"/>
                        <a:t>less</a:t>
                      </a:r>
                      <a:r>
                        <a:rPr lang="pt-PT" dirty="0" smtClean="0"/>
                        <a:t> </a:t>
                      </a:r>
                      <a:r>
                        <a:rPr lang="pt-PT" dirty="0" err="1" smtClean="0"/>
                        <a:t>legalistic</a:t>
                      </a:r>
                      <a:r>
                        <a:rPr lang="pt-PT" dirty="0" smtClean="0"/>
                        <a:t> </a:t>
                      </a:r>
                      <a:r>
                        <a:rPr lang="pt-PT" dirty="0" err="1" smtClean="0"/>
                        <a:t>form</a:t>
                      </a:r>
                      <a:r>
                        <a:rPr lang="pt-PT" dirty="0" smtClean="0"/>
                        <a:t> </a:t>
                      </a:r>
                      <a:r>
                        <a:rPr lang="pt-PT" dirty="0" err="1" smtClean="0"/>
                        <a:t>that</a:t>
                      </a:r>
                      <a:r>
                        <a:rPr lang="pt-PT" dirty="0" smtClean="0"/>
                        <a:t> </a:t>
                      </a:r>
                      <a:r>
                        <a:rPr lang="pt-PT" dirty="0" err="1" smtClean="0"/>
                        <a:t>might</a:t>
                      </a:r>
                      <a:r>
                        <a:rPr lang="pt-PT" dirty="0" smtClean="0"/>
                        <a:t> </a:t>
                      </a:r>
                      <a:r>
                        <a:rPr lang="pt-PT" dirty="0" err="1" smtClean="0"/>
                        <a:t>be</a:t>
                      </a:r>
                      <a:r>
                        <a:rPr lang="pt-PT" baseline="0" dirty="0" smtClean="0"/>
                        <a:t> </a:t>
                      </a:r>
                      <a:r>
                        <a:rPr lang="pt-PT" baseline="0" dirty="0" err="1" smtClean="0"/>
                        <a:t>used</a:t>
                      </a:r>
                      <a:r>
                        <a:rPr lang="pt-PT" baseline="0" dirty="0" smtClean="0"/>
                        <a:t> </a:t>
                      </a:r>
                      <a:r>
                        <a:rPr lang="pt-PT" baseline="0" dirty="0" err="1" smtClean="0"/>
                        <a:t>when</a:t>
                      </a:r>
                      <a:r>
                        <a:rPr lang="pt-PT" baseline="0" dirty="0" smtClean="0"/>
                        <a:t> </a:t>
                      </a:r>
                      <a:r>
                        <a:rPr lang="pt-PT" baseline="0" dirty="0" err="1" smtClean="0"/>
                        <a:t>one</a:t>
                      </a:r>
                      <a:r>
                        <a:rPr lang="pt-PT" baseline="0" dirty="0" smtClean="0"/>
                        <a:t> </a:t>
                      </a:r>
                      <a:r>
                        <a:rPr lang="pt-PT" baseline="0" dirty="0" err="1" smtClean="0"/>
                        <a:t>or</a:t>
                      </a:r>
                      <a:r>
                        <a:rPr lang="pt-PT" baseline="0" dirty="0" smtClean="0"/>
                        <a:t> </a:t>
                      </a:r>
                      <a:r>
                        <a:rPr lang="pt-PT" baseline="0" dirty="0" err="1" smtClean="0"/>
                        <a:t>both</a:t>
                      </a:r>
                      <a:r>
                        <a:rPr lang="pt-PT" baseline="0" dirty="0" smtClean="0"/>
                        <a:t> of </a:t>
                      </a:r>
                      <a:r>
                        <a:rPr lang="pt-PT" baseline="0" dirty="0" err="1" smtClean="0"/>
                        <a:t>the</a:t>
                      </a:r>
                      <a:r>
                        <a:rPr lang="pt-PT" baseline="0" dirty="0" smtClean="0"/>
                        <a:t> </a:t>
                      </a:r>
                      <a:r>
                        <a:rPr lang="pt-PT" baseline="0" dirty="0" err="1" smtClean="0"/>
                        <a:t>parties</a:t>
                      </a:r>
                      <a:r>
                        <a:rPr lang="pt-PT" baseline="0" dirty="0" smtClean="0"/>
                        <a:t> are </a:t>
                      </a:r>
                      <a:r>
                        <a:rPr lang="pt-PT" baseline="0" dirty="0" err="1" smtClean="0"/>
                        <a:t>very</a:t>
                      </a:r>
                      <a:r>
                        <a:rPr lang="pt-PT" baseline="0" dirty="0" smtClean="0"/>
                        <a:t> </a:t>
                      </a:r>
                      <a:r>
                        <a:rPr lang="pt-PT" baseline="0" dirty="0" err="1" smtClean="0"/>
                        <a:t>anxious</a:t>
                      </a:r>
                      <a:r>
                        <a:rPr lang="pt-PT" baseline="0" dirty="0" smtClean="0"/>
                        <a:t> to </a:t>
                      </a:r>
                      <a:r>
                        <a:rPr lang="pt-PT" baseline="0" dirty="0" err="1" smtClean="0"/>
                        <a:t>sign</a:t>
                      </a:r>
                      <a:r>
                        <a:rPr lang="pt-PT" baseline="0" dirty="0" smtClean="0"/>
                        <a:t> a </a:t>
                      </a:r>
                      <a:r>
                        <a:rPr lang="pt-PT" baseline="0" dirty="0" err="1" smtClean="0"/>
                        <a:t>letter</a:t>
                      </a:r>
                      <a:r>
                        <a:rPr lang="pt-PT" baseline="0" dirty="0" smtClean="0"/>
                        <a:t> of </a:t>
                      </a:r>
                      <a:r>
                        <a:rPr lang="pt-PT" baseline="0" dirty="0" err="1" smtClean="0"/>
                        <a:t>intent</a:t>
                      </a:r>
                      <a:r>
                        <a:rPr lang="pt-PT" baseline="0" dirty="0" smtClean="0"/>
                        <a:t>, </a:t>
                      </a:r>
                      <a:r>
                        <a:rPr lang="pt-PT" baseline="0" dirty="0" err="1" smtClean="0"/>
                        <a:t>whilst</a:t>
                      </a:r>
                      <a:r>
                        <a:rPr lang="pt-PT" baseline="0" dirty="0" smtClean="0"/>
                        <a:t> </a:t>
                      </a:r>
                      <a:r>
                        <a:rPr lang="pt-PT" baseline="0" dirty="0" err="1" smtClean="0"/>
                        <a:t>preserving</a:t>
                      </a:r>
                      <a:r>
                        <a:rPr lang="pt-PT" baseline="0" dirty="0" smtClean="0"/>
                        <a:t> </a:t>
                      </a:r>
                      <a:r>
                        <a:rPr lang="pt-PT" baseline="0" dirty="0" err="1" smtClean="0"/>
                        <a:t>protections</a:t>
                      </a:r>
                      <a:r>
                        <a:rPr lang="pt-PT" baseline="0" dirty="0" smtClean="0"/>
                        <a:t> </a:t>
                      </a:r>
                      <a:r>
                        <a:rPr lang="pt-PT" baseline="0" dirty="0" err="1" smtClean="0"/>
                        <a:t>against</a:t>
                      </a:r>
                      <a:r>
                        <a:rPr lang="pt-PT" baseline="0" dirty="0" smtClean="0"/>
                        <a:t> later </a:t>
                      </a:r>
                      <a:r>
                        <a:rPr lang="pt-PT" baseline="0" dirty="0" err="1" smtClean="0"/>
                        <a:t>litigation</a:t>
                      </a:r>
                      <a:r>
                        <a:rPr lang="pt-PT" baseline="0" dirty="0" smtClean="0"/>
                        <a:t> </a:t>
                      </a:r>
                      <a:r>
                        <a:rPr lang="pt-PT" baseline="0" dirty="0" err="1" smtClean="0"/>
                        <a:t>if</a:t>
                      </a:r>
                      <a:r>
                        <a:rPr lang="pt-PT" baseline="0" dirty="0" smtClean="0"/>
                        <a:t> </a:t>
                      </a:r>
                      <a:r>
                        <a:rPr lang="pt-PT" baseline="0" dirty="0" err="1" smtClean="0"/>
                        <a:t>negotiations</a:t>
                      </a:r>
                      <a:r>
                        <a:rPr lang="pt-PT" baseline="0" dirty="0" smtClean="0"/>
                        <a:t> break </a:t>
                      </a:r>
                      <a:r>
                        <a:rPr lang="pt-PT" baseline="0" dirty="0" err="1" smtClean="0"/>
                        <a:t>off</a:t>
                      </a:r>
                      <a:r>
                        <a:rPr lang="pt-PT" baseline="0" dirty="0" smtClean="0"/>
                        <a:t>.</a:t>
                      </a:r>
                      <a:endParaRPr lang="es-ES" dirty="0"/>
                    </a:p>
                  </a:txBody>
                  <a:tcPr/>
                </a:tc>
                <a:tc>
                  <a:txBody>
                    <a:bodyPr/>
                    <a:lstStyle/>
                    <a:p>
                      <a:r>
                        <a:rPr lang="pt-PT" dirty="0" smtClean="0"/>
                        <a:t>US APPROACH</a:t>
                      </a:r>
                    </a:p>
                    <a:p>
                      <a:endParaRPr lang="pt-PT" dirty="0" smtClean="0"/>
                    </a:p>
                    <a:p>
                      <a:r>
                        <a:rPr lang="pt-PT" dirty="0" smtClean="0"/>
                        <a:t>BUYERS BEST OPTION</a:t>
                      </a:r>
                      <a:endParaRPr lang="es-ES" dirty="0"/>
                    </a:p>
                  </a:txBody>
                  <a:tcPr/>
                </a:tc>
              </a:tr>
              <a:tr h="1185800">
                <a:tc>
                  <a:txBody>
                    <a:bodyPr/>
                    <a:lstStyle/>
                    <a:p>
                      <a:endParaRPr lang="pt-PT" dirty="0" smtClean="0"/>
                    </a:p>
                    <a:p>
                      <a:r>
                        <a:rPr lang="pt-PT" dirty="0" smtClean="0"/>
                        <a:t>LONG</a:t>
                      </a:r>
                    </a:p>
                    <a:p>
                      <a:r>
                        <a:rPr lang="pt-PT" dirty="0" smtClean="0"/>
                        <a:t>LETTER</a:t>
                      </a:r>
                      <a:endParaRPr lang="es-ES" dirty="0"/>
                    </a:p>
                  </a:txBody>
                  <a:tcPr/>
                </a:tc>
                <a:tc>
                  <a:txBody>
                    <a:bodyPr/>
                    <a:lstStyle/>
                    <a:p>
                      <a:pPr algn="just"/>
                      <a:r>
                        <a:rPr lang="pt-PT" dirty="0" smtClean="0"/>
                        <a:t>More </a:t>
                      </a:r>
                      <a:r>
                        <a:rPr lang="pt-PT" dirty="0" err="1" smtClean="0"/>
                        <a:t>comprehensive</a:t>
                      </a:r>
                      <a:r>
                        <a:rPr lang="pt-PT" dirty="0" smtClean="0"/>
                        <a:t> </a:t>
                      </a:r>
                      <a:r>
                        <a:rPr lang="pt-PT" dirty="0" err="1" smtClean="0"/>
                        <a:t>and</a:t>
                      </a:r>
                      <a:r>
                        <a:rPr lang="pt-PT" dirty="0" smtClean="0"/>
                        <a:t> </a:t>
                      </a:r>
                      <a:r>
                        <a:rPr lang="pt-PT" dirty="0" err="1" smtClean="0"/>
                        <a:t>legally</a:t>
                      </a:r>
                      <a:r>
                        <a:rPr lang="pt-PT" dirty="0" smtClean="0"/>
                        <a:t> precise </a:t>
                      </a:r>
                      <a:r>
                        <a:rPr lang="pt-PT" dirty="0" err="1" smtClean="0"/>
                        <a:t>form</a:t>
                      </a:r>
                      <a:r>
                        <a:rPr lang="pt-PT" dirty="0" smtClean="0"/>
                        <a:t>, </a:t>
                      </a:r>
                      <a:r>
                        <a:rPr lang="pt-PT" dirty="0" err="1" smtClean="0"/>
                        <a:t>designed</a:t>
                      </a:r>
                      <a:r>
                        <a:rPr lang="pt-PT" dirty="0" smtClean="0"/>
                        <a:t> to </a:t>
                      </a:r>
                      <a:r>
                        <a:rPr lang="pt-PT" dirty="0" err="1" smtClean="0"/>
                        <a:t>flush</a:t>
                      </a:r>
                      <a:r>
                        <a:rPr lang="pt-PT" dirty="0" smtClean="0"/>
                        <a:t> out </a:t>
                      </a:r>
                      <a:r>
                        <a:rPr lang="pt-PT" dirty="0" err="1" smtClean="0"/>
                        <a:t>many</a:t>
                      </a:r>
                      <a:r>
                        <a:rPr lang="pt-PT" dirty="0" smtClean="0"/>
                        <a:t> of </a:t>
                      </a:r>
                      <a:r>
                        <a:rPr lang="pt-PT" dirty="0" err="1" smtClean="0"/>
                        <a:t>the</a:t>
                      </a:r>
                      <a:r>
                        <a:rPr lang="pt-PT" dirty="0" smtClean="0"/>
                        <a:t> </a:t>
                      </a:r>
                      <a:r>
                        <a:rPr lang="pt-PT" dirty="0" err="1" smtClean="0"/>
                        <a:t>pertinent</a:t>
                      </a:r>
                      <a:r>
                        <a:rPr lang="pt-PT" dirty="0" smtClean="0"/>
                        <a:t> </a:t>
                      </a:r>
                      <a:r>
                        <a:rPr lang="pt-PT" dirty="0" err="1" smtClean="0"/>
                        <a:t>issues</a:t>
                      </a:r>
                      <a:r>
                        <a:rPr lang="pt-PT" dirty="0" smtClean="0"/>
                        <a:t> </a:t>
                      </a:r>
                      <a:r>
                        <a:rPr lang="pt-PT" dirty="0" err="1" smtClean="0"/>
                        <a:t>and</a:t>
                      </a:r>
                      <a:r>
                        <a:rPr lang="pt-PT" dirty="0" smtClean="0"/>
                        <a:t> to </a:t>
                      </a:r>
                      <a:r>
                        <a:rPr lang="pt-PT" dirty="0" err="1" smtClean="0"/>
                        <a:t>make</a:t>
                      </a:r>
                      <a:r>
                        <a:rPr lang="pt-PT" dirty="0" smtClean="0"/>
                        <a:t> </a:t>
                      </a:r>
                      <a:r>
                        <a:rPr lang="pt-PT" dirty="0" err="1" smtClean="0"/>
                        <a:t>very</a:t>
                      </a:r>
                      <a:r>
                        <a:rPr lang="pt-PT" dirty="0" smtClean="0"/>
                        <a:t> clear </a:t>
                      </a:r>
                      <a:r>
                        <a:rPr lang="pt-PT" dirty="0" err="1" smtClean="0"/>
                        <a:t>which</a:t>
                      </a:r>
                      <a:r>
                        <a:rPr lang="pt-PT" dirty="0" smtClean="0"/>
                        <a:t> </a:t>
                      </a:r>
                      <a:r>
                        <a:rPr lang="pt-PT" dirty="0" err="1" smtClean="0"/>
                        <a:t>elements</a:t>
                      </a:r>
                      <a:r>
                        <a:rPr lang="pt-PT" dirty="0" smtClean="0"/>
                        <a:t> of </a:t>
                      </a:r>
                      <a:r>
                        <a:rPr lang="pt-PT" dirty="0" err="1" smtClean="0"/>
                        <a:t>the</a:t>
                      </a:r>
                      <a:r>
                        <a:rPr lang="pt-PT" dirty="0" smtClean="0"/>
                        <a:t> </a:t>
                      </a:r>
                      <a:r>
                        <a:rPr lang="pt-PT" dirty="0" err="1" smtClean="0"/>
                        <a:t>letter</a:t>
                      </a:r>
                      <a:r>
                        <a:rPr lang="pt-PT" dirty="0" smtClean="0"/>
                        <a:t> are </a:t>
                      </a:r>
                      <a:r>
                        <a:rPr lang="pt-PT" dirty="0" err="1" smtClean="0"/>
                        <a:t>binding</a:t>
                      </a:r>
                      <a:r>
                        <a:rPr lang="pt-PT" dirty="0" smtClean="0"/>
                        <a:t> </a:t>
                      </a:r>
                      <a:r>
                        <a:rPr lang="pt-PT" dirty="0" err="1" smtClean="0"/>
                        <a:t>and</a:t>
                      </a:r>
                      <a:r>
                        <a:rPr lang="pt-PT" dirty="0" smtClean="0"/>
                        <a:t> </a:t>
                      </a:r>
                      <a:r>
                        <a:rPr lang="pt-PT" dirty="0" err="1" smtClean="0"/>
                        <a:t>which</a:t>
                      </a:r>
                      <a:r>
                        <a:rPr lang="pt-PT" dirty="0" smtClean="0"/>
                        <a:t> are </a:t>
                      </a:r>
                      <a:r>
                        <a:rPr lang="pt-PT" dirty="0" err="1" smtClean="0"/>
                        <a:t>not</a:t>
                      </a:r>
                      <a:r>
                        <a:rPr lang="pt-PT" dirty="0" smtClean="0"/>
                        <a:t>.</a:t>
                      </a:r>
                      <a:endParaRPr lang="es-ES" dirty="0"/>
                    </a:p>
                  </a:txBody>
                  <a:tcPr/>
                </a:tc>
                <a:tc>
                  <a:txBody>
                    <a:bodyPr/>
                    <a:lstStyle/>
                    <a:p>
                      <a:r>
                        <a:rPr lang="pt-PT" dirty="0" smtClean="0"/>
                        <a:t>US APPROACH</a:t>
                      </a:r>
                    </a:p>
                    <a:p>
                      <a:endParaRPr lang="pt-PT" dirty="0" smtClean="0"/>
                    </a:p>
                    <a:p>
                      <a:r>
                        <a:rPr lang="pt-PT" dirty="0" smtClean="0"/>
                        <a:t>SELLER BEST OPTION</a:t>
                      </a:r>
                      <a:endParaRPr lang="es-ES" dirty="0"/>
                    </a:p>
                  </a:txBody>
                  <a:tcPr/>
                </a:tc>
              </a:tr>
            </a:tbl>
          </a:graphicData>
        </a:graphic>
      </p:graphicFrame>
      <p:sp>
        <p:nvSpPr>
          <p:cNvPr id="5" name="Marcador de Posição do Rodapé 4"/>
          <p:cNvSpPr>
            <a:spLocks noGrp="1"/>
          </p:cNvSpPr>
          <p:nvPr>
            <p:ph type="ftr" sz="quarter" idx="11"/>
          </p:nvPr>
        </p:nvSpPr>
        <p:spPr/>
        <p:txBody>
          <a:bodyPr/>
          <a:lstStyle/>
          <a:p>
            <a:endParaRPr lang="es-ES"/>
          </a:p>
        </p:txBody>
      </p:sp>
      <p:sp>
        <p:nvSpPr>
          <p:cNvPr id="6" name="Marcador de Posição do Número do Diapositivo 5"/>
          <p:cNvSpPr>
            <a:spLocks noGrp="1"/>
          </p:cNvSpPr>
          <p:nvPr>
            <p:ph type="sldNum" sz="quarter" idx="12"/>
          </p:nvPr>
        </p:nvSpPr>
        <p:spPr/>
        <p:txBody>
          <a:bodyPr/>
          <a:lstStyle/>
          <a:p>
            <a:fld id="{1D83192B-89D8-445E-BD75-4C0762A2A075}" type="slidenum">
              <a:rPr lang="es-ES" smtClean="0"/>
              <a:t>10</a:t>
            </a:fld>
            <a:endParaRPr lang="es-ES"/>
          </a:p>
        </p:txBody>
      </p:sp>
    </p:spTree>
    <p:extLst>
      <p:ext uri="{BB962C8B-B14F-4D97-AF65-F5344CB8AC3E}">
        <p14:creationId xmlns:p14="http://schemas.microsoft.com/office/powerpoint/2010/main" val="1553818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 Short </a:t>
            </a:r>
            <a:r>
              <a:rPr lang="pt-PT" sz="2400" b="1" dirty="0" err="1" smtClean="0">
                <a:solidFill>
                  <a:schemeClr val="tx2"/>
                </a:solidFill>
              </a:rPr>
              <a:t>Letter</a:t>
            </a:r>
            <a:endParaRPr lang="es-ES" sz="2400" dirty="0"/>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800" b="1" u="sng" dirty="0" err="1" smtClean="0"/>
              <a:t>Advantages</a:t>
            </a:r>
            <a:endParaRPr lang="pt-PT" sz="1800" b="1" u="sng" dirty="0" smtClean="0"/>
          </a:p>
          <a:p>
            <a:pPr algn="just">
              <a:lnSpc>
                <a:spcPct val="150000"/>
              </a:lnSpc>
              <a:buFont typeface="Wingdings" panose="05000000000000000000" pitchFamily="2" charset="2"/>
              <a:buChar char="Ø"/>
            </a:pPr>
            <a:endParaRPr lang="pt-PT" sz="1600" dirty="0"/>
          </a:p>
          <a:p>
            <a:pPr algn="just">
              <a:lnSpc>
                <a:spcPct val="150000"/>
              </a:lnSpc>
              <a:buFont typeface="Wingdings" panose="05000000000000000000" pitchFamily="2" charset="2"/>
              <a:buChar char="Ø"/>
            </a:pPr>
            <a:r>
              <a:rPr lang="pt-PT" sz="1600" dirty="0" smtClean="0"/>
              <a:t>Can </a:t>
            </a:r>
            <a:r>
              <a:rPr lang="pt-PT" sz="1600" dirty="0" err="1" smtClean="0"/>
              <a:t>be</a:t>
            </a:r>
            <a:r>
              <a:rPr lang="pt-PT" sz="1600" dirty="0" smtClean="0"/>
              <a:t> </a:t>
            </a:r>
            <a:r>
              <a:rPr lang="pt-PT" sz="1600" dirty="0" err="1" smtClean="0"/>
              <a:t>prepared</a:t>
            </a:r>
            <a:r>
              <a:rPr lang="pt-PT" sz="1600" dirty="0" smtClean="0"/>
              <a:t> </a:t>
            </a:r>
            <a:r>
              <a:rPr lang="pt-PT" sz="1600" dirty="0" err="1" smtClean="0"/>
              <a:t>and</a:t>
            </a:r>
            <a:r>
              <a:rPr lang="pt-PT" sz="1600" dirty="0" smtClean="0"/>
              <a:t> </a:t>
            </a:r>
            <a:r>
              <a:rPr lang="pt-PT" sz="1600" dirty="0" err="1" smtClean="0"/>
              <a:t>negotiated</a:t>
            </a:r>
            <a:r>
              <a:rPr lang="pt-PT" sz="1600" dirty="0" smtClean="0"/>
              <a:t> </a:t>
            </a:r>
            <a:r>
              <a:rPr lang="pt-PT" sz="1600" dirty="0" err="1" smtClean="0"/>
              <a:t>upon</a:t>
            </a:r>
            <a:r>
              <a:rPr lang="pt-PT" sz="1600" dirty="0" smtClean="0"/>
              <a:t> </a:t>
            </a:r>
            <a:r>
              <a:rPr lang="pt-PT" sz="1600" dirty="0" err="1" smtClean="0"/>
              <a:t>very</a:t>
            </a:r>
            <a:r>
              <a:rPr lang="pt-PT" sz="1600" dirty="0" smtClean="0"/>
              <a:t> short </a:t>
            </a:r>
            <a:r>
              <a:rPr lang="pt-PT" sz="1600" dirty="0" err="1" smtClean="0"/>
              <a:t>notice</a:t>
            </a:r>
            <a:endParaRPr lang="pt-PT" sz="1600" dirty="0" smtClean="0"/>
          </a:p>
          <a:p>
            <a:pPr algn="just">
              <a:lnSpc>
                <a:spcPct val="150000"/>
              </a:lnSpc>
              <a:buFont typeface="Wingdings" panose="05000000000000000000" pitchFamily="2" charset="2"/>
              <a:buChar char="Ø"/>
            </a:pPr>
            <a:r>
              <a:rPr lang="pt-PT" sz="1600" dirty="0" smtClean="0"/>
              <a:t>Can </a:t>
            </a:r>
            <a:r>
              <a:rPr lang="pt-PT" sz="1600" dirty="0" err="1" smtClean="0"/>
              <a:t>easily</a:t>
            </a:r>
            <a:r>
              <a:rPr lang="pt-PT" sz="1600" dirty="0" smtClean="0"/>
              <a:t> </a:t>
            </a:r>
            <a:r>
              <a:rPr lang="pt-PT" sz="1600" dirty="0" err="1" smtClean="0"/>
              <a:t>be</a:t>
            </a:r>
            <a:r>
              <a:rPr lang="pt-PT" sz="1600" dirty="0" smtClean="0"/>
              <a:t> </a:t>
            </a:r>
            <a:r>
              <a:rPr lang="pt-PT" sz="1600" dirty="0" err="1" smtClean="0"/>
              <a:t>expanded</a:t>
            </a:r>
            <a:r>
              <a:rPr lang="pt-PT" sz="1600" dirty="0" smtClean="0"/>
              <a:t> to </a:t>
            </a:r>
            <a:r>
              <a:rPr lang="pt-PT" sz="1600" dirty="0" err="1" smtClean="0"/>
              <a:t>include</a:t>
            </a:r>
            <a:r>
              <a:rPr lang="pt-PT" sz="1600" dirty="0" smtClean="0"/>
              <a:t> more </a:t>
            </a:r>
            <a:r>
              <a:rPr lang="pt-PT" sz="1600" dirty="0" err="1" smtClean="0"/>
              <a:t>details</a:t>
            </a:r>
            <a:r>
              <a:rPr lang="pt-PT" sz="1600" dirty="0" smtClean="0"/>
              <a:t> </a:t>
            </a:r>
            <a:r>
              <a:rPr lang="pt-PT" sz="1600" dirty="0" err="1" smtClean="0"/>
              <a:t>on</a:t>
            </a:r>
            <a:r>
              <a:rPr lang="pt-PT" sz="1600" dirty="0" smtClean="0"/>
              <a:t> non-</a:t>
            </a:r>
            <a:r>
              <a:rPr lang="pt-PT" sz="1600" dirty="0" err="1" smtClean="0"/>
              <a:t>binding</a:t>
            </a:r>
            <a:r>
              <a:rPr lang="pt-PT" sz="1600" dirty="0" smtClean="0"/>
              <a:t> </a:t>
            </a:r>
            <a:r>
              <a:rPr lang="pt-PT" sz="1600" dirty="0" err="1" smtClean="0"/>
              <a:t>provisions</a:t>
            </a:r>
            <a:r>
              <a:rPr lang="pt-PT" sz="1600" dirty="0" smtClean="0"/>
              <a:t> </a:t>
            </a:r>
            <a:r>
              <a:rPr lang="pt-PT" sz="1600" dirty="0" err="1" smtClean="0"/>
              <a:t>or</a:t>
            </a:r>
            <a:r>
              <a:rPr lang="pt-PT" sz="1600" dirty="0" smtClean="0"/>
              <a:t> to </a:t>
            </a:r>
            <a:r>
              <a:rPr lang="pt-PT" sz="1600" dirty="0" err="1" smtClean="0"/>
              <a:t>add</a:t>
            </a:r>
            <a:r>
              <a:rPr lang="pt-PT" sz="1600" dirty="0" smtClean="0"/>
              <a:t> </a:t>
            </a:r>
            <a:r>
              <a:rPr lang="pt-PT" sz="1600" dirty="0" err="1" smtClean="0"/>
              <a:t>binding</a:t>
            </a:r>
            <a:r>
              <a:rPr lang="pt-PT" sz="1600" dirty="0" smtClean="0"/>
              <a:t> </a:t>
            </a:r>
            <a:r>
              <a:rPr lang="pt-PT" sz="1600" dirty="0" err="1" smtClean="0"/>
              <a:t>provisions</a:t>
            </a:r>
            <a:r>
              <a:rPr lang="pt-PT" sz="1600" dirty="0" smtClean="0"/>
              <a:t> </a:t>
            </a:r>
            <a:r>
              <a:rPr lang="pt-PT" sz="1600" dirty="0" err="1" smtClean="0"/>
              <a:t>such</a:t>
            </a:r>
            <a:r>
              <a:rPr lang="pt-PT" sz="1600" dirty="0" smtClean="0"/>
              <a:t> as </a:t>
            </a:r>
            <a:r>
              <a:rPr lang="pt-PT" sz="1600" dirty="0" err="1" smtClean="0"/>
              <a:t>exclusivity</a:t>
            </a:r>
            <a:endParaRPr lang="pt-PT" sz="1600" dirty="0" smtClean="0"/>
          </a:p>
          <a:p>
            <a:pPr algn="just">
              <a:lnSpc>
                <a:spcPct val="150000"/>
              </a:lnSpc>
              <a:buFont typeface="Wingdings" panose="05000000000000000000" pitchFamily="2" charset="2"/>
              <a:buChar char="Ø"/>
            </a:pPr>
            <a:r>
              <a:rPr lang="pt-PT" sz="1600" dirty="0" smtClean="0"/>
              <a:t>Is more </a:t>
            </a:r>
            <a:r>
              <a:rPr lang="pt-PT" sz="1600" dirty="0" err="1" smtClean="0"/>
              <a:t>user-friendly</a:t>
            </a:r>
            <a:r>
              <a:rPr lang="pt-PT" sz="1600" dirty="0" smtClean="0"/>
              <a:t> </a:t>
            </a:r>
            <a:r>
              <a:rPr lang="pt-PT" sz="1600" dirty="0" err="1" smtClean="0"/>
              <a:t>and</a:t>
            </a:r>
            <a:r>
              <a:rPr lang="pt-PT" sz="1600" dirty="0" smtClean="0"/>
              <a:t> </a:t>
            </a:r>
            <a:r>
              <a:rPr lang="pt-PT" sz="1600" dirty="0" err="1" smtClean="0"/>
              <a:t>less</a:t>
            </a:r>
            <a:r>
              <a:rPr lang="pt-PT" sz="1600" dirty="0" smtClean="0"/>
              <a:t> </a:t>
            </a:r>
            <a:r>
              <a:rPr lang="pt-PT" sz="1600" dirty="0" err="1" smtClean="0"/>
              <a:t>intimidating</a:t>
            </a:r>
            <a:r>
              <a:rPr lang="pt-PT" sz="1600" dirty="0" smtClean="0"/>
              <a:t> in </a:t>
            </a:r>
            <a:r>
              <a:rPr lang="pt-PT" sz="1600" dirty="0" err="1" smtClean="0"/>
              <a:t>the</a:t>
            </a:r>
            <a:r>
              <a:rPr lang="pt-PT" sz="1600" dirty="0" smtClean="0"/>
              <a:t> </a:t>
            </a:r>
            <a:r>
              <a:rPr lang="pt-PT" sz="1600" dirty="0" err="1" smtClean="0"/>
              <a:t>early</a:t>
            </a:r>
            <a:r>
              <a:rPr lang="pt-PT" sz="1600" dirty="0" smtClean="0"/>
              <a:t> </a:t>
            </a:r>
            <a:r>
              <a:rPr lang="pt-PT" sz="1600" dirty="0" err="1" smtClean="0"/>
              <a:t>stages</a:t>
            </a:r>
            <a:r>
              <a:rPr lang="pt-PT" sz="1600" dirty="0" smtClean="0"/>
              <a:t> of </a:t>
            </a:r>
            <a:r>
              <a:rPr lang="pt-PT" sz="1600" dirty="0" err="1" smtClean="0"/>
              <a:t>the</a:t>
            </a:r>
            <a:r>
              <a:rPr lang="pt-PT" sz="1600" dirty="0" smtClean="0"/>
              <a:t> </a:t>
            </a:r>
            <a:r>
              <a:rPr lang="pt-PT" sz="1600" dirty="0" err="1" smtClean="0"/>
              <a:t>acquisition</a:t>
            </a:r>
            <a:r>
              <a:rPr lang="pt-PT" sz="1600" dirty="0" smtClean="0"/>
              <a:t> </a:t>
            </a:r>
            <a:r>
              <a:rPr lang="pt-PT" sz="1600" dirty="0" err="1" smtClean="0"/>
              <a:t>process</a:t>
            </a:r>
            <a:r>
              <a:rPr lang="pt-PT" sz="1600" dirty="0" smtClean="0"/>
              <a:t>.</a:t>
            </a:r>
          </a:p>
          <a:p>
            <a:pPr algn="just">
              <a:lnSpc>
                <a:spcPct val="150000"/>
              </a:lnSpc>
              <a:buFont typeface="Wingdings" panose="05000000000000000000" pitchFamily="2" charset="2"/>
              <a:buChar char="Ø"/>
            </a:pPr>
            <a:endParaRPr lang="pt-PT" sz="1600" dirty="0"/>
          </a:p>
          <a:p>
            <a:pPr marL="0" indent="0" algn="just">
              <a:lnSpc>
                <a:spcPct val="150000"/>
              </a:lnSpc>
              <a:buNone/>
            </a:pPr>
            <a:r>
              <a:rPr lang="pt-PT" sz="1800" b="1" u="sng" dirty="0" err="1" smtClean="0"/>
              <a:t>Disadvantages</a:t>
            </a:r>
            <a:endParaRPr lang="pt-PT" sz="1800" b="1" u="sng" dirty="0" smtClean="0"/>
          </a:p>
          <a:p>
            <a:pPr algn="just">
              <a:lnSpc>
                <a:spcPct val="150000"/>
              </a:lnSpc>
              <a:buFont typeface="Wingdings" panose="05000000000000000000" pitchFamily="2" charset="2"/>
              <a:buChar char="Ø"/>
            </a:pPr>
            <a:r>
              <a:rPr lang="pt-PT" sz="1600" dirty="0" err="1" smtClean="0"/>
              <a:t>Leaves</a:t>
            </a:r>
            <a:r>
              <a:rPr lang="pt-PT" sz="1600" dirty="0" smtClean="0"/>
              <a:t> open </a:t>
            </a:r>
            <a:r>
              <a:rPr lang="pt-PT" sz="1600" dirty="0" err="1" smtClean="0"/>
              <a:t>many</a:t>
            </a:r>
            <a:r>
              <a:rPr lang="pt-PT" sz="1600" dirty="0" smtClean="0"/>
              <a:t> </a:t>
            </a:r>
            <a:r>
              <a:rPr lang="pt-PT" sz="1600" dirty="0" err="1" smtClean="0"/>
              <a:t>important</a:t>
            </a:r>
            <a:r>
              <a:rPr lang="pt-PT" sz="1600" dirty="0" smtClean="0"/>
              <a:t> </a:t>
            </a:r>
            <a:r>
              <a:rPr lang="pt-PT" sz="1600" dirty="0" err="1" smtClean="0"/>
              <a:t>issues</a:t>
            </a:r>
            <a:r>
              <a:rPr lang="pt-PT" sz="1600" dirty="0" smtClean="0"/>
              <a:t> to </a:t>
            </a:r>
            <a:r>
              <a:rPr lang="pt-PT" sz="1600" dirty="0" err="1" smtClean="0"/>
              <a:t>be</a:t>
            </a:r>
            <a:r>
              <a:rPr lang="pt-PT" sz="1600" dirty="0" smtClean="0"/>
              <a:t> </a:t>
            </a:r>
            <a:r>
              <a:rPr lang="pt-PT" sz="1600" dirty="0" err="1" smtClean="0"/>
              <a:t>resolved</a:t>
            </a:r>
            <a:r>
              <a:rPr lang="pt-PT" sz="1600" dirty="0" smtClean="0"/>
              <a:t> later </a:t>
            </a:r>
            <a:r>
              <a:rPr lang="pt-PT" sz="1600" dirty="0" err="1" smtClean="0"/>
              <a:t>on</a:t>
            </a:r>
            <a:r>
              <a:rPr lang="pt-PT" sz="1600" dirty="0" smtClean="0"/>
              <a:t>.</a:t>
            </a:r>
            <a:endParaRPr lang="pt-PT" sz="1600" dirty="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11</a:t>
            </a:fld>
            <a:endParaRPr lang="es-ES"/>
          </a:p>
        </p:txBody>
      </p:sp>
    </p:spTree>
    <p:extLst>
      <p:ext uri="{BB962C8B-B14F-4D97-AF65-F5344CB8AC3E}">
        <p14:creationId xmlns:p14="http://schemas.microsoft.com/office/powerpoint/2010/main" val="16739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 Long </a:t>
            </a:r>
            <a:r>
              <a:rPr lang="pt-PT" sz="2400" b="1" dirty="0" err="1" smtClean="0">
                <a:solidFill>
                  <a:schemeClr val="tx2"/>
                </a:solidFill>
              </a:rPr>
              <a:t>Letter</a:t>
            </a:r>
            <a:endParaRPr lang="es-ES" sz="2400" dirty="0"/>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800" b="1" u="sng" dirty="0" err="1" smtClean="0"/>
              <a:t>Advantages</a:t>
            </a:r>
            <a:endParaRPr lang="pt-PT" sz="1800" b="1" u="sng" dirty="0" smtClean="0"/>
          </a:p>
          <a:p>
            <a:pPr algn="just">
              <a:lnSpc>
                <a:spcPct val="150000"/>
              </a:lnSpc>
              <a:buFont typeface="Wingdings" panose="05000000000000000000" pitchFamily="2" charset="2"/>
              <a:buChar char="Ø"/>
            </a:pPr>
            <a:r>
              <a:rPr lang="pt-PT" sz="1600" dirty="0" err="1" smtClean="0"/>
              <a:t>Issues</a:t>
            </a:r>
            <a:r>
              <a:rPr lang="pt-PT" sz="1600" dirty="0" smtClean="0"/>
              <a:t> </a:t>
            </a:r>
            <a:r>
              <a:rPr lang="pt-PT" sz="1600" dirty="0" err="1" smtClean="0"/>
              <a:t>that</a:t>
            </a:r>
            <a:r>
              <a:rPr lang="pt-PT" sz="1600" dirty="0" smtClean="0"/>
              <a:t> are </a:t>
            </a:r>
            <a:r>
              <a:rPr lang="pt-PT" sz="1600" dirty="0" err="1" smtClean="0"/>
              <a:t>deal-breakers</a:t>
            </a:r>
            <a:r>
              <a:rPr lang="pt-PT" sz="1600" dirty="0" smtClean="0"/>
              <a:t> can </a:t>
            </a:r>
            <a:r>
              <a:rPr lang="pt-PT" sz="1600" dirty="0" err="1" smtClean="0"/>
              <a:t>be</a:t>
            </a:r>
            <a:r>
              <a:rPr lang="pt-PT" sz="1600" dirty="0" smtClean="0"/>
              <a:t> </a:t>
            </a:r>
            <a:r>
              <a:rPr lang="pt-PT" sz="1600" dirty="0" err="1" smtClean="0"/>
              <a:t>identified</a:t>
            </a:r>
            <a:r>
              <a:rPr lang="pt-PT" sz="1600" dirty="0" smtClean="0"/>
              <a:t> </a:t>
            </a:r>
            <a:r>
              <a:rPr lang="pt-PT" sz="1600" dirty="0" err="1" smtClean="0"/>
              <a:t>early</a:t>
            </a:r>
            <a:r>
              <a:rPr lang="pt-PT" sz="1600" dirty="0" smtClean="0"/>
              <a:t> in </a:t>
            </a:r>
            <a:r>
              <a:rPr lang="pt-PT" sz="1600" dirty="0" err="1" smtClean="0"/>
              <a:t>the</a:t>
            </a:r>
            <a:r>
              <a:rPr lang="pt-PT" sz="1600" dirty="0" smtClean="0"/>
              <a:t> </a:t>
            </a:r>
            <a:r>
              <a:rPr lang="pt-PT" sz="1600" dirty="0" err="1" smtClean="0"/>
              <a:t>negotiation</a:t>
            </a:r>
            <a:r>
              <a:rPr lang="pt-PT" sz="1600" dirty="0" smtClean="0"/>
              <a:t> </a:t>
            </a:r>
            <a:r>
              <a:rPr lang="pt-PT" sz="1600" dirty="0" err="1" smtClean="0"/>
              <a:t>process</a:t>
            </a:r>
            <a:r>
              <a:rPr lang="pt-PT" sz="1600" dirty="0" smtClean="0"/>
              <a:t> </a:t>
            </a:r>
            <a:r>
              <a:rPr lang="pt-PT" sz="1600" dirty="0" err="1" smtClean="0"/>
              <a:t>before</a:t>
            </a:r>
            <a:r>
              <a:rPr lang="pt-PT" sz="1600" dirty="0" smtClean="0"/>
              <a:t> </a:t>
            </a:r>
            <a:r>
              <a:rPr lang="pt-PT" sz="1600" dirty="0" err="1" smtClean="0"/>
              <a:t>substantial</a:t>
            </a:r>
            <a:r>
              <a:rPr lang="pt-PT" sz="1600" dirty="0" smtClean="0"/>
              <a:t> </a:t>
            </a:r>
            <a:r>
              <a:rPr lang="pt-PT" sz="1600" dirty="0" err="1" smtClean="0"/>
              <a:t>expenses</a:t>
            </a:r>
            <a:r>
              <a:rPr lang="pt-PT" sz="1600" dirty="0" smtClean="0"/>
              <a:t> are </a:t>
            </a:r>
            <a:r>
              <a:rPr lang="pt-PT" sz="1600" dirty="0" err="1" smtClean="0"/>
              <a:t>incurred</a:t>
            </a:r>
            <a:r>
              <a:rPr lang="pt-PT" sz="1600" dirty="0" smtClean="0"/>
              <a:t> in </a:t>
            </a:r>
            <a:r>
              <a:rPr lang="pt-PT" sz="1600" dirty="0" err="1" smtClean="0"/>
              <a:t>due</a:t>
            </a:r>
            <a:r>
              <a:rPr lang="pt-PT" sz="1600" dirty="0" smtClean="0"/>
              <a:t> </a:t>
            </a:r>
            <a:r>
              <a:rPr lang="pt-PT" sz="1600" dirty="0" err="1" smtClean="0"/>
              <a:t>diligence</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drafting</a:t>
            </a:r>
            <a:r>
              <a:rPr lang="pt-PT" sz="1600" dirty="0" smtClean="0"/>
              <a:t> of a </a:t>
            </a:r>
            <a:r>
              <a:rPr lang="pt-PT" sz="1600" dirty="0" err="1" smtClean="0"/>
              <a:t>definitive</a:t>
            </a:r>
            <a:r>
              <a:rPr lang="pt-PT" sz="1600" dirty="0" smtClean="0"/>
              <a:t> </a:t>
            </a:r>
            <a:r>
              <a:rPr lang="pt-PT" sz="1600" dirty="0" err="1" smtClean="0"/>
              <a:t>agreement</a:t>
            </a:r>
            <a:r>
              <a:rPr lang="pt-PT" sz="1600" dirty="0" smtClean="0"/>
              <a:t>.</a:t>
            </a:r>
          </a:p>
          <a:p>
            <a:pPr algn="just">
              <a:lnSpc>
                <a:spcPct val="150000"/>
              </a:lnSpc>
              <a:buFont typeface="Wingdings" panose="05000000000000000000" pitchFamily="2" charset="2"/>
              <a:buChar char="Ø"/>
            </a:pPr>
            <a:r>
              <a:rPr lang="pt-PT" sz="1600" dirty="0" err="1" smtClean="0"/>
              <a:t>Resolution</a:t>
            </a:r>
            <a:r>
              <a:rPr lang="pt-PT" sz="1600" dirty="0" smtClean="0"/>
              <a:t> of </a:t>
            </a:r>
            <a:r>
              <a:rPr lang="pt-PT" sz="1600" dirty="0" err="1" smtClean="0"/>
              <a:t>difficult</a:t>
            </a:r>
            <a:r>
              <a:rPr lang="pt-PT" sz="1600" dirty="0" smtClean="0"/>
              <a:t> </a:t>
            </a:r>
            <a:r>
              <a:rPr lang="pt-PT" sz="1600" dirty="0" err="1" smtClean="0"/>
              <a:t>issues</a:t>
            </a:r>
            <a:r>
              <a:rPr lang="pt-PT" sz="1600" dirty="0" smtClean="0"/>
              <a:t> </a:t>
            </a:r>
            <a:r>
              <a:rPr lang="pt-PT" sz="1600" dirty="0" err="1" smtClean="0"/>
              <a:t>at</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stage</a:t>
            </a:r>
            <a:r>
              <a:rPr lang="pt-PT" sz="1600" dirty="0" smtClean="0"/>
              <a:t> </a:t>
            </a:r>
            <a:r>
              <a:rPr lang="pt-PT" sz="1600" dirty="0" err="1" smtClean="0"/>
              <a:t>facilitates</a:t>
            </a:r>
            <a:r>
              <a:rPr lang="pt-PT" sz="1600" dirty="0" smtClean="0"/>
              <a:t> </a:t>
            </a:r>
            <a:r>
              <a:rPr lang="pt-PT" sz="1600" dirty="0" err="1" smtClean="0"/>
              <a:t>the</a:t>
            </a:r>
            <a:r>
              <a:rPr lang="pt-PT" sz="1600" dirty="0" smtClean="0"/>
              <a:t> </a:t>
            </a:r>
            <a:r>
              <a:rPr lang="pt-PT" sz="1600" dirty="0" err="1" smtClean="0"/>
              <a:t>negotiation</a:t>
            </a:r>
            <a:r>
              <a:rPr lang="pt-PT" sz="1600" dirty="0" smtClean="0"/>
              <a:t> of a </a:t>
            </a:r>
            <a:r>
              <a:rPr lang="pt-PT" sz="1600" dirty="0" err="1" smtClean="0"/>
              <a:t>definitive</a:t>
            </a:r>
            <a:r>
              <a:rPr lang="pt-PT" sz="1600" dirty="0" smtClean="0"/>
              <a:t> </a:t>
            </a:r>
            <a:r>
              <a:rPr lang="pt-PT" sz="1600" dirty="0" err="1" smtClean="0"/>
              <a:t>agreement</a:t>
            </a:r>
            <a:r>
              <a:rPr lang="pt-PT" sz="1600" dirty="0" smtClean="0"/>
              <a:t>, </a:t>
            </a:r>
            <a:r>
              <a:rPr lang="pt-PT" sz="1600" dirty="0" err="1" smtClean="0"/>
              <a:t>permitting</a:t>
            </a:r>
            <a:r>
              <a:rPr lang="pt-PT" sz="1600" dirty="0" smtClean="0"/>
              <a:t> </a:t>
            </a:r>
            <a:r>
              <a:rPr lang="pt-PT" sz="1600" dirty="0" err="1" smtClean="0"/>
              <a:t>the</a:t>
            </a:r>
            <a:r>
              <a:rPr lang="pt-PT" sz="1600" dirty="0" smtClean="0"/>
              <a:t> </a:t>
            </a:r>
            <a:r>
              <a:rPr lang="pt-PT" sz="1600" dirty="0" err="1" smtClean="0"/>
              <a:t>buyer</a:t>
            </a:r>
            <a:r>
              <a:rPr lang="pt-PT" sz="1600" dirty="0" smtClean="0"/>
              <a:t> more time </a:t>
            </a:r>
            <a:r>
              <a:rPr lang="pt-PT" sz="1600" dirty="0" err="1" smtClean="0"/>
              <a:t>and</a:t>
            </a:r>
            <a:r>
              <a:rPr lang="pt-PT" sz="1600" dirty="0" smtClean="0"/>
              <a:t> </a:t>
            </a:r>
            <a:r>
              <a:rPr lang="pt-PT" sz="1600" dirty="0" err="1" smtClean="0"/>
              <a:t>energy</a:t>
            </a:r>
            <a:r>
              <a:rPr lang="pt-PT" sz="1600" dirty="0" smtClean="0"/>
              <a:t> to prepare for </a:t>
            </a:r>
            <a:r>
              <a:rPr lang="pt-PT" sz="1600" dirty="0" err="1" smtClean="0"/>
              <a:t>the</a:t>
            </a:r>
            <a:r>
              <a:rPr lang="pt-PT" sz="1600" dirty="0" smtClean="0"/>
              <a:t> </a:t>
            </a:r>
            <a:r>
              <a:rPr lang="pt-PT" sz="1600" dirty="0" err="1" smtClean="0"/>
              <a:t>transition</a:t>
            </a:r>
            <a:r>
              <a:rPr lang="pt-PT" sz="1600" dirty="0" smtClean="0"/>
              <a:t> to </a:t>
            </a:r>
            <a:r>
              <a:rPr lang="pt-PT" sz="1600" dirty="0" err="1" smtClean="0"/>
              <a:t>its</a:t>
            </a:r>
            <a:r>
              <a:rPr lang="pt-PT" sz="1600" dirty="0" smtClean="0"/>
              <a:t> </a:t>
            </a:r>
            <a:r>
              <a:rPr lang="pt-PT" sz="1600" dirty="0" err="1" smtClean="0"/>
              <a:t>ownership</a:t>
            </a:r>
            <a:r>
              <a:rPr lang="pt-PT" sz="1600" dirty="0" smtClean="0"/>
              <a:t> of </a:t>
            </a:r>
            <a:r>
              <a:rPr lang="pt-PT" sz="1600" dirty="0" err="1" smtClean="0"/>
              <a:t>the</a:t>
            </a:r>
            <a:r>
              <a:rPr lang="pt-PT" sz="1600" dirty="0" smtClean="0"/>
              <a:t> target.</a:t>
            </a:r>
          </a:p>
          <a:p>
            <a:pPr marL="0" indent="0" algn="just">
              <a:lnSpc>
                <a:spcPct val="150000"/>
              </a:lnSpc>
              <a:buNone/>
            </a:pPr>
            <a:r>
              <a:rPr lang="pt-PT" sz="1800" b="1" u="sng" dirty="0" err="1" smtClean="0"/>
              <a:t>Disadvantages</a:t>
            </a:r>
            <a:endParaRPr lang="pt-PT" sz="1800" b="1" u="sng" dirty="0" smtClean="0"/>
          </a:p>
          <a:p>
            <a:pPr algn="just">
              <a:lnSpc>
                <a:spcPct val="150000"/>
              </a:lnSpc>
              <a:buFont typeface="Wingdings" panose="05000000000000000000" pitchFamily="2" charset="2"/>
              <a:buChar char="Ø"/>
            </a:pPr>
            <a:r>
              <a:rPr lang="pt-PT" sz="1600" dirty="0" err="1" smtClean="0"/>
              <a:t>It</a:t>
            </a:r>
            <a:r>
              <a:rPr lang="pt-PT" sz="1600" dirty="0" smtClean="0"/>
              <a:t> </a:t>
            </a:r>
            <a:r>
              <a:rPr lang="pt-PT" sz="1600" dirty="0" err="1" smtClean="0"/>
              <a:t>may</a:t>
            </a:r>
            <a:r>
              <a:rPr lang="pt-PT" sz="1600" dirty="0" smtClean="0"/>
              <a:t> </a:t>
            </a:r>
            <a:r>
              <a:rPr lang="pt-PT" sz="1600" dirty="0" err="1" smtClean="0"/>
              <a:t>burden</a:t>
            </a:r>
            <a:r>
              <a:rPr lang="pt-PT" sz="1600" dirty="0" smtClean="0"/>
              <a:t> </a:t>
            </a:r>
            <a:r>
              <a:rPr lang="pt-PT" sz="1600" dirty="0" err="1" smtClean="0"/>
              <a:t>the</a:t>
            </a:r>
            <a:r>
              <a:rPr lang="pt-PT" sz="1600" dirty="0" smtClean="0"/>
              <a:t> </a:t>
            </a:r>
            <a:r>
              <a:rPr lang="pt-PT" sz="1600" dirty="0" err="1" smtClean="0"/>
              <a:t>negotiation</a:t>
            </a:r>
            <a:r>
              <a:rPr lang="pt-PT" sz="1600" dirty="0" smtClean="0"/>
              <a:t> </a:t>
            </a:r>
            <a:r>
              <a:rPr lang="pt-PT" sz="1600" dirty="0" err="1" smtClean="0"/>
              <a:t>with</a:t>
            </a:r>
            <a:r>
              <a:rPr lang="pt-PT" sz="1600" dirty="0" smtClean="0"/>
              <a:t> too </a:t>
            </a:r>
            <a:r>
              <a:rPr lang="pt-PT" sz="1600" dirty="0" err="1" smtClean="0"/>
              <a:t>many</a:t>
            </a:r>
            <a:r>
              <a:rPr lang="pt-PT" sz="1600" dirty="0" smtClean="0"/>
              <a:t> </a:t>
            </a:r>
            <a:r>
              <a:rPr lang="pt-PT" sz="1600" dirty="0" err="1" smtClean="0"/>
              <a:t>difficult</a:t>
            </a:r>
            <a:r>
              <a:rPr lang="pt-PT" sz="1600" dirty="0" smtClean="0"/>
              <a:t> </a:t>
            </a:r>
            <a:r>
              <a:rPr lang="pt-PT" sz="1600" dirty="0" err="1" smtClean="0"/>
              <a:t>issues</a:t>
            </a:r>
            <a:r>
              <a:rPr lang="pt-PT" sz="1600" dirty="0" smtClean="0"/>
              <a:t> too </a:t>
            </a:r>
            <a:r>
              <a:rPr lang="pt-PT" sz="1600" dirty="0" err="1" smtClean="0"/>
              <a:t>early</a:t>
            </a:r>
            <a:r>
              <a:rPr lang="pt-PT" sz="1600" dirty="0" smtClean="0"/>
              <a:t> in </a:t>
            </a:r>
            <a:r>
              <a:rPr lang="pt-PT" sz="1600" dirty="0" err="1" smtClean="0"/>
              <a:t>the</a:t>
            </a:r>
            <a:r>
              <a:rPr lang="pt-PT" sz="1600" dirty="0" smtClean="0"/>
              <a:t> </a:t>
            </a:r>
            <a:r>
              <a:rPr lang="pt-PT" sz="1600" dirty="0" err="1" smtClean="0"/>
              <a:t>process</a:t>
            </a:r>
            <a:r>
              <a:rPr lang="pt-PT" sz="1600" dirty="0" smtClean="0"/>
              <a:t> </a:t>
            </a:r>
            <a:r>
              <a:rPr lang="pt-PT" sz="1600" dirty="0" err="1" smtClean="0"/>
              <a:t>and</a:t>
            </a:r>
            <a:r>
              <a:rPr lang="pt-PT" sz="1600" dirty="0" smtClean="0"/>
              <a:t> </a:t>
            </a:r>
            <a:r>
              <a:rPr lang="pt-PT" sz="1600" dirty="0" err="1" smtClean="0"/>
              <a:t>may</a:t>
            </a:r>
            <a:r>
              <a:rPr lang="pt-PT" sz="1600" dirty="0" smtClean="0"/>
              <a:t> impede </a:t>
            </a:r>
            <a:r>
              <a:rPr lang="pt-PT" sz="1600" dirty="0" err="1" smtClean="0"/>
              <a:t>the</a:t>
            </a:r>
            <a:r>
              <a:rPr lang="pt-PT" sz="1600" dirty="0" smtClean="0"/>
              <a:t> </a:t>
            </a:r>
            <a:r>
              <a:rPr lang="pt-PT" sz="1600" dirty="0" err="1" smtClean="0"/>
              <a:t>deal’s</a:t>
            </a:r>
            <a:r>
              <a:rPr lang="pt-PT" sz="1600" dirty="0" smtClean="0"/>
              <a:t> </a:t>
            </a:r>
            <a:r>
              <a:rPr lang="pt-PT" sz="1600" dirty="0" err="1" smtClean="0"/>
              <a:t>momentum</a:t>
            </a:r>
            <a:r>
              <a:rPr lang="pt-PT" sz="1600" dirty="0" smtClean="0"/>
              <a:t> </a:t>
            </a:r>
            <a:r>
              <a:rPr lang="pt-PT" sz="1600" dirty="0" err="1" smtClean="0"/>
              <a:t>or</a:t>
            </a:r>
            <a:r>
              <a:rPr lang="pt-PT" sz="1600" dirty="0" smtClean="0"/>
              <a:t> </a:t>
            </a:r>
            <a:r>
              <a:rPr lang="pt-PT" sz="1600" dirty="0" err="1" smtClean="0"/>
              <a:t>even</a:t>
            </a:r>
            <a:r>
              <a:rPr lang="pt-PT" sz="1600" dirty="0" smtClean="0"/>
              <a:t> cause a </a:t>
            </a:r>
            <a:r>
              <a:rPr lang="pt-PT" sz="1600" dirty="0" err="1" smtClean="0"/>
              <a:t>breakdown</a:t>
            </a:r>
            <a:r>
              <a:rPr lang="pt-PT" sz="1600" dirty="0" smtClean="0"/>
              <a:t> in </a:t>
            </a:r>
            <a:r>
              <a:rPr lang="pt-PT" sz="1600" dirty="0" err="1" smtClean="0"/>
              <a:t>the</a:t>
            </a:r>
            <a:r>
              <a:rPr lang="pt-PT" sz="1600" dirty="0" smtClean="0"/>
              <a:t> </a:t>
            </a:r>
            <a:r>
              <a:rPr lang="pt-PT" sz="1600" dirty="0" err="1" smtClean="0"/>
              <a:t>negotiations</a:t>
            </a:r>
            <a:r>
              <a:rPr lang="pt-PT" sz="1600" dirty="0" smtClean="0"/>
              <a:t> </a:t>
            </a:r>
            <a:r>
              <a:rPr lang="pt-PT" sz="1600" dirty="0" err="1" smtClean="0"/>
              <a:t>that</a:t>
            </a:r>
            <a:r>
              <a:rPr lang="pt-PT" sz="1600" dirty="0" smtClean="0"/>
              <a:t> </a:t>
            </a:r>
            <a:r>
              <a:rPr lang="pt-PT" sz="1600" dirty="0" err="1" smtClean="0"/>
              <a:t>may</a:t>
            </a:r>
            <a:r>
              <a:rPr lang="pt-PT" sz="1600" dirty="0" smtClean="0"/>
              <a:t> </a:t>
            </a:r>
            <a:r>
              <a:rPr lang="pt-PT" sz="1600" dirty="0" err="1" smtClean="0"/>
              <a:t>have</a:t>
            </a:r>
            <a:r>
              <a:rPr lang="pt-PT" sz="1600" dirty="0" smtClean="0"/>
              <a:t> </a:t>
            </a:r>
            <a:r>
              <a:rPr lang="pt-PT" sz="1600" dirty="0" err="1" smtClean="0"/>
              <a:t>been</a:t>
            </a:r>
            <a:r>
              <a:rPr lang="pt-PT" sz="1600" dirty="0" smtClean="0"/>
              <a:t> </a:t>
            </a:r>
            <a:r>
              <a:rPr lang="pt-PT" sz="1600" dirty="0" err="1" smtClean="0"/>
              <a:t>avoided</a:t>
            </a:r>
            <a:r>
              <a:rPr lang="pt-PT" sz="1600" dirty="0" smtClean="0"/>
              <a:t> </a:t>
            </a:r>
            <a:r>
              <a:rPr lang="pt-PT" sz="1600" dirty="0" err="1" smtClean="0"/>
              <a:t>if</a:t>
            </a:r>
            <a:r>
              <a:rPr lang="pt-PT" sz="1600" dirty="0" smtClean="0"/>
              <a:t> </a:t>
            </a:r>
            <a:r>
              <a:rPr lang="pt-PT" sz="1600" dirty="0" err="1" smtClean="0"/>
              <a:t>certain</a:t>
            </a:r>
            <a:r>
              <a:rPr lang="pt-PT" sz="1600" dirty="0" smtClean="0"/>
              <a:t> </a:t>
            </a:r>
            <a:r>
              <a:rPr lang="pt-PT" sz="1600" dirty="0" err="1" smtClean="0"/>
              <a:t>issues</a:t>
            </a:r>
            <a:r>
              <a:rPr lang="pt-PT" sz="1600" dirty="0" smtClean="0"/>
              <a:t> </a:t>
            </a:r>
            <a:r>
              <a:rPr lang="pt-PT" sz="1600" dirty="0" err="1" smtClean="0"/>
              <a:t>had</a:t>
            </a:r>
            <a:r>
              <a:rPr lang="pt-PT" sz="1600" dirty="0" smtClean="0"/>
              <a:t> </a:t>
            </a:r>
            <a:r>
              <a:rPr lang="pt-PT" sz="1600" dirty="0" err="1" smtClean="0"/>
              <a:t>been</a:t>
            </a:r>
            <a:r>
              <a:rPr lang="pt-PT" sz="1600" dirty="0" smtClean="0"/>
              <a:t> </a:t>
            </a:r>
            <a:r>
              <a:rPr lang="pt-PT" sz="1600" dirty="0" err="1" smtClean="0"/>
              <a:t>deferred</a:t>
            </a:r>
            <a:r>
              <a:rPr lang="pt-PT" sz="1600" dirty="0" smtClean="0"/>
              <a:t>.</a:t>
            </a:r>
            <a:endParaRPr lang="pt-PT" sz="1600" dirty="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12</a:t>
            </a:fld>
            <a:endParaRPr lang="es-ES"/>
          </a:p>
        </p:txBody>
      </p:sp>
    </p:spTree>
    <p:extLst>
      <p:ext uri="{BB962C8B-B14F-4D97-AF65-F5344CB8AC3E}">
        <p14:creationId xmlns:p14="http://schemas.microsoft.com/office/powerpoint/2010/main" val="2939251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a:bodyPr>
          <a:lstStyle/>
          <a:p>
            <a:pPr algn="l"/>
            <a:r>
              <a:rPr lang="pt-PT" sz="2400" b="1" dirty="0" err="1">
                <a:solidFill>
                  <a:schemeClr val="tx2"/>
                </a:solidFill>
              </a:rPr>
              <a:t>Perspective</a:t>
            </a:r>
            <a:endParaRPr lang="es-ES" sz="2400" dirty="0"/>
          </a:p>
        </p:txBody>
      </p:sp>
      <p:sp>
        <p:nvSpPr>
          <p:cNvPr id="4" name="Marcador de Posição de Conteúdo 3"/>
          <p:cNvSpPr>
            <a:spLocks noGrp="1"/>
          </p:cNvSpPr>
          <p:nvPr>
            <p:ph sz="half" idx="2"/>
          </p:nvPr>
        </p:nvSpPr>
        <p:spPr>
          <a:xfrm>
            <a:off x="457200" y="2174875"/>
            <a:ext cx="4040188" cy="3414365"/>
          </a:xfrm>
        </p:spPr>
        <p:txBody>
          <a:bodyPr>
            <a:normAutofit/>
          </a:bodyPr>
          <a:lstStyle/>
          <a:p>
            <a:pPr marL="0" indent="0" algn="ctr">
              <a:buNone/>
            </a:pPr>
            <a:r>
              <a:rPr lang="pt-PT" sz="1800" b="1" dirty="0"/>
              <a:t>BUYER</a:t>
            </a:r>
          </a:p>
          <a:p>
            <a:pPr marL="0" indent="0" algn="ctr">
              <a:buNone/>
            </a:pPr>
            <a:r>
              <a:rPr lang="pt-PT" sz="1800" dirty="0" err="1"/>
              <a:t>generally</a:t>
            </a:r>
            <a:r>
              <a:rPr lang="pt-PT" sz="1800" dirty="0"/>
              <a:t> </a:t>
            </a:r>
            <a:r>
              <a:rPr lang="pt-PT" sz="1800" dirty="0" err="1"/>
              <a:t>is</a:t>
            </a:r>
            <a:r>
              <a:rPr lang="pt-PT" sz="1800" dirty="0"/>
              <a:t> </a:t>
            </a:r>
            <a:r>
              <a:rPr lang="pt-PT" sz="1800" dirty="0" err="1"/>
              <a:t>most</a:t>
            </a:r>
            <a:r>
              <a:rPr lang="pt-PT" sz="1800" dirty="0"/>
              <a:t> </a:t>
            </a:r>
            <a:r>
              <a:rPr lang="pt-PT" sz="1800" dirty="0" err="1"/>
              <a:t>interested</a:t>
            </a:r>
            <a:r>
              <a:rPr lang="pt-PT" sz="1800" dirty="0"/>
              <a:t> in </a:t>
            </a:r>
            <a:r>
              <a:rPr lang="pt-PT" sz="1800" dirty="0" err="1"/>
              <a:t>securing</a:t>
            </a:r>
            <a:r>
              <a:rPr lang="pt-PT" sz="1800" dirty="0"/>
              <a:t> </a:t>
            </a:r>
            <a:r>
              <a:rPr lang="pt-PT" sz="1800" dirty="0" err="1"/>
              <a:t>exclusivity</a:t>
            </a:r>
            <a:r>
              <a:rPr lang="pt-PT" sz="1800" dirty="0"/>
              <a:t> </a:t>
            </a:r>
            <a:r>
              <a:rPr lang="pt-PT" sz="1800" dirty="0" err="1"/>
              <a:t>or</a:t>
            </a:r>
            <a:r>
              <a:rPr lang="pt-PT" sz="1800" dirty="0"/>
              <a:t> </a:t>
            </a:r>
            <a:r>
              <a:rPr lang="pt-PT" sz="1800" dirty="0" err="1"/>
              <a:t>other</a:t>
            </a:r>
            <a:r>
              <a:rPr lang="pt-PT" sz="1800" dirty="0"/>
              <a:t> </a:t>
            </a:r>
            <a:r>
              <a:rPr lang="pt-PT" sz="1800" dirty="0" err="1"/>
              <a:t>standstill</a:t>
            </a:r>
            <a:r>
              <a:rPr lang="pt-PT" sz="1800" dirty="0"/>
              <a:t> </a:t>
            </a:r>
            <a:r>
              <a:rPr lang="pt-PT" sz="1800" dirty="0" err="1"/>
              <a:t>types</a:t>
            </a:r>
            <a:r>
              <a:rPr lang="pt-PT" sz="1800" dirty="0"/>
              <a:t> of </a:t>
            </a:r>
            <a:r>
              <a:rPr lang="pt-PT" sz="1800" dirty="0" err="1"/>
              <a:t>provisions</a:t>
            </a:r>
            <a:r>
              <a:rPr lang="pt-PT" sz="1800" dirty="0"/>
              <a:t> from </a:t>
            </a:r>
            <a:r>
              <a:rPr lang="pt-PT" sz="1800" dirty="0" err="1"/>
              <a:t>the</a:t>
            </a:r>
            <a:r>
              <a:rPr lang="pt-PT" sz="1800" dirty="0"/>
              <a:t> </a:t>
            </a:r>
            <a:r>
              <a:rPr lang="pt-PT" sz="1800" dirty="0" err="1"/>
              <a:t>seller</a:t>
            </a:r>
            <a:r>
              <a:rPr lang="pt-PT" sz="1800" dirty="0"/>
              <a:t> </a:t>
            </a:r>
            <a:r>
              <a:rPr lang="pt-PT" sz="1800" dirty="0" err="1"/>
              <a:t>while</a:t>
            </a:r>
            <a:r>
              <a:rPr lang="pt-PT" sz="1800" dirty="0"/>
              <a:t> </a:t>
            </a:r>
            <a:r>
              <a:rPr lang="pt-PT" sz="1800" dirty="0" err="1"/>
              <a:t>seeking</a:t>
            </a:r>
            <a:r>
              <a:rPr lang="pt-PT" sz="1800" dirty="0"/>
              <a:t> to </a:t>
            </a:r>
            <a:r>
              <a:rPr lang="pt-PT" sz="1800" dirty="0" err="1"/>
              <a:t>maintain</a:t>
            </a:r>
            <a:r>
              <a:rPr lang="pt-PT" sz="1800" dirty="0"/>
              <a:t> </a:t>
            </a:r>
            <a:r>
              <a:rPr lang="pt-PT" sz="1800" dirty="0" err="1"/>
              <a:t>great</a:t>
            </a:r>
            <a:r>
              <a:rPr lang="pt-PT" sz="1800" dirty="0"/>
              <a:t> </a:t>
            </a:r>
            <a:r>
              <a:rPr lang="pt-PT" sz="1800" dirty="0" err="1"/>
              <a:t>flexibility</a:t>
            </a:r>
            <a:r>
              <a:rPr lang="pt-PT" sz="1800" dirty="0"/>
              <a:t> </a:t>
            </a:r>
            <a:r>
              <a:rPr lang="pt-PT" sz="1800" dirty="0" err="1"/>
              <a:t>regarding</a:t>
            </a:r>
            <a:r>
              <a:rPr lang="pt-PT" sz="1800" dirty="0"/>
              <a:t> </a:t>
            </a:r>
            <a:r>
              <a:rPr lang="pt-PT" sz="1800" dirty="0" err="1"/>
              <a:t>the</a:t>
            </a:r>
            <a:r>
              <a:rPr lang="pt-PT" sz="1800" dirty="0"/>
              <a:t> </a:t>
            </a:r>
            <a:r>
              <a:rPr lang="pt-PT" sz="1800" dirty="0" err="1"/>
              <a:t>purchase</a:t>
            </a:r>
            <a:r>
              <a:rPr lang="pt-PT" sz="1800" dirty="0"/>
              <a:t> </a:t>
            </a:r>
            <a:r>
              <a:rPr lang="pt-PT" sz="1800" dirty="0" err="1"/>
              <a:t>price</a:t>
            </a:r>
            <a:r>
              <a:rPr lang="pt-PT" sz="1800" dirty="0"/>
              <a:t> </a:t>
            </a:r>
            <a:r>
              <a:rPr lang="pt-PT" sz="1800" dirty="0" err="1"/>
              <a:t>and</a:t>
            </a:r>
            <a:r>
              <a:rPr lang="pt-PT" sz="1800" dirty="0"/>
              <a:t> </a:t>
            </a:r>
            <a:r>
              <a:rPr lang="pt-PT" sz="1800" dirty="0" err="1"/>
              <a:t>other</a:t>
            </a:r>
            <a:r>
              <a:rPr lang="pt-PT" sz="1800" dirty="0"/>
              <a:t> </a:t>
            </a:r>
            <a:r>
              <a:rPr lang="pt-PT" sz="1800" dirty="0" err="1"/>
              <a:t>key</a:t>
            </a:r>
            <a:r>
              <a:rPr lang="pt-PT" sz="1800" dirty="0"/>
              <a:t> </a:t>
            </a:r>
            <a:r>
              <a:rPr lang="pt-PT" sz="1800" dirty="0" err="1"/>
              <a:t>provisions</a:t>
            </a:r>
            <a:r>
              <a:rPr lang="pt-PT" sz="1800" dirty="0"/>
              <a:t> </a:t>
            </a:r>
            <a:r>
              <a:rPr lang="pt-PT" sz="1800" dirty="0" err="1"/>
              <a:t>that</a:t>
            </a:r>
            <a:r>
              <a:rPr lang="pt-PT" sz="1800" dirty="0"/>
              <a:t> </a:t>
            </a:r>
            <a:r>
              <a:rPr lang="pt-PT" sz="1800" dirty="0" err="1"/>
              <a:t>may</a:t>
            </a:r>
            <a:r>
              <a:rPr lang="pt-PT" sz="1800" dirty="0"/>
              <a:t> </a:t>
            </a:r>
            <a:r>
              <a:rPr lang="pt-PT" sz="1800" dirty="0" err="1"/>
              <a:t>be</a:t>
            </a:r>
            <a:r>
              <a:rPr lang="pt-PT" sz="1800" dirty="0"/>
              <a:t> </a:t>
            </a:r>
            <a:r>
              <a:rPr lang="pt-PT" sz="1800" dirty="0" err="1"/>
              <a:t>impacted</a:t>
            </a:r>
            <a:r>
              <a:rPr lang="pt-PT" sz="1800" dirty="0"/>
              <a:t> </a:t>
            </a:r>
            <a:r>
              <a:rPr lang="pt-PT" sz="1800" dirty="0" err="1"/>
              <a:t>by</a:t>
            </a:r>
            <a:r>
              <a:rPr lang="pt-PT" sz="1800" dirty="0"/>
              <a:t> </a:t>
            </a:r>
            <a:r>
              <a:rPr lang="pt-PT" sz="1800" dirty="0" err="1"/>
              <a:t>the</a:t>
            </a:r>
            <a:r>
              <a:rPr lang="pt-PT" sz="1800" dirty="0"/>
              <a:t> </a:t>
            </a:r>
            <a:r>
              <a:rPr lang="pt-PT" sz="1800" dirty="0" err="1"/>
              <a:t>results</a:t>
            </a:r>
            <a:r>
              <a:rPr lang="pt-PT" sz="1800" dirty="0"/>
              <a:t> of </a:t>
            </a:r>
            <a:r>
              <a:rPr lang="pt-PT" sz="1800" dirty="0" err="1"/>
              <a:t>the</a:t>
            </a:r>
            <a:r>
              <a:rPr lang="pt-PT" sz="1800" dirty="0"/>
              <a:t> </a:t>
            </a:r>
            <a:r>
              <a:rPr lang="pt-PT" sz="1800" dirty="0" err="1"/>
              <a:t>buyer’s</a:t>
            </a:r>
            <a:r>
              <a:rPr lang="pt-PT" sz="1800" dirty="0"/>
              <a:t> </a:t>
            </a:r>
            <a:r>
              <a:rPr lang="pt-PT" sz="1800" dirty="0" err="1"/>
              <a:t>due</a:t>
            </a:r>
            <a:r>
              <a:rPr lang="pt-PT" sz="1800" dirty="0"/>
              <a:t> </a:t>
            </a:r>
            <a:r>
              <a:rPr lang="pt-PT" sz="1800" dirty="0" err="1"/>
              <a:t>diligence</a:t>
            </a:r>
            <a:r>
              <a:rPr lang="pt-PT" sz="1800" dirty="0"/>
              <a:t> of </a:t>
            </a:r>
            <a:r>
              <a:rPr lang="pt-PT" sz="1800" dirty="0" err="1"/>
              <a:t>the</a:t>
            </a:r>
            <a:r>
              <a:rPr lang="pt-PT" sz="1800" dirty="0"/>
              <a:t> target</a:t>
            </a:r>
            <a:endParaRPr lang="es-ES" sz="1800" dirty="0"/>
          </a:p>
        </p:txBody>
      </p:sp>
      <p:sp>
        <p:nvSpPr>
          <p:cNvPr id="6" name="Marcador de Posição de Conteúdo 5"/>
          <p:cNvSpPr>
            <a:spLocks noGrp="1"/>
          </p:cNvSpPr>
          <p:nvPr>
            <p:ph sz="quarter" idx="4"/>
          </p:nvPr>
        </p:nvSpPr>
        <p:spPr>
          <a:xfrm>
            <a:off x="4645025" y="2174875"/>
            <a:ext cx="4041775" cy="3846413"/>
          </a:xfrm>
        </p:spPr>
        <p:txBody>
          <a:bodyPr>
            <a:normAutofit/>
          </a:bodyPr>
          <a:lstStyle/>
          <a:p>
            <a:pPr marL="0" indent="0" algn="ctr">
              <a:buNone/>
            </a:pPr>
            <a:r>
              <a:rPr lang="pt-PT" sz="1800" b="1" dirty="0"/>
              <a:t>SELLER</a:t>
            </a:r>
          </a:p>
          <a:p>
            <a:pPr marL="0" indent="0" algn="ctr">
              <a:buNone/>
            </a:pPr>
            <a:r>
              <a:rPr lang="pt-PT" sz="1800" dirty="0" err="1"/>
              <a:t>generally</a:t>
            </a:r>
            <a:r>
              <a:rPr lang="pt-PT" sz="1800" dirty="0"/>
              <a:t> </a:t>
            </a:r>
            <a:r>
              <a:rPr lang="pt-PT" sz="1800" dirty="0" err="1"/>
              <a:t>will</a:t>
            </a:r>
            <a:r>
              <a:rPr lang="pt-PT" sz="1800" dirty="0"/>
              <a:t> </a:t>
            </a:r>
            <a:r>
              <a:rPr lang="pt-PT" sz="1800" dirty="0" err="1"/>
              <a:t>attempt</a:t>
            </a:r>
            <a:r>
              <a:rPr lang="pt-PT" sz="1800" dirty="0"/>
              <a:t> to define more </a:t>
            </a:r>
            <a:r>
              <a:rPr lang="pt-PT" sz="1800" dirty="0" err="1"/>
              <a:t>clearly</a:t>
            </a:r>
            <a:r>
              <a:rPr lang="pt-PT" sz="1800" dirty="0"/>
              <a:t> </a:t>
            </a:r>
            <a:r>
              <a:rPr lang="pt-PT" sz="1800" dirty="0" err="1"/>
              <a:t>the</a:t>
            </a:r>
            <a:r>
              <a:rPr lang="pt-PT" sz="1800" dirty="0"/>
              <a:t> </a:t>
            </a:r>
            <a:r>
              <a:rPr lang="pt-PT" sz="1800" dirty="0" err="1"/>
              <a:t>purchase</a:t>
            </a:r>
            <a:r>
              <a:rPr lang="pt-PT" sz="1800" dirty="0"/>
              <a:t> </a:t>
            </a:r>
            <a:r>
              <a:rPr lang="pt-PT" sz="1800" dirty="0" err="1"/>
              <a:t>price</a:t>
            </a:r>
            <a:r>
              <a:rPr lang="pt-PT" sz="1800" dirty="0"/>
              <a:t>, </a:t>
            </a:r>
            <a:r>
              <a:rPr lang="pt-PT" sz="1800" dirty="0" err="1"/>
              <a:t>limitations</a:t>
            </a:r>
            <a:r>
              <a:rPr lang="pt-PT" sz="1800" dirty="0"/>
              <a:t> </a:t>
            </a:r>
            <a:r>
              <a:rPr lang="pt-PT" sz="1800" dirty="0" err="1"/>
              <a:t>on</a:t>
            </a:r>
            <a:r>
              <a:rPr lang="pt-PT" sz="1800" dirty="0"/>
              <a:t> </a:t>
            </a:r>
            <a:r>
              <a:rPr lang="pt-PT" sz="1800" dirty="0" err="1"/>
              <a:t>its</a:t>
            </a:r>
            <a:r>
              <a:rPr lang="pt-PT" sz="1800" dirty="0"/>
              <a:t> </a:t>
            </a:r>
            <a:r>
              <a:rPr lang="pt-PT" sz="1800" dirty="0" err="1"/>
              <a:t>exposure</a:t>
            </a:r>
            <a:r>
              <a:rPr lang="pt-PT" sz="1800" dirty="0"/>
              <a:t> </a:t>
            </a:r>
            <a:r>
              <a:rPr lang="pt-PT" sz="1800" dirty="0" err="1"/>
              <a:t>with</a:t>
            </a:r>
            <a:r>
              <a:rPr lang="pt-PT" sz="1800" dirty="0"/>
              <a:t> </a:t>
            </a:r>
            <a:r>
              <a:rPr lang="pt-PT" sz="1800" dirty="0" err="1"/>
              <a:t>respect</a:t>
            </a:r>
            <a:r>
              <a:rPr lang="pt-PT" sz="1800" dirty="0"/>
              <a:t> to </a:t>
            </a:r>
            <a:r>
              <a:rPr lang="pt-PT" sz="1800" dirty="0" err="1"/>
              <a:t>the</a:t>
            </a:r>
            <a:r>
              <a:rPr lang="pt-PT" sz="1800" dirty="0"/>
              <a:t> </a:t>
            </a:r>
            <a:r>
              <a:rPr lang="pt-PT" sz="1800" dirty="0" err="1"/>
              <a:t>representations</a:t>
            </a:r>
            <a:r>
              <a:rPr lang="pt-PT" sz="1800" dirty="0"/>
              <a:t> </a:t>
            </a:r>
            <a:r>
              <a:rPr lang="pt-PT" sz="1800" dirty="0" err="1"/>
              <a:t>that</a:t>
            </a:r>
            <a:r>
              <a:rPr lang="pt-PT" sz="1800" dirty="0"/>
              <a:t> </a:t>
            </a:r>
            <a:r>
              <a:rPr lang="pt-PT" sz="1800" dirty="0" err="1"/>
              <a:t>will</a:t>
            </a:r>
            <a:r>
              <a:rPr lang="pt-PT" sz="1800" dirty="0"/>
              <a:t> </a:t>
            </a:r>
            <a:r>
              <a:rPr lang="pt-PT" sz="1800" dirty="0" err="1"/>
              <a:t>be</a:t>
            </a:r>
            <a:r>
              <a:rPr lang="pt-PT" sz="1800" dirty="0"/>
              <a:t> </a:t>
            </a:r>
            <a:r>
              <a:rPr lang="pt-PT" sz="1800" dirty="0" err="1"/>
              <a:t>part</a:t>
            </a:r>
            <a:r>
              <a:rPr lang="pt-PT" sz="1800" dirty="0"/>
              <a:t> of </a:t>
            </a:r>
            <a:r>
              <a:rPr lang="pt-PT" sz="1800" dirty="0" err="1"/>
              <a:t>the</a:t>
            </a:r>
            <a:r>
              <a:rPr lang="pt-PT" sz="1800" dirty="0"/>
              <a:t> </a:t>
            </a:r>
            <a:r>
              <a:rPr lang="pt-PT" sz="1800" dirty="0" err="1"/>
              <a:t>definitive</a:t>
            </a:r>
            <a:r>
              <a:rPr lang="pt-PT" sz="1800" dirty="0"/>
              <a:t> </a:t>
            </a:r>
            <a:r>
              <a:rPr lang="pt-PT" sz="1800" dirty="0" err="1"/>
              <a:t>agreement</a:t>
            </a:r>
            <a:r>
              <a:rPr lang="pt-PT" sz="1800" dirty="0"/>
              <a:t>, non-compete </a:t>
            </a:r>
            <a:r>
              <a:rPr lang="pt-PT" sz="1800" dirty="0" err="1"/>
              <a:t>covenants</a:t>
            </a:r>
            <a:r>
              <a:rPr lang="pt-PT" sz="1800" dirty="0"/>
              <a:t>, </a:t>
            </a:r>
            <a:r>
              <a:rPr lang="pt-PT" sz="1800" dirty="0" err="1"/>
              <a:t>and</a:t>
            </a:r>
            <a:r>
              <a:rPr lang="pt-PT" sz="1800" dirty="0"/>
              <a:t> </a:t>
            </a:r>
            <a:r>
              <a:rPr lang="pt-PT" sz="1800" dirty="0" err="1"/>
              <a:t>other</a:t>
            </a:r>
            <a:r>
              <a:rPr lang="pt-PT" sz="1800" dirty="0"/>
              <a:t> </a:t>
            </a:r>
            <a:r>
              <a:rPr lang="pt-PT" sz="1800" dirty="0" err="1"/>
              <a:t>ancillary</a:t>
            </a:r>
            <a:r>
              <a:rPr lang="pt-PT" sz="1800" dirty="0"/>
              <a:t> </a:t>
            </a:r>
            <a:r>
              <a:rPr lang="pt-PT" sz="1800" dirty="0" err="1"/>
              <a:t>arrangements</a:t>
            </a:r>
            <a:r>
              <a:rPr lang="pt-PT" sz="1800" dirty="0"/>
              <a:t>, </a:t>
            </a:r>
            <a:r>
              <a:rPr lang="pt-PT" sz="1800" dirty="0" err="1"/>
              <a:t>and</a:t>
            </a:r>
            <a:r>
              <a:rPr lang="pt-PT" sz="1800" dirty="0"/>
              <a:t>, </a:t>
            </a:r>
            <a:r>
              <a:rPr lang="pt-PT" sz="1800" dirty="0" err="1"/>
              <a:t>most</a:t>
            </a:r>
            <a:r>
              <a:rPr lang="pt-PT" sz="1800" dirty="0"/>
              <a:t> of </a:t>
            </a:r>
            <a:r>
              <a:rPr lang="pt-PT" sz="1800" dirty="0" err="1"/>
              <a:t>all</a:t>
            </a:r>
            <a:r>
              <a:rPr lang="pt-PT" sz="1800" dirty="0"/>
              <a:t>, </a:t>
            </a:r>
            <a:r>
              <a:rPr lang="pt-PT" sz="1800" dirty="0" err="1"/>
              <a:t>will</a:t>
            </a:r>
            <a:r>
              <a:rPr lang="pt-PT" sz="1800" dirty="0"/>
              <a:t> </a:t>
            </a:r>
            <a:r>
              <a:rPr lang="pt-PT" sz="1800" dirty="0" err="1"/>
              <a:t>prefer</a:t>
            </a:r>
            <a:r>
              <a:rPr lang="pt-PT" sz="1800" dirty="0"/>
              <a:t> to </a:t>
            </a:r>
            <a:r>
              <a:rPr lang="pt-PT" sz="1800" dirty="0" err="1"/>
              <a:t>avoid</a:t>
            </a:r>
            <a:r>
              <a:rPr lang="pt-PT" sz="1800" dirty="0"/>
              <a:t>, </a:t>
            </a:r>
            <a:r>
              <a:rPr lang="pt-PT" sz="1800" dirty="0" err="1"/>
              <a:t>or</a:t>
            </a:r>
            <a:r>
              <a:rPr lang="pt-PT" sz="1800" dirty="0"/>
              <a:t> to </a:t>
            </a:r>
            <a:r>
              <a:rPr lang="pt-PT" sz="1800" dirty="0" err="1"/>
              <a:t>limit</a:t>
            </a:r>
            <a:r>
              <a:rPr lang="pt-PT" sz="1800" dirty="0"/>
              <a:t> </a:t>
            </a:r>
            <a:r>
              <a:rPr lang="pt-PT" sz="1800" dirty="0" err="1"/>
              <a:t>the</a:t>
            </a:r>
            <a:r>
              <a:rPr lang="pt-PT" sz="1800" dirty="0"/>
              <a:t> scope of, </a:t>
            </a:r>
            <a:r>
              <a:rPr lang="pt-PT" sz="1800" dirty="0" err="1"/>
              <a:t>any</a:t>
            </a:r>
            <a:r>
              <a:rPr lang="pt-PT" sz="1800" dirty="0"/>
              <a:t> </a:t>
            </a:r>
            <a:r>
              <a:rPr lang="pt-PT" sz="1800" dirty="0" err="1"/>
              <a:t>exclusivity</a:t>
            </a:r>
            <a:r>
              <a:rPr lang="pt-PT" sz="1800" dirty="0"/>
              <a:t> </a:t>
            </a:r>
            <a:r>
              <a:rPr lang="pt-PT" sz="1800" dirty="0" err="1"/>
              <a:t>commitment</a:t>
            </a:r>
            <a:r>
              <a:rPr lang="pt-PT" sz="1800" dirty="0" smtClean="0"/>
              <a:t>.</a:t>
            </a:r>
          </a:p>
          <a:p>
            <a:pPr marL="0" indent="0" algn="ctr">
              <a:buNone/>
            </a:pPr>
            <a:endParaRPr lang="pt-PT" sz="2200" dirty="0" smtClean="0"/>
          </a:p>
          <a:p>
            <a:pPr marL="0" indent="0" algn="ctr">
              <a:buNone/>
            </a:pPr>
            <a:endParaRPr lang="pt-PT" sz="2200" dirty="0"/>
          </a:p>
          <a:p>
            <a:pPr marL="0" indent="0" algn="ctr">
              <a:buNone/>
            </a:pPr>
            <a:endParaRPr lang="es-ES" sz="2200" dirty="0"/>
          </a:p>
          <a:p>
            <a:endParaRPr lang="es-ES" dirty="0"/>
          </a:p>
        </p:txBody>
      </p:sp>
      <p:sp>
        <p:nvSpPr>
          <p:cNvPr id="7" name="Rectângulo 6"/>
          <p:cNvSpPr/>
          <p:nvPr/>
        </p:nvSpPr>
        <p:spPr>
          <a:xfrm>
            <a:off x="467544" y="980728"/>
            <a:ext cx="8208912" cy="5601533"/>
          </a:xfrm>
          <a:prstGeom prst="rect">
            <a:avLst/>
          </a:prstGeom>
        </p:spPr>
        <p:txBody>
          <a:bodyPr wrap="square">
            <a:spAutoFit/>
          </a:bodyPr>
          <a:lstStyle/>
          <a:p>
            <a:pPr algn="just"/>
            <a:r>
              <a:rPr lang="pt-PT" dirty="0" err="1"/>
              <a:t>There</a:t>
            </a:r>
            <a:r>
              <a:rPr lang="pt-PT" dirty="0"/>
              <a:t> </a:t>
            </a:r>
            <a:r>
              <a:rPr lang="pt-PT" dirty="0" err="1"/>
              <a:t>is</a:t>
            </a:r>
            <a:r>
              <a:rPr lang="pt-PT" dirty="0"/>
              <a:t> </a:t>
            </a:r>
            <a:r>
              <a:rPr lang="pt-PT" dirty="0" err="1"/>
              <a:t>often</a:t>
            </a:r>
            <a:r>
              <a:rPr lang="pt-PT" dirty="0"/>
              <a:t> na </a:t>
            </a:r>
            <a:r>
              <a:rPr lang="pt-PT" dirty="0" err="1"/>
              <a:t>inherent</a:t>
            </a:r>
            <a:r>
              <a:rPr lang="pt-PT" dirty="0"/>
              <a:t> </a:t>
            </a:r>
            <a:r>
              <a:rPr lang="pt-PT" dirty="0" err="1"/>
              <a:t>conflict</a:t>
            </a:r>
            <a:r>
              <a:rPr lang="pt-PT" dirty="0"/>
              <a:t> </a:t>
            </a:r>
            <a:r>
              <a:rPr lang="pt-PT" dirty="0" err="1"/>
              <a:t>between</a:t>
            </a:r>
            <a:r>
              <a:rPr lang="pt-PT" dirty="0"/>
              <a:t> </a:t>
            </a:r>
            <a:r>
              <a:rPr lang="pt-PT" dirty="0" err="1"/>
              <a:t>the</a:t>
            </a:r>
            <a:r>
              <a:rPr lang="pt-PT" dirty="0"/>
              <a:t> </a:t>
            </a:r>
            <a:r>
              <a:rPr lang="pt-PT" dirty="0" err="1"/>
              <a:t>goals</a:t>
            </a:r>
            <a:r>
              <a:rPr lang="pt-PT" dirty="0"/>
              <a:t> of </a:t>
            </a:r>
            <a:r>
              <a:rPr lang="pt-PT" dirty="0" err="1"/>
              <a:t>the</a:t>
            </a:r>
            <a:r>
              <a:rPr lang="pt-PT" dirty="0"/>
              <a:t> </a:t>
            </a:r>
            <a:r>
              <a:rPr lang="pt-PT" dirty="0" err="1"/>
              <a:t>parties</a:t>
            </a:r>
            <a:r>
              <a:rPr lang="pt-PT" dirty="0"/>
              <a:t> in </a:t>
            </a:r>
            <a:r>
              <a:rPr lang="pt-PT" dirty="0" err="1"/>
              <a:t>negotiating</a:t>
            </a:r>
            <a:r>
              <a:rPr lang="pt-PT" dirty="0"/>
              <a:t> a </a:t>
            </a:r>
            <a:r>
              <a:rPr lang="pt-PT" dirty="0" err="1"/>
              <a:t>letter</a:t>
            </a:r>
            <a:r>
              <a:rPr lang="pt-PT" dirty="0"/>
              <a:t> of </a:t>
            </a:r>
            <a:r>
              <a:rPr lang="pt-PT" dirty="0" err="1"/>
              <a:t>intent</a:t>
            </a:r>
            <a:r>
              <a:rPr lang="pt-PT" dirty="0" smtClean="0"/>
              <a:t>.</a:t>
            </a:r>
          </a:p>
          <a:p>
            <a:pPr algn="just"/>
            <a:endParaRPr lang="pt-PT" dirty="0"/>
          </a:p>
          <a:p>
            <a:pPr algn="just"/>
            <a:endParaRPr lang="pt-PT" sz="1600" dirty="0" smtClean="0"/>
          </a:p>
          <a:p>
            <a:pPr algn="just"/>
            <a:endParaRPr lang="pt-PT" dirty="0" smtClean="0"/>
          </a:p>
          <a:p>
            <a:pPr algn="just"/>
            <a:endParaRPr lang="pt-PT" dirty="0"/>
          </a:p>
          <a:p>
            <a:pPr algn="just"/>
            <a:endParaRPr lang="pt-PT" dirty="0" smtClean="0"/>
          </a:p>
          <a:p>
            <a:pPr algn="just"/>
            <a:endParaRPr lang="pt-PT" dirty="0"/>
          </a:p>
          <a:p>
            <a:pPr algn="just"/>
            <a:endParaRPr lang="pt-PT" dirty="0" smtClean="0"/>
          </a:p>
          <a:p>
            <a:pPr algn="just"/>
            <a:endParaRPr lang="pt-PT" dirty="0"/>
          </a:p>
          <a:p>
            <a:pPr algn="just"/>
            <a:endParaRPr lang="pt-PT" dirty="0" smtClean="0"/>
          </a:p>
          <a:p>
            <a:pPr algn="just"/>
            <a:endParaRPr lang="pt-PT" dirty="0"/>
          </a:p>
          <a:p>
            <a:pPr algn="just"/>
            <a:endParaRPr lang="pt-PT" dirty="0" smtClean="0"/>
          </a:p>
          <a:p>
            <a:pPr algn="just"/>
            <a:endParaRPr lang="pt-PT" dirty="0"/>
          </a:p>
          <a:p>
            <a:pPr algn="just"/>
            <a:endParaRPr lang="pt-PT" dirty="0"/>
          </a:p>
          <a:p>
            <a:pPr algn="just"/>
            <a:endParaRPr lang="pt-PT" dirty="0" smtClean="0"/>
          </a:p>
          <a:p>
            <a:pPr algn="just"/>
            <a:endParaRPr lang="pt-PT" dirty="0" smtClean="0"/>
          </a:p>
          <a:p>
            <a:pPr algn="just"/>
            <a:r>
              <a:rPr lang="pt-PT" dirty="0" err="1"/>
              <a:t>negotiation</a:t>
            </a:r>
            <a:r>
              <a:rPr lang="pt-PT" dirty="0"/>
              <a:t> can </a:t>
            </a:r>
            <a:r>
              <a:rPr lang="pt-PT" dirty="0" err="1"/>
              <a:t>sometimes</a:t>
            </a:r>
            <a:r>
              <a:rPr lang="pt-PT" dirty="0"/>
              <a:t> </a:t>
            </a:r>
            <a:r>
              <a:rPr lang="pt-PT" dirty="0" err="1"/>
              <a:t>became</a:t>
            </a:r>
            <a:r>
              <a:rPr lang="pt-PT" dirty="0"/>
              <a:t> </a:t>
            </a:r>
            <a:r>
              <a:rPr lang="pt-PT" dirty="0" err="1"/>
              <a:t>bogged</a:t>
            </a:r>
            <a:r>
              <a:rPr lang="pt-PT" dirty="0"/>
              <a:t> </a:t>
            </a:r>
            <a:r>
              <a:rPr lang="pt-PT" dirty="0" err="1"/>
              <a:t>down</a:t>
            </a:r>
            <a:r>
              <a:rPr lang="pt-PT" dirty="0"/>
              <a:t> in </a:t>
            </a:r>
            <a:r>
              <a:rPr lang="pt-PT" dirty="0" err="1"/>
              <a:t>detailed</a:t>
            </a:r>
            <a:r>
              <a:rPr lang="pt-PT" dirty="0"/>
              <a:t> </a:t>
            </a:r>
            <a:r>
              <a:rPr lang="pt-PT" dirty="0" err="1"/>
              <a:t>discussions</a:t>
            </a:r>
            <a:r>
              <a:rPr lang="pt-PT" dirty="0"/>
              <a:t> </a:t>
            </a:r>
            <a:r>
              <a:rPr lang="pt-PT" dirty="0" err="1"/>
              <a:t>that</a:t>
            </a:r>
            <a:r>
              <a:rPr lang="pt-PT" dirty="0"/>
              <a:t> are </a:t>
            </a:r>
            <a:r>
              <a:rPr lang="pt-PT" dirty="0" err="1"/>
              <a:t>generally</a:t>
            </a:r>
            <a:r>
              <a:rPr lang="pt-PT" dirty="0"/>
              <a:t> </a:t>
            </a:r>
            <a:r>
              <a:rPr lang="pt-PT" dirty="0" err="1"/>
              <a:t>reserved</a:t>
            </a:r>
            <a:r>
              <a:rPr lang="pt-PT" dirty="0"/>
              <a:t> to </a:t>
            </a:r>
            <a:r>
              <a:rPr lang="pt-PT" dirty="0" err="1"/>
              <a:t>the</a:t>
            </a:r>
            <a:r>
              <a:rPr lang="pt-PT" dirty="0"/>
              <a:t> </a:t>
            </a:r>
            <a:r>
              <a:rPr lang="pt-PT" dirty="0" err="1"/>
              <a:t>negotiation</a:t>
            </a:r>
            <a:r>
              <a:rPr lang="pt-PT" dirty="0"/>
              <a:t> of </a:t>
            </a:r>
            <a:r>
              <a:rPr lang="pt-PT" dirty="0" err="1"/>
              <a:t>the</a:t>
            </a:r>
            <a:r>
              <a:rPr lang="pt-PT" dirty="0"/>
              <a:t> </a:t>
            </a:r>
            <a:r>
              <a:rPr lang="pt-PT" dirty="0" err="1"/>
              <a:t>definitive</a:t>
            </a:r>
            <a:r>
              <a:rPr lang="pt-PT" dirty="0"/>
              <a:t> </a:t>
            </a:r>
            <a:r>
              <a:rPr lang="pt-PT" dirty="0" err="1"/>
              <a:t>agreement</a:t>
            </a:r>
            <a:r>
              <a:rPr lang="pt-PT" dirty="0"/>
              <a:t>.</a:t>
            </a:r>
          </a:p>
          <a:p>
            <a:pPr algn="just"/>
            <a:endParaRPr lang="pt-PT" dirty="0"/>
          </a:p>
        </p:txBody>
      </p:sp>
      <p:sp>
        <p:nvSpPr>
          <p:cNvPr id="3" name="Marcador de Posição do Rodapé 2"/>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13</a:t>
            </a:fld>
            <a:endParaRPr lang="es-ES"/>
          </a:p>
        </p:txBody>
      </p:sp>
    </p:spTree>
    <p:extLst>
      <p:ext uri="{BB962C8B-B14F-4D97-AF65-F5344CB8AC3E}">
        <p14:creationId xmlns:p14="http://schemas.microsoft.com/office/powerpoint/2010/main" val="99057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Main</a:t>
            </a:r>
            <a:r>
              <a:rPr lang="pt-PT" sz="2400" b="1" dirty="0" smtClean="0">
                <a:solidFill>
                  <a:schemeClr val="tx2"/>
                </a:solidFill>
              </a:rPr>
              <a:t> </a:t>
            </a:r>
            <a:r>
              <a:rPr lang="pt-PT" sz="2400" b="1" dirty="0" err="1" smtClean="0">
                <a:solidFill>
                  <a:schemeClr val="tx2"/>
                </a:solidFill>
              </a:rPr>
              <a:t>Clauses</a:t>
            </a:r>
            <a:endParaRPr lang="es-ES" sz="2400" dirty="0"/>
          </a:p>
        </p:txBody>
      </p:sp>
      <p:sp>
        <p:nvSpPr>
          <p:cNvPr id="3" name="Marcador de Posição de Conteúdo 2"/>
          <p:cNvSpPr>
            <a:spLocks noGrp="1"/>
          </p:cNvSpPr>
          <p:nvPr>
            <p:ph idx="1"/>
          </p:nvPr>
        </p:nvSpPr>
        <p:spPr>
          <a:xfrm>
            <a:off x="467544" y="1268760"/>
            <a:ext cx="8219256" cy="4709120"/>
          </a:xfrm>
        </p:spPr>
        <p:txBody>
          <a:bodyPr>
            <a:normAutofit fontScale="92500"/>
          </a:bodyPr>
          <a:lstStyle/>
          <a:p>
            <a:pPr marL="0" indent="0" algn="just">
              <a:buNone/>
            </a:pPr>
            <a:r>
              <a:rPr lang="pt-PT" sz="1800" b="1" u="sng" dirty="0" smtClean="0"/>
              <a:t>Non-</a:t>
            </a:r>
            <a:r>
              <a:rPr lang="pt-PT" sz="1800" b="1" u="sng" dirty="0" err="1" smtClean="0"/>
              <a:t>Binding</a:t>
            </a:r>
            <a:endParaRPr lang="pt-PT" sz="1800" b="1" u="sng" dirty="0" smtClean="0"/>
          </a:p>
          <a:p>
            <a:pPr marL="0" indent="0" algn="just">
              <a:buNone/>
            </a:pPr>
            <a:endParaRPr lang="pt-PT" sz="1300" b="1" u="sng" dirty="0" smtClean="0"/>
          </a:p>
          <a:p>
            <a:pPr marL="0" indent="0" algn="just">
              <a:buNone/>
            </a:pPr>
            <a:r>
              <a:rPr lang="pt-PT" sz="1800" dirty="0"/>
              <a:t>The </a:t>
            </a:r>
            <a:r>
              <a:rPr lang="pt-PT" sz="1800" dirty="0" err="1"/>
              <a:t>letter</a:t>
            </a:r>
            <a:r>
              <a:rPr lang="pt-PT" sz="1800" dirty="0"/>
              <a:t> of </a:t>
            </a:r>
            <a:r>
              <a:rPr lang="pt-PT" sz="1800" dirty="0" err="1"/>
              <a:t>intent</a:t>
            </a:r>
            <a:r>
              <a:rPr lang="pt-PT" sz="1800" dirty="0"/>
              <a:t> </a:t>
            </a:r>
            <a:r>
              <a:rPr lang="pt-PT" sz="1800" dirty="0" err="1"/>
              <a:t>will</a:t>
            </a:r>
            <a:r>
              <a:rPr lang="pt-PT" sz="1800" dirty="0"/>
              <a:t> </a:t>
            </a:r>
            <a:r>
              <a:rPr lang="pt-PT" sz="1800" dirty="0" err="1" smtClean="0"/>
              <a:t>typically</a:t>
            </a:r>
            <a:r>
              <a:rPr lang="pt-PT" sz="1800" dirty="0" smtClean="0"/>
              <a:t> </a:t>
            </a:r>
            <a:r>
              <a:rPr lang="pt-PT" sz="1800" dirty="0" err="1" smtClean="0"/>
              <a:t>state</a:t>
            </a:r>
            <a:r>
              <a:rPr lang="pt-PT" sz="1800" dirty="0" smtClean="0"/>
              <a:t> </a:t>
            </a:r>
            <a:r>
              <a:rPr lang="pt-PT" sz="1800" dirty="0" err="1"/>
              <a:t>that</a:t>
            </a:r>
            <a:r>
              <a:rPr lang="pt-PT" sz="1800" dirty="0"/>
              <a:t> </a:t>
            </a:r>
            <a:r>
              <a:rPr lang="pt-PT" sz="1800" dirty="0" err="1"/>
              <a:t>it</a:t>
            </a:r>
            <a:r>
              <a:rPr lang="pt-PT" sz="1800" dirty="0"/>
              <a:t> </a:t>
            </a:r>
            <a:r>
              <a:rPr lang="pt-PT" sz="1800" dirty="0" err="1"/>
              <a:t>is</a:t>
            </a:r>
            <a:r>
              <a:rPr lang="pt-PT" sz="1800" dirty="0"/>
              <a:t> non-</a:t>
            </a:r>
            <a:r>
              <a:rPr lang="pt-PT" sz="1800" dirty="0" err="1"/>
              <a:t>binding</a:t>
            </a:r>
            <a:r>
              <a:rPr lang="pt-PT" sz="1800" dirty="0"/>
              <a:t>, </a:t>
            </a:r>
            <a:r>
              <a:rPr lang="pt-PT" sz="1800" dirty="0" err="1"/>
              <a:t>except</a:t>
            </a:r>
            <a:r>
              <a:rPr lang="pt-PT" sz="1800" dirty="0"/>
              <a:t> for </a:t>
            </a:r>
            <a:r>
              <a:rPr lang="pt-PT" sz="1800" dirty="0" err="1"/>
              <a:t>certain</a:t>
            </a:r>
            <a:r>
              <a:rPr lang="pt-PT" sz="1800" dirty="0"/>
              <a:t> </a:t>
            </a:r>
            <a:r>
              <a:rPr lang="pt-PT" sz="1800" dirty="0" err="1"/>
              <a:t>designated</a:t>
            </a:r>
            <a:r>
              <a:rPr lang="pt-PT" sz="1800" dirty="0"/>
              <a:t> </a:t>
            </a:r>
            <a:r>
              <a:rPr lang="pt-PT" sz="1800" dirty="0" err="1"/>
              <a:t>provisions</a:t>
            </a:r>
            <a:r>
              <a:rPr lang="pt-PT" sz="1800" dirty="0"/>
              <a:t>. </a:t>
            </a:r>
            <a:r>
              <a:rPr lang="pt-PT" sz="1800" dirty="0" err="1"/>
              <a:t>Usually</a:t>
            </a:r>
            <a:r>
              <a:rPr lang="pt-PT" sz="1800" dirty="0"/>
              <a:t> </a:t>
            </a:r>
            <a:r>
              <a:rPr lang="pt-PT" sz="1800" dirty="0" err="1"/>
              <a:t>at</a:t>
            </a:r>
            <a:r>
              <a:rPr lang="pt-PT" sz="1800" dirty="0"/>
              <a:t> </a:t>
            </a:r>
            <a:r>
              <a:rPr lang="pt-PT" sz="1800" dirty="0" err="1"/>
              <a:t>this</a:t>
            </a:r>
            <a:r>
              <a:rPr lang="pt-PT" sz="1800" dirty="0"/>
              <a:t> </a:t>
            </a:r>
            <a:r>
              <a:rPr lang="pt-PT" sz="1800" dirty="0" err="1"/>
              <a:t>stage</a:t>
            </a:r>
            <a:r>
              <a:rPr lang="pt-PT" sz="1800" dirty="0"/>
              <a:t> in </a:t>
            </a:r>
            <a:r>
              <a:rPr lang="pt-PT" sz="1800" dirty="0" err="1"/>
              <a:t>the</a:t>
            </a:r>
            <a:r>
              <a:rPr lang="pt-PT" sz="1800" dirty="0"/>
              <a:t> </a:t>
            </a:r>
            <a:r>
              <a:rPr lang="pt-PT" sz="1800" dirty="0" err="1"/>
              <a:t>acquisition</a:t>
            </a:r>
            <a:r>
              <a:rPr lang="pt-PT" sz="1800" dirty="0"/>
              <a:t> </a:t>
            </a:r>
            <a:r>
              <a:rPr lang="pt-PT" sz="1800" dirty="0" err="1"/>
              <a:t>process</a:t>
            </a:r>
            <a:r>
              <a:rPr lang="pt-PT" sz="1800" dirty="0"/>
              <a:t>, </a:t>
            </a:r>
            <a:r>
              <a:rPr lang="pt-PT" sz="1800" dirty="0" err="1"/>
              <a:t>neither</a:t>
            </a:r>
            <a:r>
              <a:rPr lang="pt-PT" sz="1800" dirty="0"/>
              <a:t> </a:t>
            </a:r>
            <a:r>
              <a:rPr lang="pt-PT" sz="1800" dirty="0" err="1"/>
              <a:t>the</a:t>
            </a:r>
            <a:r>
              <a:rPr lang="pt-PT" sz="1800" dirty="0"/>
              <a:t> </a:t>
            </a:r>
            <a:r>
              <a:rPr lang="pt-PT" sz="1800" dirty="0" err="1"/>
              <a:t>buyer</a:t>
            </a:r>
            <a:r>
              <a:rPr lang="pt-PT" sz="1800" dirty="0"/>
              <a:t> </a:t>
            </a:r>
            <a:r>
              <a:rPr lang="pt-PT" sz="1800" dirty="0" err="1"/>
              <a:t>nor</a:t>
            </a:r>
            <a:r>
              <a:rPr lang="pt-PT" sz="1800" dirty="0"/>
              <a:t> </a:t>
            </a:r>
            <a:r>
              <a:rPr lang="pt-PT" sz="1800" dirty="0" err="1"/>
              <a:t>the</a:t>
            </a:r>
            <a:r>
              <a:rPr lang="pt-PT" sz="1800" dirty="0"/>
              <a:t> </a:t>
            </a:r>
            <a:r>
              <a:rPr lang="pt-PT" sz="1800" dirty="0" err="1"/>
              <a:t>seller</a:t>
            </a:r>
            <a:r>
              <a:rPr lang="pt-PT" sz="1800" dirty="0"/>
              <a:t> are </a:t>
            </a:r>
            <a:r>
              <a:rPr lang="pt-PT" sz="1800" dirty="0" err="1"/>
              <a:t>willing</a:t>
            </a:r>
            <a:r>
              <a:rPr lang="pt-PT" sz="1800" dirty="0"/>
              <a:t> to </a:t>
            </a:r>
            <a:r>
              <a:rPr lang="pt-PT" sz="1800" dirty="0" err="1"/>
              <a:t>be</a:t>
            </a:r>
            <a:r>
              <a:rPr lang="pt-PT" sz="1800" dirty="0"/>
              <a:t> </a:t>
            </a:r>
            <a:r>
              <a:rPr lang="pt-PT" sz="1800" dirty="0" err="1"/>
              <a:t>bound</a:t>
            </a:r>
            <a:r>
              <a:rPr lang="pt-PT" sz="1800" dirty="0"/>
              <a:t> to </a:t>
            </a:r>
            <a:r>
              <a:rPr lang="pt-PT" sz="1800" dirty="0" err="1"/>
              <a:t>conclude</a:t>
            </a:r>
            <a:r>
              <a:rPr lang="pt-PT" sz="1800" dirty="0"/>
              <a:t> a </a:t>
            </a:r>
            <a:r>
              <a:rPr lang="pt-PT" sz="1800" dirty="0" err="1"/>
              <a:t>transaction</a:t>
            </a:r>
            <a:r>
              <a:rPr lang="pt-PT" sz="1800" dirty="0"/>
              <a:t>. </a:t>
            </a:r>
            <a:r>
              <a:rPr lang="pt-PT" sz="1800" dirty="0" err="1"/>
              <a:t>Further</a:t>
            </a:r>
            <a:r>
              <a:rPr lang="pt-PT" sz="1800" dirty="0"/>
              <a:t>, </a:t>
            </a:r>
            <a:r>
              <a:rPr lang="pt-PT" sz="1800" dirty="0" err="1"/>
              <a:t>the</a:t>
            </a:r>
            <a:r>
              <a:rPr lang="pt-PT" sz="1800" dirty="0"/>
              <a:t> </a:t>
            </a:r>
            <a:r>
              <a:rPr lang="pt-PT" sz="1800" dirty="0" err="1"/>
              <a:t>letter</a:t>
            </a:r>
            <a:r>
              <a:rPr lang="pt-PT" sz="1800" dirty="0"/>
              <a:t> of </a:t>
            </a:r>
            <a:r>
              <a:rPr lang="pt-PT" sz="1800" dirty="0" err="1"/>
              <a:t>intent</a:t>
            </a:r>
            <a:r>
              <a:rPr lang="pt-PT" sz="1800" dirty="0"/>
              <a:t> does </a:t>
            </a:r>
            <a:r>
              <a:rPr lang="pt-PT" sz="1800" dirty="0" err="1"/>
              <a:t>not</a:t>
            </a:r>
            <a:r>
              <a:rPr lang="pt-PT" sz="1800" dirty="0"/>
              <a:t> </a:t>
            </a:r>
            <a:r>
              <a:rPr lang="pt-PT" sz="1800" dirty="0" err="1"/>
              <a:t>contain</a:t>
            </a:r>
            <a:r>
              <a:rPr lang="pt-PT" sz="1800" dirty="0"/>
              <a:t> </a:t>
            </a:r>
            <a:r>
              <a:rPr lang="pt-PT" sz="1800" dirty="0" err="1"/>
              <a:t>all</a:t>
            </a:r>
            <a:r>
              <a:rPr lang="pt-PT" sz="1800" dirty="0"/>
              <a:t> </a:t>
            </a:r>
            <a:r>
              <a:rPr lang="pt-PT" sz="1800" dirty="0" err="1"/>
              <a:t>the</a:t>
            </a:r>
            <a:r>
              <a:rPr lang="pt-PT" sz="1800" dirty="0"/>
              <a:t> </a:t>
            </a:r>
            <a:r>
              <a:rPr lang="pt-PT" sz="1800" dirty="0" err="1"/>
              <a:t>terms</a:t>
            </a:r>
            <a:r>
              <a:rPr lang="pt-PT" sz="1800" dirty="0"/>
              <a:t> </a:t>
            </a:r>
            <a:r>
              <a:rPr lang="pt-PT" sz="1800" dirty="0" err="1"/>
              <a:t>that</a:t>
            </a:r>
            <a:r>
              <a:rPr lang="pt-PT" sz="1800" dirty="0"/>
              <a:t> </a:t>
            </a:r>
            <a:r>
              <a:rPr lang="pt-PT" sz="1800" dirty="0" err="1"/>
              <a:t>should</a:t>
            </a:r>
            <a:r>
              <a:rPr lang="pt-PT" sz="1800" dirty="0"/>
              <a:t> </a:t>
            </a:r>
            <a:r>
              <a:rPr lang="pt-PT" sz="1800" dirty="0" err="1"/>
              <a:t>be</a:t>
            </a:r>
            <a:r>
              <a:rPr lang="pt-PT" sz="1800" dirty="0"/>
              <a:t> </a:t>
            </a:r>
            <a:r>
              <a:rPr lang="pt-PT" sz="1800" dirty="0" err="1"/>
              <a:t>agreed</a:t>
            </a:r>
            <a:r>
              <a:rPr lang="pt-PT" sz="1800" dirty="0"/>
              <a:t> </a:t>
            </a:r>
            <a:r>
              <a:rPr lang="pt-PT" sz="1800" dirty="0" err="1"/>
              <a:t>upon</a:t>
            </a:r>
            <a:r>
              <a:rPr lang="pt-PT" sz="1800" dirty="0"/>
              <a:t> in na </a:t>
            </a:r>
            <a:r>
              <a:rPr lang="pt-PT" sz="1800" dirty="0" err="1"/>
              <a:t>acquisition</a:t>
            </a:r>
            <a:r>
              <a:rPr lang="pt-PT" sz="1800" dirty="0"/>
              <a:t>. </a:t>
            </a:r>
            <a:r>
              <a:rPr lang="pt-PT" sz="1800" dirty="0" err="1"/>
              <a:t>Amongst</a:t>
            </a:r>
            <a:r>
              <a:rPr lang="pt-PT" sz="1800" dirty="0"/>
              <a:t> </a:t>
            </a:r>
            <a:r>
              <a:rPr lang="pt-PT" sz="1800" dirty="0" err="1"/>
              <a:t>the</a:t>
            </a:r>
            <a:r>
              <a:rPr lang="pt-PT" sz="1800" dirty="0"/>
              <a:t> non-</a:t>
            </a:r>
            <a:r>
              <a:rPr lang="pt-PT" sz="1800" dirty="0" err="1"/>
              <a:t>binding</a:t>
            </a:r>
            <a:r>
              <a:rPr lang="pt-PT" sz="1800" dirty="0"/>
              <a:t> </a:t>
            </a:r>
            <a:r>
              <a:rPr lang="pt-PT" sz="1600" dirty="0" err="1"/>
              <a:t>provisions</a:t>
            </a:r>
            <a:r>
              <a:rPr lang="pt-PT" sz="1600" dirty="0" smtClean="0"/>
              <a:t>:</a:t>
            </a:r>
          </a:p>
          <a:p>
            <a:pPr marL="0" indent="0" algn="just">
              <a:buNone/>
            </a:pPr>
            <a:endParaRPr lang="pt-PT" sz="1600" dirty="0"/>
          </a:p>
          <a:p>
            <a:pPr algn="just">
              <a:buFont typeface="Wingdings" panose="05000000000000000000" pitchFamily="2" charset="2"/>
              <a:buChar char="Ø"/>
            </a:pPr>
            <a:r>
              <a:rPr lang="pt-PT" sz="1600" b="1" dirty="0" err="1" smtClean="0"/>
              <a:t>Object</a:t>
            </a:r>
            <a:r>
              <a:rPr lang="pt-PT" sz="1600" b="1" dirty="0" smtClean="0"/>
              <a:t> of </a:t>
            </a:r>
            <a:r>
              <a:rPr lang="pt-PT" sz="1600" b="1" dirty="0" err="1" smtClean="0"/>
              <a:t>the</a:t>
            </a:r>
            <a:r>
              <a:rPr lang="pt-PT" sz="1600" b="1" dirty="0" smtClean="0"/>
              <a:t> </a:t>
            </a:r>
            <a:r>
              <a:rPr lang="pt-PT" sz="1600" b="1" dirty="0" err="1" smtClean="0"/>
              <a:t>transaction</a:t>
            </a:r>
            <a:r>
              <a:rPr lang="pt-PT" sz="1600" dirty="0" smtClean="0"/>
              <a:t>: in </a:t>
            </a:r>
            <a:r>
              <a:rPr lang="pt-PT" sz="1600" dirty="0" err="1" smtClean="0"/>
              <a:t>the</a:t>
            </a:r>
            <a:r>
              <a:rPr lang="pt-PT" sz="1600" dirty="0" smtClean="0"/>
              <a:t> </a:t>
            </a:r>
            <a:r>
              <a:rPr lang="pt-PT" sz="1600" dirty="0" err="1" smtClean="0"/>
              <a:t>first</a:t>
            </a:r>
            <a:r>
              <a:rPr lang="pt-PT" sz="1600" dirty="0" smtClean="0"/>
              <a:t> non-</a:t>
            </a:r>
            <a:r>
              <a:rPr lang="pt-PT" sz="1600" dirty="0" err="1" smtClean="0"/>
              <a:t>binding</a:t>
            </a:r>
            <a:r>
              <a:rPr lang="pt-PT" sz="1600" dirty="0" smtClean="0"/>
              <a:t> </a:t>
            </a:r>
            <a:r>
              <a:rPr lang="pt-PT" sz="1600" dirty="0" err="1" smtClean="0"/>
              <a:t>provision</a:t>
            </a:r>
            <a:r>
              <a:rPr lang="pt-PT" sz="1600" dirty="0" smtClean="0"/>
              <a:t> of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confirm</a:t>
            </a:r>
            <a:r>
              <a:rPr lang="pt-PT" sz="1600" dirty="0" smtClean="0"/>
              <a:t> </a:t>
            </a:r>
            <a:r>
              <a:rPr lang="pt-PT" sz="1600" dirty="0" err="1" smtClean="0"/>
              <a:t>their</a:t>
            </a:r>
            <a:r>
              <a:rPr lang="pt-PT" sz="1600" dirty="0" smtClean="0"/>
              <a:t> </a:t>
            </a:r>
            <a:r>
              <a:rPr lang="pt-PT" sz="1600" dirty="0" err="1" smtClean="0"/>
              <a:t>intent</a:t>
            </a:r>
            <a:r>
              <a:rPr lang="pt-PT" sz="1600" dirty="0" smtClean="0"/>
              <a:t> to </a:t>
            </a:r>
            <a:r>
              <a:rPr lang="pt-PT" sz="1600" dirty="0" err="1" smtClean="0"/>
              <a:t>carry</a:t>
            </a:r>
            <a:r>
              <a:rPr lang="pt-PT" sz="1600" dirty="0" smtClean="0"/>
              <a:t> out </a:t>
            </a:r>
            <a:r>
              <a:rPr lang="pt-PT" sz="1600" dirty="0" err="1" smtClean="0"/>
              <a:t>the</a:t>
            </a:r>
            <a:r>
              <a:rPr lang="pt-PT" sz="1600" dirty="0" smtClean="0"/>
              <a:t> </a:t>
            </a:r>
            <a:r>
              <a:rPr lang="pt-PT" sz="1600" dirty="0" err="1" smtClean="0"/>
              <a:t>planned</a:t>
            </a:r>
            <a:r>
              <a:rPr lang="pt-PT" sz="1600" dirty="0" smtClean="0"/>
              <a:t> </a:t>
            </a:r>
            <a:r>
              <a:rPr lang="pt-PT" sz="1600" dirty="0" err="1" smtClean="0"/>
              <a:t>transaction</a:t>
            </a:r>
            <a:r>
              <a:rPr lang="pt-PT" sz="1600" dirty="0" smtClean="0"/>
              <a:t> </a:t>
            </a:r>
            <a:r>
              <a:rPr lang="pt-PT" sz="1600" dirty="0" err="1" smtClean="0"/>
              <a:t>and</a:t>
            </a:r>
            <a:r>
              <a:rPr lang="pt-PT" sz="1600" dirty="0" smtClean="0"/>
              <a:t> define </a:t>
            </a:r>
            <a:r>
              <a:rPr lang="pt-PT" sz="1600" dirty="0" err="1" smtClean="0"/>
              <a:t>the</a:t>
            </a:r>
            <a:r>
              <a:rPr lang="pt-PT" sz="1600" dirty="0" smtClean="0"/>
              <a:t> </a:t>
            </a:r>
            <a:r>
              <a:rPr lang="pt-PT" sz="1600" dirty="0" err="1" smtClean="0"/>
              <a:t>essential</a:t>
            </a:r>
            <a:r>
              <a:rPr lang="pt-PT" sz="1600" dirty="0" smtClean="0"/>
              <a:t> business </a:t>
            </a:r>
            <a:r>
              <a:rPr lang="pt-PT" sz="1600" dirty="0" err="1" smtClean="0"/>
              <a:t>points</a:t>
            </a:r>
            <a:r>
              <a:rPr lang="pt-PT" sz="1600" dirty="0" smtClean="0"/>
              <a:t> of </a:t>
            </a:r>
            <a:r>
              <a:rPr lang="pt-PT" sz="1600" dirty="0" err="1" smtClean="0"/>
              <a:t>the</a:t>
            </a:r>
            <a:r>
              <a:rPr lang="pt-PT" sz="1600" dirty="0" smtClean="0"/>
              <a:t> </a:t>
            </a:r>
            <a:r>
              <a:rPr lang="pt-PT" sz="1600" dirty="0" err="1" smtClean="0"/>
              <a:t>transaction</a:t>
            </a:r>
            <a:r>
              <a:rPr lang="pt-PT" sz="1600" dirty="0" smtClean="0"/>
              <a:t>.</a:t>
            </a:r>
          </a:p>
          <a:p>
            <a:pPr marL="0" indent="0" algn="just">
              <a:buNone/>
            </a:pPr>
            <a:endParaRPr lang="pt-PT" sz="1600" dirty="0"/>
          </a:p>
          <a:p>
            <a:pPr algn="just">
              <a:buFont typeface="Wingdings" panose="05000000000000000000" pitchFamily="2" charset="2"/>
              <a:buChar char="Ø"/>
            </a:pPr>
            <a:r>
              <a:rPr lang="pt-PT" sz="1600" b="1" dirty="0" err="1" smtClean="0"/>
              <a:t>Nature</a:t>
            </a:r>
            <a:r>
              <a:rPr lang="pt-PT" sz="1600" b="1" dirty="0" smtClean="0"/>
              <a:t> of </a:t>
            </a:r>
            <a:r>
              <a:rPr lang="pt-PT" sz="1600" b="1" dirty="0" err="1" smtClean="0"/>
              <a:t>the</a:t>
            </a:r>
            <a:r>
              <a:rPr lang="pt-PT" sz="1600" b="1" dirty="0" smtClean="0"/>
              <a:t> </a:t>
            </a:r>
            <a:r>
              <a:rPr lang="pt-PT" sz="1600" b="1" dirty="0" err="1" smtClean="0"/>
              <a:t>transaction</a:t>
            </a:r>
            <a:r>
              <a:rPr lang="pt-PT" sz="1600" dirty="0" smtClean="0"/>
              <a:t>: share </a:t>
            </a:r>
            <a:r>
              <a:rPr lang="pt-PT" sz="1600" dirty="0" err="1" smtClean="0"/>
              <a:t>deal</a:t>
            </a:r>
            <a:r>
              <a:rPr lang="pt-PT" sz="1600" dirty="0" smtClean="0"/>
              <a:t>, </a:t>
            </a:r>
            <a:r>
              <a:rPr lang="pt-PT" sz="1600" dirty="0" err="1" smtClean="0"/>
              <a:t>asset</a:t>
            </a:r>
            <a:r>
              <a:rPr lang="pt-PT" sz="1600" dirty="0" smtClean="0"/>
              <a:t> </a:t>
            </a:r>
            <a:r>
              <a:rPr lang="pt-PT" sz="1600" dirty="0" err="1" smtClean="0"/>
              <a:t>deal</a:t>
            </a:r>
            <a:r>
              <a:rPr lang="pt-PT" sz="1600" dirty="0" smtClean="0"/>
              <a:t>, capital </a:t>
            </a:r>
            <a:r>
              <a:rPr lang="pt-PT" sz="1600" dirty="0" err="1" smtClean="0"/>
              <a:t>increase</a:t>
            </a:r>
            <a:r>
              <a:rPr lang="pt-PT" sz="1600" dirty="0" smtClean="0"/>
              <a:t>, etc.</a:t>
            </a:r>
          </a:p>
          <a:p>
            <a:pPr algn="just">
              <a:buFont typeface="Wingdings" panose="05000000000000000000" pitchFamily="2" charset="2"/>
              <a:buChar char="Ø"/>
            </a:pPr>
            <a:endParaRPr lang="pt-PT" sz="1600" dirty="0"/>
          </a:p>
          <a:p>
            <a:pPr algn="just">
              <a:buFont typeface="Wingdings" panose="05000000000000000000" pitchFamily="2" charset="2"/>
              <a:buChar char="Ø"/>
            </a:pPr>
            <a:r>
              <a:rPr lang="pt-PT" sz="1600" b="1" dirty="0" err="1" smtClean="0"/>
              <a:t>Outline</a:t>
            </a:r>
            <a:r>
              <a:rPr lang="pt-PT" sz="1600" b="1" dirty="0" smtClean="0"/>
              <a:t> of </a:t>
            </a:r>
            <a:r>
              <a:rPr lang="pt-PT" sz="1600" b="1" dirty="0" err="1" smtClean="0"/>
              <a:t>the</a:t>
            </a:r>
            <a:r>
              <a:rPr lang="pt-PT" sz="1600" b="1" dirty="0" smtClean="0"/>
              <a:t> </a:t>
            </a:r>
            <a:r>
              <a:rPr lang="pt-PT" sz="1600" b="1" dirty="0" err="1" smtClean="0"/>
              <a:t>next</a:t>
            </a:r>
            <a:r>
              <a:rPr lang="pt-PT" sz="1600" b="1" dirty="0" smtClean="0"/>
              <a:t> steps </a:t>
            </a:r>
            <a:r>
              <a:rPr lang="pt-PT" sz="1600" dirty="0" smtClean="0"/>
              <a:t>– </a:t>
            </a:r>
            <a:r>
              <a:rPr lang="pt-PT" sz="1600" dirty="0" err="1" smtClean="0"/>
              <a:t>timetable</a:t>
            </a:r>
            <a:r>
              <a:rPr lang="pt-PT" sz="1600" dirty="0" smtClean="0"/>
              <a:t>: in </a:t>
            </a:r>
            <a:r>
              <a:rPr lang="pt-PT" sz="1600" dirty="0" err="1" smtClean="0"/>
              <a:t>addition</a:t>
            </a:r>
            <a:r>
              <a:rPr lang="pt-PT" sz="1600" dirty="0" smtClean="0"/>
              <a:t> to </a:t>
            </a:r>
            <a:r>
              <a:rPr lang="pt-PT" sz="1600" dirty="0" err="1" smtClean="0"/>
              <a:t>defining</a:t>
            </a:r>
            <a:r>
              <a:rPr lang="pt-PT" sz="1600" dirty="0" smtClean="0"/>
              <a:t> </a:t>
            </a:r>
            <a:r>
              <a:rPr lang="pt-PT" sz="1600" dirty="0" err="1" smtClean="0"/>
              <a:t>the</a:t>
            </a:r>
            <a:r>
              <a:rPr lang="pt-PT" sz="1600" dirty="0" smtClean="0"/>
              <a:t> major business </a:t>
            </a:r>
            <a:r>
              <a:rPr lang="pt-PT" sz="1600" dirty="0" err="1" smtClean="0"/>
              <a:t>points</a:t>
            </a:r>
            <a:r>
              <a:rPr lang="pt-PT" sz="1600" dirty="0" smtClean="0"/>
              <a:t>,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lay</a:t>
            </a:r>
            <a:r>
              <a:rPr lang="pt-PT" sz="1600" dirty="0" smtClean="0"/>
              <a:t> </a:t>
            </a:r>
            <a:r>
              <a:rPr lang="pt-PT" sz="1600" dirty="0" err="1" smtClean="0"/>
              <a:t>down</a:t>
            </a:r>
            <a:r>
              <a:rPr lang="pt-PT" sz="1600" dirty="0" smtClean="0"/>
              <a:t> </a:t>
            </a:r>
            <a:r>
              <a:rPr lang="pt-PT" sz="1600" dirty="0" err="1" smtClean="0"/>
              <a:t>the</a:t>
            </a:r>
            <a:r>
              <a:rPr lang="pt-PT" sz="1600" dirty="0" smtClean="0"/>
              <a:t> </a:t>
            </a:r>
            <a:r>
              <a:rPr lang="pt-PT" sz="1600" dirty="0" err="1" smtClean="0"/>
              <a:t>next</a:t>
            </a:r>
            <a:r>
              <a:rPr lang="pt-PT" sz="1600" dirty="0" smtClean="0"/>
              <a:t> steps of </a:t>
            </a:r>
            <a:r>
              <a:rPr lang="pt-PT" sz="1600" dirty="0" err="1" smtClean="0"/>
              <a:t>the</a:t>
            </a:r>
            <a:r>
              <a:rPr lang="pt-PT" sz="1600" dirty="0" smtClean="0"/>
              <a:t> </a:t>
            </a:r>
            <a:r>
              <a:rPr lang="pt-PT" sz="1600" dirty="0" err="1" smtClean="0"/>
              <a:t>transaction</a:t>
            </a:r>
            <a:r>
              <a:rPr lang="pt-PT" sz="1600" dirty="0" smtClean="0"/>
              <a:t>. To </a:t>
            </a:r>
            <a:r>
              <a:rPr lang="pt-PT" sz="1600" dirty="0" err="1" smtClean="0"/>
              <a:t>avoid</a:t>
            </a:r>
            <a:r>
              <a:rPr lang="pt-PT" sz="1600" dirty="0" smtClean="0"/>
              <a:t> a </a:t>
            </a:r>
            <a:r>
              <a:rPr lang="pt-PT" sz="1600" dirty="0" err="1" smtClean="0"/>
              <a:t>misunderstanding</a:t>
            </a:r>
            <a:r>
              <a:rPr lang="pt-PT" sz="1600" dirty="0" smtClean="0"/>
              <a:t> </a:t>
            </a:r>
            <a:r>
              <a:rPr lang="pt-PT" sz="1600" dirty="0" err="1" smtClean="0"/>
              <a:t>between</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stages</a:t>
            </a:r>
            <a:r>
              <a:rPr lang="pt-PT" sz="1600" dirty="0" smtClean="0"/>
              <a:t> </a:t>
            </a:r>
            <a:r>
              <a:rPr lang="pt-PT" sz="1600" dirty="0" err="1" smtClean="0"/>
              <a:t>or</a:t>
            </a:r>
            <a:r>
              <a:rPr lang="pt-PT" sz="1600" dirty="0" smtClean="0"/>
              <a:t> </a:t>
            </a:r>
            <a:r>
              <a:rPr lang="pt-PT" sz="1600" dirty="0" err="1" smtClean="0"/>
              <a:t>duration</a:t>
            </a:r>
            <a:r>
              <a:rPr lang="pt-PT" sz="1600" dirty="0" smtClean="0"/>
              <a:t> of </a:t>
            </a:r>
            <a:r>
              <a:rPr lang="pt-PT" sz="1600" dirty="0" err="1" smtClean="0"/>
              <a:t>the</a:t>
            </a:r>
            <a:r>
              <a:rPr lang="pt-PT" sz="1600" dirty="0" smtClean="0"/>
              <a:t> </a:t>
            </a:r>
            <a:r>
              <a:rPr lang="pt-PT" sz="1600" dirty="0" err="1" smtClean="0"/>
              <a:t>procedure</a:t>
            </a:r>
            <a:r>
              <a:rPr lang="pt-PT" sz="1600" dirty="0" smtClean="0"/>
              <a:t>, </a:t>
            </a:r>
            <a:r>
              <a:rPr lang="pt-PT" sz="1600" dirty="0" err="1" smtClean="0"/>
              <a:t>it</a:t>
            </a:r>
            <a:r>
              <a:rPr lang="pt-PT" sz="1600" dirty="0" smtClean="0"/>
              <a:t> </a:t>
            </a:r>
            <a:r>
              <a:rPr lang="pt-PT" sz="1600" dirty="0" err="1" smtClean="0"/>
              <a:t>is</a:t>
            </a:r>
            <a:r>
              <a:rPr lang="pt-PT" sz="1600" dirty="0" smtClean="0"/>
              <a:t> </a:t>
            </a:r>
            <a:r>
              <a:rPr lang="pt-PT" sz="1600" dirty="0" err="1" smtClean="0"/>
              <a:t>further</a:t>
            </a:r>
            <a:r>
              <a:rPr lang="pt-PT" sz="1600" dirty="0" smtClean="0"/>
              <a:t> </a:t>
            </a:r>
            <a:r>
              <a:rPr lang="pt-PT" sz="1600" dirty="0" err="1" smtClean="0"/>
              <a:t>advisable</a:t>
            </a:r>
            <a:r>
              <a:rPr lang="pt-PT" sz="1600" dirty="0" smtClean="0"/>
              <a:t> to </a:t>
            </a:r>
            <a:r>
              <a:rPr lang="pt-PT" sz="1600" dirty="0" err="1" smtClean="0"/>
              <a:t>include</a:t>
            </a:r>
            <a:r>
              <a:rPr lang="pt-PT" sz="1600" dirty="0" smtClean="0"/>
              <a:t> a </a:t>
            </a:r>
            <a:r>
              <a:rPr lang="pt-PT" sz="1600" dirty="0" err="1" smtClean="0"/>
              <a:t>timetable</a:t>
            </a:r>
            <a:r>
              <a:rPr lang="pt-PT" sz="1600" dirty="0" smtClean="0"/>
              <a:t> for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the</a:t>
            </a:r>
            <a:r>
              <a:rPr lang="pt-PT" sz="1600" dirty="0" smtClean="0"/>
              <a:t> </a:t>
            </a:r>
            <a:r>
              <a:rPr lang="pt-PT" sz="1600" dirty="0" err="1" smtClean="0"/>
              <a:t>contract</a:t>
            </a:r>
            <a:r>
              <a:rPr lang="pt-PT" sz="1600" dirty="0" smtClean="0"/>
              <a:t> </a:t>
            </a:r>
            <a:r>
              <a:rPr lang="pt-PT" sz="1600" dirty="0" err="1" smtClean="0"/>
              <a:t>negotiations</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closing</a:t>
            </a:r>
            <a:r>
              <a:rPr lang="pt-PT" sz="1600" dirty="0" smtClean="0"/>
              <a:t> of </a:t>
            </a:r>
            <a:r>
              <a:rPr lang="pt-PT" sz="1600" dirty="0" err="1" smtClean="0"/>
              <a:t>the</a:t>
            </a:r>
            <a:r>
              <a:rPr lang="pt-PT" sz="1600" dirty="0" smtClean="0"/>
              <a:t> </a:t>
            </a:r>
            <a:r>
              <a:rPr lang="pt-PT" sz="1600" dirty="0" err="1" smtClean="0"/>
              <a:t>transaction</a:t>
            </a:r>
            <a:r>
              <a:rPr lang="pt-PT" sz="1600" dirty="0" smtClean="0"/>
              <a:t>.</a:t>
            </a:r>
            <a:endParaRPr lang="pt-PT" sz="1600" dirty="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14</a:t>
            </a:fld>
            <a:endParaRPr lang="es-ES"/>
          </a:p>
        </p:txBody>
      </p:sp>
    </p:spTree>
    <p:extLst>
      <p:ext uri="{BB962C8B-B14F-4D97-AF65-F5344CB8AC3E}">
        <p14:creationId xmlns:p14="http://schemas.microsoft.com/office/powerpoint/2010/main" val="306275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Main</a:t>
            </a:r>
            <a:r>
              <a:rPr lang="pt-PT" sz="2400" b="1" dirty="0" smtClean="0">
                <a:solidFill>
                  <a:schemeClr val="tx2"/>
                </a:solidFill>
              </a:rPr>
              <a:t> </a:t>
            </a:r>
            <a:r>
              <a:rPr lang="pt-PT" sz="2400" b="1" dirty="0" err="1" smtClean="0">
                <a:solidFill>
                  <a:schemeClr val="tx2"/>
                </a:solidFill>
              </a:rPr>
              <a:t>Clauses</a:t>
            </a:r>
            <a:endParaRPr lang="es-ES" sz="2400" dirty="0"/>
          </a:p>
        </p:txBody>
      </p:sp>
      <p:sp>
        <p:nvSpPr>
          <p:cNvPr id="3" name="Marcador de Posição de Conteúdo 2"/>
          <p:cNvSpPr>
            <a:spLocks noGrp="1"/>
          </p:cNvSpPr>
          <p:nvPr>
            <p:ph idx="1"/>
          </p:nvPr>
        </p:nvSpPr>
        <p:spPr>
          <a:xfrm>
            <a:off x="395536" y="1268760"/>
            <a:ext cx="8291264" cy="4709120"/>
          </a:xfrm>
        </p:spPr>
        <p:txBody>
          <a:bodyPr>
            <a:normAutofit/>
          </a:bodyPr>
          <a:lstStyle/>
          <a:p>
            <a:pPr algn="just">
              <a:buFont typeface="Wingdings" panose="05000000000000000000" pitchFamily="2" charset="2"/>
              <a:buChar char="Ø"/>
            </a:pPr>
            <a:r>
              <a:rPr lang="pt-PT" sz="1600" b="1" dirty="0" err="1" smtClean="0"/>
              <a:t>Description</a:t>
            </a:r>
            <a:r>
              <a:rPr lang="pt-PT" sz="1600" b="1" dirty="0" smtClean="0"/>
              <a:t> of </a:t>
            </a:r>
            <a:r>
              <a:rPr lang="pt-PT" sz="1600" b="1" dirty="0" err="1" smtClean="0"/>
              <a:t>the</a:t>
            </a:r>
            <a:r>
              <a:rPr lang="pt-PT" sz="1600" b="1" dirty="0" smtClean="0"/>
              <a:t> </a:t>
            </a:r>
            <a:r>
              <a:rPr lang="pt-PT" sz="1600" b="1" dirty="0" err="1" smtClean="0"/>
              <a:t>Due</a:t>
            </a:r>
            <a:r>
              <a:rPr lang="pt-PT" sz="1600" b="1" dirty="0" smtClean="0"/>
              <a:t> </a:t>
            </a:r>
            <a:r>
              <a:rPr lang="pt-PT" sz="1600" b="1" dirty="0" err="1" smtClean="0"/>
              <a:t>Diligence</a:t>
            </a:r>
            <a:r>
              <a:rPr lang="pt-PT" sz="1600" dirty="0" smtClean="0"/>
              <a:t>: for </a:t>
            </a:r>
            <a:r>
              <a:rPr lang="pt-PT" sz="1600" dirty="0" err="1" smtClean="0"/>
              <a:t>the</a:t>
            </a:r>
            <a:r>
              <a:rPr lang="pt-PT" sz="1600" dirty="0" smtClean="0"/>
              <a:t> </a:t>
            </a:r>
            <a:r>
              <a:rPr lang="pt-PT" sz="1600" dirty="0" err="1" smtClean="0"/>
              <a:t>purpose</a:t>
            </a:r>
            <a:r>
              <a:rPr lang="pt-PT" sz="1600" dirty="0" smtClean="0"/>
              <a:t> of </a:t>
            </a:r>
            <a:r>
              <a:rPr lang="pt-PT" sz="1600" dirty="0" err="1" smtClean="0"/>
              <a:t>clarity</a:t>
            </a:r>
            <a:r>
              <a:rPr lang="pt-PT" sz="1600" dirty="0" smtClean="0"/>
              <a:t>, </a:t>
            </a:r>
            <a:r>
              <a:rPr lang="pt-PT" sz="1600" dirty="0" err="1" smtClean="0"/>
              <a:t>it</a:t>
            </a:r>
            <a:r>
              <a:rPr lang="pt-PT" sz="1600" dirty="0" smtClean="0"/>
              <a:t> </a:t>
            </a:r>
            <a:r>
              <a:rPr lang="pt-PT" sz="1600" dirty="0" err="1" smtClean="0"/>
              <a:t>is</a:t>
            </a:r>
            <a:r>
              <a:rPr lang="pt-PT" sz="1600" dirty="0" smtClean="0"/>
              <a:t> </a:t>
            </a:r>
            <a:r>
              <a:rPr lang="pt-PT" sz="1600" dirty="0" err="1" smtClean="0"/>
              <a:t>advisable</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parties</a:t>
            </a:r>
            <a:r>
              <a:rPr lang="pt-PT" sz="1600" dirty="0" smtClean="0"/>
              <a:t> define </a:t>
            </a:r>
            <a:r>
              <a:rPr lang="pt-PT" sz="1600" dirty="0" err="1" smtClean="0"/>
              <a:t>the</a:t>
            </a:r>
            <a:r>
              <a:rPr lang="pt-PT" sz="1600" dirty="0" smtClean="0"/>
              <a:t> </a:t>
            </a:r>
            <a:r>
              <a:rPr lang="pt-PT" sz="1600" dirty="0" err="1" smtClean="0"/>
              <a:t>extent</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duration</a:t>
            </a:r>
            <a:r>
              <a:rPr lang="pt-PT" sz="1600" dirty="0" smtClean="0"/>
              <a:t> of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a:t>
            </a:r>
          </a:p>
          <a:p>
            <a:pPr marL="357188" indent="0" algn="just">
              <a:buNone/>
            </a:pPr>
            <a:endParaRPr lang="pt-PT" sz="1600" dirty="0" smtClean="0"/>
          </a:p>
          <a:p>
            <a:pPr marL="357188" indent="0" algn="just">
              <a:buNone/>
            </a:pPr>
            <a:r>
              <a:rPr lang="pt-PT" sz="1600" dirty="0" err="1" smtClean="0"/>
              <a:t>Further</a:t>
            </a:r>
            <a:r>
              <a:rPr lang="pt-PT" sz="1600" dirty="0" smtClean="0"/>
              <a:t>, a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clearly</a:t>
            </a:r>
            <a:r>
              <a:rPr lang="pt-PT" sz="1600" dirty="0" smtClean="0"/>
              <a:t> </a:t>
            </a:r>
            <a:r>
              <a:rPr lang="pt-PT" sz="1600" dirty="0" err="1" smtClean="0"/>
              <a:t>describe</a:t>
            </a:r>
            <a:r>
              <a:rPr lang="pt-PT" sz="1600" dirty="0" smtClean="0"/>
              <a:t> </a:t>
            </a:r>
            <a:r>
              <a:rPr lang="pt-PT" sz="1600" dirty="0" err="1" smtClean="0"/>
              <a:t>the</a:t>
            </a:r>
            <a:r>
              <a:rPr lang="pt-PT" sz="1600" dirty="0" smtClean="0"/>
              <a:t> </a:t>
            </a:r>
            <a:r>
              <a:rPr lang="pt-PT" sz="1600" dirty="0" err="1" smtClean="0"/>
              <a:t>documents</a:t>
            </a:r>
            <a:r>
              <a:rPr lang="pt-PT" sz="1600" dirty="0" smtClean="0"/>
              <a:t> </a:t>
            </a:r>
            <a:r>
              <a:rPr lang="pt-PT" sz="1600" dirty="0" err="1" smtClean="0"/>
              <a:t>and</a:t>
            </a:r>
            <a:r>
              <a:rPr lang="pt-PT" sz="1600" dirty="0" smtClean="0"/>
              <a:t> </a:t>
            </a:r>
            <a:r>
              <a:rPr lang="pt-PT" sz="1600" dirty="0" err="1" smtClean="0"/>
              <a:t>information</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is</a:t>
            </a:r>
            <a:r>
              <a:rPr lang="pt-PT" sz="1600" dirty="0" smtClean="0"/>
              <a:t> to </a:t>
            </a:r>
            <a:r>
              <a:rPr lang="pt-PT" sz="1600" dirty="0" err="1" smtClean="0"/>
              <a:t>receive</a:t>
            </a:r>
            <a:r>
              <a:rPr lang="pt-PT" sz="1600" dirty="0" smtClean="0"/>
              <a:t> as </a:t>
            </a:r>
            <a:r>
              <a:rPr lang="pt-PT" sz="1600" dirty="0" err="1" smtClean="0"/>
              <a:t>part</a:t>
            </a:r>
            <a:r>
              <a:rPr lang="pt-PT" sz="1600" dirty="0" smtClean="0"/>
              <a:t> of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whether</a:t>
            </a:r>
            <a:r>
              <a:rPr lang="pt-PT" sz="1600" dirty="0" smtClean="0"/>
              <a:t> a </a:t>
            </a:r>
            <a:r>
              <a:rPr lang="pt-PT" sz="1600" dirty="0" err="1" smtClean="0"/>
              <a:t>thorough</a:t>
            </a:r>
            <a:r>
              <a:rPr lang="pt-PT" sz="1600" dirty="0" smtClean="0"/>
              <a:t> </a:t>
            </a:r>
            <a:r>
              <a:rPr lang="pt-PT" sz="1600" dirty="0" err="1" smtClean="0"/>
              <a:t>environmental</a:t>
            </a:r>
            <a:r>
              <a:rPr lang="pt-PT" sz="1600" dirty="0" smtClean="0"/>
              <a:t> </a:t>
            </a:r>
            <a:r>
              <a:rPr lang="pt-PT" sz="1600" dirty="0" err="1" smtClean="0"/>
              <a:t>analysis</a:t>
            </a:r>
            <a:r>
              <a:rPr lang="pt-PT" sz="1600" dirty="0" smtClean="0"/>
              <a:t> </a:t>
            </a:r>
            <a:r>
              <a:rPr lang="pt-PT" sz="1600" dirty="0" err="1" smtClean="0"/>
              <a:t>will</a:t>
            </a:r>
            <a:r>
              <a:rPr lang="pt-PT" sz="1600" dirty="0" smtClean="0"/>
              <a:t> </a:t>
            </a:r>
            <a:r>
              <a:rPr lang="pt-PT" sz="1600" dirty="0" err="1" smtClean="0"/>
              <a:t>be</a:t>
            </a:r>
            <a:r>
              <a:rPr lang="pt-PT" sz="1600" dirty="0" smtClean="0"/>
              <a:t> </a:t>
            </a:r>
            <a:r>
              <a:rPr lang="pt-PT" sz="1600" dirty="0" err="1" smtClean="0"/>
              <a:t>conducted</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period</a:t>
            </a:r>
            <a:r>
              <a:rPr lang="pt-PT" sz="1600" dirty="0" smtClean="0"/>
              <a:t> of time </a:t>
            </a:r>
            <a:r>
              <a:rPr lang="pt-PT" sz="1600" dirty="0" err="1" smtClean="0"/>
              <a:t>available</a:t>
            </a:r>
            <a:r>
              <a:rPr lang="pt-PT" sz="1600" dirty="0" smtClean="0"/>
              <a:t> to </a:t>
            </a:r>
            <a:r>
              <a:rPr lang="pt-PT" sz="1600" dirty="0" err="1" smtClean="0"/>
              <a:t>the</a:t>
            </a:r>
            <a:r>
              <a:rPr lang="pt-PT" sz="1600" dirty="0" smtClean="0"/>
              <a:t> </a:t>
            </a:r>
            <a:r>
              <a:rPr lang="pt-PT" sz="1600" dirty="0" err="1" smtClean="0"/>
              <a:t>buyer</a:t>
            </a:r>
            <a:r>
              <a:rPr lang="pt-PT" sz="1600" dirty="0" smtClean="0"/>
              <a:t> to </a:t>
            </a:r>
            <a:r>
              <a:rPr lang="pt-PT" sz="1600" dirty="0" err="1" smtClean="0"/>
              <a:t>analyze</a:t>
            </a:r>
            <a:r>
              <a:rPr lang="pt-PT" sz="1600" dirty="0" smtClean="0"/>
              <a:t> </a:t>
            </a:r>
            <a:r>
              <a:rPr lang="pt-PT" sz="1600" dirty="0" err="1" smtClean="0"/>
              <a:t>the</a:t>
            </a:r>
            <a:r>
              <a:rPr lang="pt-PT" sz="1600" dirty="0" smtClean="0"/>
              <a:t> </a:t>
            </a:r>
            <a:r>
              <a:rPr lang="pt-PT" sz="1600" dirty="0" err="1" smtClean="0"/>
              <a:t>documents</a:t>
            </a:r>
            <a:r>
              <a:rPr lang="pt-PT" sz="1600" dirty="0" smtClean="0"/>
              <a:t> </a:t>
            </a:r>
            <a:r>
              <a:rPr lang="pt-PT" sz="1600" dirty="0" err="1" smtClean="0"/>
              <a:t>and</a:t>
            </a:r>
            <a:r>
              <a:rPr lang="pt-PT" sz="1600" dirty="0" smtClean="0"/>
              <a:t> </a:t>
            </a:r>
            <a:r>
              <a:rPr lang="pt-PT" sz="1600" dirty="0" err="1" smtClean="0"/>
              <a:t>information</a:t>
            </a:r>
            <a:r>
              <a:rPr lang="pt-PT" sz="1600" dirty="0" smtClean="0"/>
              <a:t> </a:t>
            </a:r>
            <a:r>
              <a:rPr lang="pt-PT" sz="1600" dirty="0" err="1" smtClean="0"/>
              <a:t>received</a:t>
            </a:r>
            <a:r>
              <a:rPr lang="pt-PT" sz="1600" dirty="0" smtClean="0"/>
              <a:t> </a:t>
            </a:r>
            <a:r>
              <a:rPr lang="pt-PT" sz="1600" dirty="0" err="1" smtClean="0"/>
              <a:t>and</a:t>
            </a:r>
            <a:r>
              <a:rPr lang="pt-PT" sz="1600" dirty="0" smtClean="0"/>
              <a:t> to complete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a:t>
            </a:r>
          </a:p>
          <a:p>
            <a:pPr marL="0" indent="0" algn="just">
              <a:buNone/>
            </a:pPr>
            <a:endParaRPr lang="pt-PT" sz="1600" dirty="0"/>
          </a:p>
          <a:p>
            <a:pPr algn="just">
              <a:buFont typeface="Wingdings" panose="05000000000000000000" pitchFamily="2" charset="2"/>
              <a:buChar char="Ø"/>
            </a:pPr>
            <a:r>
              <a:rPr lang="pt-PT" sz="1600" b="1" dirty="0" smtClean="0"/>
              <a:t>Price/</a:t>
            </a:r>
            <a:r>
              <a:rPr lang="pt-PT" sz="1600" b="1" dirty="0" err="1" smtClean="0"/>
              <a:t>Consideration</a:t>
            </a:r>
            <a:r>
              <a:rPr lang="pt-PT" sz="1600" dirty="0" err="1" smtClean="0"/>
              <a:t>:will</a:t>
            </a:r>
            <a:r>
              <a:rPr lang="pt-PT" sz="1600" dirty="0" smtClean="0"/>
              <a:t> </a:t>
            </a:r>
            <a:r>
              <a:rPr lang="pt-PT" sz="1600" dirty="0" err="1" smtClean="0"/>
              <a:t>it</a:t>
            </a:r>
            <a:r>
              <a:rPr lang="pt-PT" sz="1600" dirty="0" smtClean="0"/>
              <a:t> </a:t>
            </a:r>
            <a:r>
              <a:rPr lang="pt-PT" sz="1600" dirty="0" err="1" smtClean="0"/>
              <a:t>be</a:t>
            </a:r>
            <a:r>
              <a:rPr lang="pt-PT" sz="1600" dirty="0" smtClean="0"/>
              <a:t> </a:t>
            </a:r>
            <a:r>
              <a:rPr lang="pt-PT" sz="1600" dirty="0" err="1" smtClean="0"/>
              <a:t>all</a:t>
            </a:r>
            <a:r>
              <a:rPr lang="pt-PT" sz="1600" dirty="0" smtClean="0"/>
              <a:t> cash, </a:t>
            </a:r>
            <a:r>
              <a:rPr lang="pt-PT" sz="1600" dirty="0" err="1" smtClean="0"/>
              <a:t>earn</a:t>
            </a:r>
            <a:r>
              <a:rPr lang="pt-PT" sz="1600" dirty="0" smtClean="0"/>
              <a:t>-out? </a:t>
            </a:r>
            <a:r>
              <a:rPr lang="pt-PT" sz="1600" dirty="0" err="1" smtClean="0"/>
              <a:t>Any</a:t>
            </a:r>
            <a:r>
              <a:rPr lang="pt-PT" sz="1600" dirty="0" smtClean="0"/>
              <a:t> </a:t>
            </a:r>
            <a:r>
              <a:rPr lang="pt-PT" sz="1600" dirty="0" err="1" smtClean="0"/>
              <a:t>escrow</a:t>
            </a:r>
            <a:r>
              <a:rPr lang="pt-PT" sz="1600" dirty="0" smtClean="0"/>
              <a:t> to secure </a:t>
            </a:r>
            <a:r>
              <a:rPr lang="pt-PT" sz="1600" dirty="0" err="1" smtClean="0"/>
              <a:t>the</a:t>
            </a:r>
            <a:r>
              <a:rPr lang="pt-PT" sz="1600" dirty="0" smtClean="0"/>
              <a:t> </a:t>
            </a:r>
            <a:r>
              <a:rPr lang="pt-PT" sz="1600" dirty="0" err="1" smtClean="0"/>
              <a:t>seller’s</a:t>
            </a:r>
            <a:r>
              <a:rPr lang="pt-PT" sz="1600" dirty="0" smtClean="0"/>
              <a:t> </a:t>
            </a:r>
            <a:r>
              <a:rPr lang="pt-PT" sz="1600" dirty="0" err="1" smtClean="0"/>
              <a:t>indemnification</a:t>
            </a:r>
            <a:r>
              <a:rPr lang="pt-PT" sz="1600" dirty="0" smtClean="0"/>
              <a:t> </a:t>
            </a:r>
            <a:r>
              <a:rPr lang="pt-PT" sz="1600" dirty="0" err="1" smtClean="0"/>
              <a:t>obligations</a:t>
            </a:r>
            <a:r>
              <a:rPr lang="pt-PT" sz="1600" dirty="0" smtClean="0"/>
              <a:t>? </a:t>
            </a:r>
            <a:r>
              <a:rPr lang="pt-PT" sz="1600" dirty="0" err="1" smtClean="0"/>
              <a:t>If</a:t>
            </a:r>
            <a:r>
              <a:rPr lang="pt-PT" sz="1600" dirty="0" smtClean="0"/>
              <a:t> </a:t>
            </a:r>
            <a:r>
              <a:rPr lang="pt-PT" sz="1600" dirty="0" err="1" smtClean="0"/>
              <a:t>the</a:t>
            </a:r>
            <a:r>
              <a:rPr lang="pt-PT" sz="1600" dirty="0" smtClean="0"/>
              <a:t> </a:t>
            </a:r>
            <a:r>
              <a:rPr lang="pt-PT" sz="1600" dirty="0" err="1" smtClean="0"/>
              <a:t>purchase</a:t>
            </a:r>
            <a:r>
              <a:rPr lang="pt-PT" sz="1600" dirty="0" smtClean="0"/>
              <a:t> </a:t>
            </a:r>
            <a:r>
              <a:rPr lang="pt-PT" sz="1600" dirty="0" err="1" smtClean="0"/>
              <a:t>depends</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results</a:t>
            </a:r>
            <a:r>
              <a:rPr lang="pt-PT" sz="1600" dirty="0" smtClean="0"/>
              <a:t> of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sometimes</a:t>
            </a:r>
            <a:r>
              <a:rPr lang="pt-PT" sz="1600" dirty="0" smtClean="0"/>
              <a:t> do </a:t>
            </a:r>
            <a:r>
              <a:rPr lang="pt-PT" sz="1600" dirty="0" err="1" smtClean="0"/>
              <a:t>not</a:t>
            </a:r>
            <a:r>
              <a:rPr lang="pt-PT" sz="1600" dirty="0" smtClean="0"/>
              <a:t> </a:t>
            </a:r>
            <a:r>
              <a:rPr lang="pt-PT" sz="1600" dirty="0" err="1" smtClean="0"/>
              <a:t>fix</a:t>
            </a:r>
            <a:r>
              <a:rPr lang="pt-PT" sz="1600" dirty="0" smtClean="0"/>
              <a:t> a </a:t>
            </a:r>
            <a:r>
              <a:rPr lang="pt-PT" sz="1600" dirty="0" err="1" smtClean="0"/>
              <a:t>purchase</a:t>
            </a:r>
            <a:r>
              <a:rPr lang="pt-PT" sz="1600" dirty="0" smtClean="0"/>
              <a:t> </a:t>
            </a:r>
            <a:r>
              <a:rPr lang="pt-PT" sz="1600" dirty="0" err="1" smtClean="0"/>
              <a:t>price</a:t>
            </a:r>
            <a:r>
              <a:rPr lang="pt-PT" sz="1600" dirty="0" smtClean="0"/>
              <a:t>, </a:t>
            </a:r>
            <a:r>
              <a:rPr lang="pt-PT" sz="1600" dirty="0" err="1" smtClean="0"/>
              <a:t>but</a:t>
            </a:r>
            <a:r>
              <a:rPr lang="pt-PT" sz="1600" dirty="0" smtClean="0"/>
              <a:t> </a:t>
            </a:r>
            <a:r>
              <a:rPr lang="pt-PT" sz="1600" dirty="0" err="1" smtClean="0"/>
              <a:t>rather</a:t>
            </a:r>
            <a:r>
              <a:rPr lang="pt-PT" sz="1600" dirty="0" smtClean="0"/>
              <a:t> </a:t>
            </a:r>
            <a:r>
              <a:rPr lang="pt-PT" sz="1600" dirty="0" err="1" smtClean="0"/>
              <a:t>provide</a:t>
            </a:r>
            <a:r>
              <a:rPr lang="pt-PT" sz="1600" dirty="0" smtClean="0"/>
              <a:t> for a </a:t>
            </a:r>
            <a:r>
              <a:rPr lang="pt-PT" sz="1600" dirty="0" err="1" smtClean="0"/>
              <a:t>price</a:t>
            </a:r>
            <a:r>
              <a:rPr lang="pt-PT" sz="1600" dirty="0" smtClean="0"/>
              <a:t> range </a:t>
            </a:r>
            <a:r>
              <a:rPr lang="pt-PT" sz="1600" dirty="0" err="1" smtClean="0"/>
              <a:t>or</a:t>
            </a:r>
            <a:r>
              <a:rPr lang="pt-PT" sz="1600" dirty="0" smtClean="0"/>
              <a:t> a </a:t>
            </a:r>
            <a:r>
              <a:rPr lang="pt-PT" sz="1600" dirty="0" err="1" smtClean="0"/>
              <a:t>valuation</a:t>
            </a:r>
            <a:r>
              <a:rPr lang="pt-PT" sz="1600" dirty="0" smtClean="0"/>
              <a:t> </a:t>
            </a:r>
            <a:r>
              <a:rPr lang="pt-PT" sz="1600" dirty="0" err="1" smtClean="0"/>
              <a:t>method</a:t>
            </a:r>
            <a:r>
              <a:rPr lang="pt-PT" sz="1600" dirty="0" smtClean="0"/>
              <a:t> </a:t>
            </a:r>
            <a:r>
              <a:rPr lang="pt-PT" sz="1600" dirty="0" err="1" smtClean="0"/>
              <a:t>whereby</a:t>
            </a:r>
            <a:r>
              <a:rPr lang="pt-PT" sz="1600" dirty="0" smtClean="0"/>
              <a:t> </a:t>
            </a:r>
            <a:r>
              <a:rPr lang="pt-PT" sz="1600" dirty="0" err="1" smtClean="0"/>
              <a:t>the</a:t>
            </a:r>
            <a:r>
              <a:rPr lang="pt-PT" sz="1600" dirty="0" smtClean="0"/>
              <a:t> </a:t>
            </a:r>
            <a:r>
              <a:rPr lang="pt-PT" sz="1600" dirty="0" err="1" smtClean="0"/>
              <a:t>purchase</a:t>
            </a:r>
            <a:r>
              <a:rPr lang="pt-PT" sz="1600" dirty="0" smtClean="0"/>
              <a:t> </a:t>
            </a:r>
            <a:r>
              <a:rPr lang="pt-PT" sz="1600" dirty="0" err="1" smtClean="0"/>
              <a:t>price</a:t>
            </a:r>
            <a:r>
              <a:rPr lang="pt-PT" sz="1600" dirty="0" smtClean="0"/>
              <a:t> </a:t>
            </a:r>
            <a:r>
              <a:rPr lang="pt-PT" sz="1600" dirty="0" err="1" smtClean="0"/>
              <a:t>will</a:t>
            </a:r>
            <a:r>
              <a:rPr lang="pt-PT" sz="1600" dirty="0" smtClean="0"/>
              <a:t> </a:t>
            </a:r>
            <a:r>
              <a:rPr lang="pt-PT" sz="1600" dirty="0" err="1" smtClean="0"/>
              <a:t>be</a:t>
            </a:r>
            <a:r>
              <a:rPr lang="pt-PT" sz="1600" dirty="0" smtClean="0"/>
              <a:t> </a:t>
            </a:r>
            <a:r>
              <a:rPr lang="pt-PT" sz="1600" dirty="0" err="1" smtClean="0"/>
              <a:t>calculated</a:t>
            </a:r>
            <a:r>
              <a:rPr lang="pt-PT" sz="1600" dirty="0" smtClean="0"/>
              <a:t>.</a:t>
            </a:r>
          </a:p>
          <a:p>
            <a:pPr algn="just">
              <a:buFont typeface="Wingdings" panose="05000000000000000000" pitchFamily="2" charset="2"/>
              <a:buChar char="Ø"/>
            </a:pPr>
            <a:endParaRPr lang="pt-PT" sz="1600" dirty="0"/>
          </a:p>
          <a:p>
            <a:pPr algn="just">
              <a:buFont typeface="Wingdings" panose="05000000000000000000" pitchFamily="2" charset="2"/>
              <a:buChar char="Ø"/>
            </a:pPr>
            <a:r>
              <a:rPr lang="pt-PT" sz="1600" b="1" dirty="0" err="1" smtClean="0"/>
              <a:t>Adjustments</a:t>
            </a:r>
            <a:r>
              <a:rPr lang="pt-PT" sz="1600" b="1" dirty="0" smtClean="0"/>
              <a:t> to </a:t>
            </a:r>
            <a:r>
              <a:rPr lang="pt-PT" sz="1600" b="1" dirty="0" err="1" smtClean="0"/>
              <a:t>the</a:t>
            </a:r>
            <a:r>
              <a:rPr lang="pt-PT" sz="1600" b="1" dirty="0" smtClean="0"/>
              <a:t> </a:t>
            </a:r>
            <a:r>
              <a:rPr lang="pt-PT" sz="1600" b="1" dirty="0" err="1" smtClean="0"/>
              <a:t>purchase</a:t>
            </a:r>
            <a:r>
              <a:rPr lang="pt-PT" sz="1600" b="1" dirty="0" smtClean="0"/>
              <a:t> </a:t>
            </a:r>
            <a:r>
              <a:rPr lang="pt-PT" sz="1600" b="1" dirty="0" err="1" smtClean="0"/>
              <a:t>price</a:t>
            </a:r>
            <a:r>
              <a:rPr lang="pt-PT" sz="1600" b="1" dirty="0" smtClean="0"/>
              <a:t>: </a:t>
            </a:r>
            <a:r>
              <a:rPr lang="pt-PT" sz="1600" dirty="0" err="1" smtClean="0"/>
              <a:t>will</a:t>
            </a:r>
            <a:r>
              <a:rPr lang="pt-PT" sz="1600" dirty="0" smtClean="0"/>
              <a:t> </a:t>
            </a:r>
            <a:r>
              <a:rPr lang="pt-PT" sz="1600" dirty="0" err="1" smtClean="0"/>
              <a:t>it</a:t>
            </a:r>
            <a:r>
              <a:rPr lang="pt-PT" sz="1600" dirty="0" smtClean="0"/>
              <a:t> </a:t>
            </a:r>
            <a:r>
              <a:rPr lang="pt-PT" sz="1600" dirty="0" err="1" smtClean="0"/>
              <a:t>be</a:t>
            </a:r>
            <a:r>
              <a:rPr lang="pt-PT" sz="1600" dirty="0" smtClean="0"/>
              <a:t> a cash-free/</a:t>
            </a:r>
            <a:r>
              <a:rPr lang="pt-PT" sz="1600" dirty="0" err="1" smtClean="0"/>
              <a:t>debt</a:t>
            </a:r>
            <a:r>
              <a:rPr lang="pt-PT" sz="1600" dirty="0" smtClean="0"/>
              <a:t> free </a:t>
            </a:r>
            <a:r>
              <a:rPr lang="pt-PT" sz="1600" dirty="0" err="1" smtClean="0"/>
              <a:t>deal</a:t>
            </a:r>
            <a:r>
              <a:rPr lang="pt-PT" sz="1600" dirty="0" smtClean="0"/>
              <a:t>? </a:t>
            </a:r>
            <a:r>
              <a:rPr lang="pt-PT" sz="1600" dirty="0" err="1" smtClean="0"/>
              <a:t>Treatment</a:t>
            </a:r>
            <a:r>
              <a:rPr lang="pt-PT" sz="1600" dirty="0" smtClean="0"/>
              <a:t> of </a:t>
            </a:r>
            <a:r>
              <a:rPr lang="pt-PT" sz="1600" dirty="0" err="1" smtClean="0"/>
              <a:t>transaction</a:t>
            </a:r>
            <a:r>
              <a:rPr lang="pt-PT" sz="1600" dirty="0" smtClean="0"/>
              <a:t> </a:t>
            </a:r>
            <a:r>
              <a:rPr lang="pt-PT" sz="1600" dirty="0" err="1" smtClean="0"/>
              <a:t>fees</a:t>
            </a:r>
            <a:r>
              <a:rPr lang="pt-PT" sz="1600" dirty="0" smtClean="0"/>
              <a:t> </a:t>
            </a:r>
            <a:r>
              <a:rPr lang="pt-PT" sz="1600" dirty="0" err="1" smtClean="0"/>
              <a:t>and</a:t>
            </a:r>
            <a:r>
              <a:rPr lang="pt-PT" sz="1600" dirty="0" smtClean="0"/>
              <a:t> </a:t>
            </a:r>
            <a:r>
              <a:rPr lang="pt-PT" sz="1600" dirty="0" err="1" smtClean="0"/>
              <a:t>expenses</a:t>
            </a:r>
            <a:r>
              <a:rPr lang="pt-PT" sz="1600" dirty="0" smtClean="0"/>
              <a:t>.</a:t>
            </a:r>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15</a:t>
            </a:fld>
            <a:endParaRPr lang="es-ES"/>
          </a:p>
        </p:txBody>
      </p:sp>
    </p:spTree>
    <p:extLst>
      <p:ext uri="{BB962C8B-B14F-4D97-AF65-F5344CB8AC3E}">
        <p14:creationId xmlns:p14="http://schemas.microsoft.com/office/powerpoint/2010/main" val="1101307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 </a:t>
            </a:r>
            <a:r>
              <a:rPr lang="pt-PT" sz="2400" b="1" dirty="0" err="1" smtClean="0">
                <a:solidFill>
                  <a:schemeClr val="tx2"/>
                </a:solidFill>
              </a:rPr>
              <a:t>Main</a:t>
            </a:r>
            <a:r>
              <a:rPr lang="pt-PT" sz="2400" b="1" dirty="0" smtClean="0">
                <a:solidFill>
                  <a:schemeClr val="tx2"/>
                </a:solidFill>
              </a:rPr>
              <a:t> </a:t>
            </a:r>
            <a:r>
              <a:rPr lang="pt-PT" sz="2400" b="1" dirty="0" err="1" smtClean="0">
                <a:solidFill>
                  <a:schemeClr val="tx2"/>
                </a:solidFill>
              </a:rPr>
              <a:t>Clauses</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lnSpcReduction="10000"/>
          </a:bodyPr>
          <a:lstStyle/>
          <a:p>
            <a:pPr marL="85725" indent="0" algn="just">
              <a:buNone/>
            </a:pPr>
            <a:r>
              <a:rPr lang="pt-PT" sz="1600" b="1" u="sng" dirty="0" err="1" smtClean="0"/>
              <a:t>Binding</a:t>
            </a:r>
            <a:endParaRPr lang="pt-PT" sz="1600" b="1" u="sng" dirty="0" smtClean="0"/>
          </a:p>
          <a:p>
            <a:pPr marL="85725" indent="0" algn="just">
              <a:buNone/>
            </a:pPr>
            <a:endParaRPr lang="pt-PT" sz="1600" dirty="0" smtClean="0"/>
          </a:p>
          <a:p>
            <a:pPr algn="just">
              <a:buFont typeface="Wingdings" panose="05000000000000000000" pitchFamily="2" charset="2"/>
              <a:buChar char="Ø"/>
            </a:pPr>
            <a:r>
              <a:rPr lang="pt-PT" sz="1600" b="1" dirty="0" err="1" smtClean="0"/>
              <a:t>Confidentiality</a:t>
            </a:r>
            <a:r>
              <a:rPr lang="pt-PT" sz="1600" b="1" dirty="0" smtClean="0"/>
              <a:t>-non </a:t>
            </a:r>
            <a:r>
              <a:rPr lang="pt-PT" sz="1600" b="1" dirty="0" err="1" smtClean="0"/>
              <a:t>solicitation</a:t>
            </a:r>
            <a:r>
              <a:rPr lang="pt-PT" sz="1600" dirty="0" smtClean="0"/>
              <a:t>: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and</a:t>
            </a:r>
            <a:r>
              <a:rPr lang="pt-PT" sz="1600" dirty="0" smtClean="0"/>
              <a:t> </a:t>
            </a:r>
            <a:r>
              <a:rPr lang="pt-PT" sz="1600" dirty="0" err="1" smtClean="0"/>
              <a:t>its</a:t>
            </a:r>
            <a:r>
              <a:rPr lang="pt-PT" sz="1600" dirty="0" smtClean="0"/>
              <a:t> </a:t>
            </a:r>
            <a:r>
              <a:rPr lang="pt-PT" sz="1600" dirty="0" err="1" smtClean="0"/>
              <a:t>terms</a:t>
            </a:r>
            <a:r>
              <a:rPr lang="pt-PT" sz="1600" dirty="0" smtClean="0"/>
              <a:t> </a:t>
            </a:r>
            <a:r>
              <a:rPr lang="pt-PT" sz="1600" dirty="0" err="1" smtClean="0"/>
              <a:t>should</a:t>
            </a:r>
            <a:r>
              <a:rPr lang="pt-PT" sz="1600" dirty="0" smtClean="0"/>
              <a:t> </a:t>
            </a:r>
            <a:r>
              <a:rPr lang="pt-PT" sz="1600" dirty="0" err="1" smtClean="0"/>
              <a:t>be</a:t>
            </a:r>
            <a:r>
              <a:rPr lang="pt-PT" sz="1600" dirty="0" smtClean="0"/>
              <a:t> </a:t>
            </a:r>
            <a:r>
              <a:rPr lang="pt-PT" sz="1600" dirty="0" err="1" smtClean="0"/>
              <a:t>agreed</a:t>
            </a:r>
            <a:r>
              <a:rPr lang="pt-PT" sz="1600" dirty="0" smtClean="0"/>
              <a:t> to </a:t>
            </a:r>
            <a:r>
              <a:rPr lang="pt-PT" sz="1600" dirty="0" err="1" smtClean="0"/>
              <a:t>be</a:t>
            </a:r>
            <a:r>
              <a:rPr lang="pt-PT" sz="1600" dirty="0" smtClean="0"/>
              <a:t> </a:t>
            </a:r>
            <a:r>
              <a:rPr lang="pt-PT" sz="1600" dirty="0" err="1" smtClean="0"/>
              <a:t>confidential</a:t>
            </a:r>
            <a:r>
              <a:rPr lang="pt-PT" sz="1600" dirty="0" smtClean="0"/>
              <a:t> </a:t>
            </a:r>
            <a:r>
              <a:rPr lang="pt-PT" sz="1600" dirty="0" err="1" smtClean="0"/>
              <a:t>and</a:t>
            </a:r>
            <a:r>
              <a:rPr lang="pt-PT" sz="1600" dirty="0" smtClean="0"/>
              <a:t> </a:t>
            </a:r>
            <a:r>
              <a:rPr lang="pt-PT" sz="1600" dirty="0" err="1" smtClean="0"/>
              <a:t>typically</a:t>
            </a:r>
            <a:r>
              <a:rPr lang="pt-PT" sz="1600" dirty="0" smtClean="0"/>
              <a:t> </a:t>
            </a:r>
            <a:r>
              <a:rPr lang="pt-PT" sz="1600" dirty="0" err="1" smtClean="0"/>
              <a:t>subject</a:t>
            </a:r>
            <a:r>
              <a:rPr lang="pt-PT" sz="1600" dirty="0" smtClean="0"/>
              <a:t> to </a:t>
            </a:r>
            <a:r>
              <a:rPr lang="pt-PT" sz="1600" dirty="0" err="1" smtClean="0"/>
              <a:t>the</a:t>
            </a:r>
            <a:r>
              <a:rPr lang="pt-PT" sz="1600" dirty="0" smtClean="0"/>
              <a:t> non-</a:t>
            </a:r>
            <a:r>
              <a:rPr lang="pt-PT" sz="1600" dirty="0" err="1" smtClean="0"/>
              <a:t>disclosure</a:t>
            </a:r>
            <a:r>
              <a:rPr lang="pt-PT" sz="1600" dirty="0" smtClean="0"/>
              <a:t> </a:t>
            </a:r>
            <a:r>
              <a:rPr lang="pt-PT" sz="1600" dirty="0" err="1" smtClean="0"/>
              <a:t>agreement</a:t>
            </a:r>
            <a:r>
              <a:rPr lang="pt-PT" sz="1600" dirty="0" smtClean="0"/>
              <a:t> </a:t>
            </a:r>
            <a:r>
              <a:rPr lang="pt-PT" sz="1600" dirty="0" err="1" smtClean="0"/>
              <a:t>between</a:t>
            </a:r>
            <a:r>
              <a:rPr lang="pt-PT" sz="1600" dirty="0" smtClean="0"/>
              <a:t> </a:t>
            </a:r>
            <a:r>
              <a:rPr lang="pt-PT" sz="1600" dirty="0" err="1" smtClean="0"/>
              <a:t>the</a:t>
            </a:r>
            <a:r>
              <a:rPr lang="pt-PT" sz="1600" dirty="0" smtClean="0"/>
              <a:t> </a:t>
            </a:r>
            <a:r>
              <a:rPr lang="pt-PT" sz="1600" dirty="0" err="1" smtClean="0"/>
              <a:t>parties</a:t>
            </a:r>
            <a:r>
              <a:rPr lang="pt-PT" sz="1600" dirty="0" smtClean="0"/>
              <a:t>.</a:t>
            </a:r>
          </a:p>
          <a:p>
            <a:pPr marL="357188" indent="0" algn="just">
              <a:buNone/>
            </a:pPr>
            <a:r>
              <a:rPr lang="pt-PT" sz="1600" dirty="0" smtClean="0"/>
              <a:t>In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phase</a:t>
            </a:r>
            <a:r>
              <a:rPr lang="pt-PT" sz="1600" dirty="0" smtClean="0"/>
              <a:t> of </a:t>
            </a:r>
            <a:r>
              <a:rPr lang="pt-PT" sz="1600" dirty="0" err="1" smtClean="0"/>
              <a:t>the</a:t>
            </a:r>
            <a:r>
              <a:rPr lang="pt-PT" sz="1600" dirty="0" smtClean="0"/>
              <a:t> </a:t>
            </a:r>
            <a:r>
              <a:rPr lang="pt-PT" sz="1600" dirty="0" err="1" smtClean="0"/>
              <a:t>transaction</a:t>
            </a:r>
            <a:r>
              <a:rPr lang="pt-PT" sz="1600" dirty="0" smtClean="0"/>
              <a:t>, </a:t>
            </a:r>
            <a:r>
              <a:rPr lang="pt-PT" sz="1600" dirty="0" err="1" smtClean="0"/>
              <a:t>the</a:t>
            </a:r>
            <a:r>
              <a:rPr lang="pt-PT" sz="1600" dirty="0" smtClean="0"/>
              <a:t> </a:t>
            </a:r>
            <a:r>
              <a:rPr lang="pt-PT" sz="1600" dirty="0" err="1" smtClean="0"/>
              <a:t>Seller</a:t>
            </a:r>
            <a:r>
              <a:rPr lang="pt-PT" sz="1600" dirty="0" smtClean="0"/>
              <a:t> </a:t>
            </a:r>
            <a:r>
              <a:rPr lang="pt-PT" sz="1600" dirty="0" err="1" smtClean="0"/>
              <a:t>will</a:t>
            </a:r>
            <a:r>
              <a:rPr lang="pt-PT" sz="1600" dirty="0" smtClean="0"/>
              <a:t> </a:t>
            </a:r>
            <a:r>
              <a:rPr lang="pt-PT" sz="1600" dirty="0" err="1" smtClean="0"/>
              <a:t>want</a:t>
            </a:r>
            <a:r>
              <a:rPr lang="pt-PT" sz="1600" dirty="0" smtClean="0"/>
              <a:t> to </a:t>
            </a:r>
            <a:r>
              <a:rPr lang="pt-PT" sz="1600" dirty="0" err="1" smtClean="0"/>
              <a:t>prevent</a:t>
            </a:r>
            <a:r>
              <a:rPr lang="pt-PT" sz="1600" dirty="0" smtClean="0"/>
              <a:t> </a:t>
            </a:r>
            <a:r>
              <a:rPr lang="pt-PT" sz="1600" dirty="0" err="1" smtClean="0"/>
              <a:t>the</a:t>
            </a:r>
            <a:r>
              <a:rPr lang="pt-PT" sz="1600" dirty="0" smtClean="0"/>
              <a:t> </a:t>
            </a:r>
            <a:r>
              <a:rPr lang="pt-PT" sz="1600" dirty="0" err="1" smtClean="0"/>
              <a:t>Buyer</a:t>
            </a:r>
            <a:r>
              <a:rPr lang="pt-PT" sz="1600" dirty="0" smtClean="0"/>
              <a:t> from </a:t>
            </a:r>
            <a:r>
              <a:rPr lang="pt-PT" sz="1600" dirty="0" err="1" smtClean="0"/>
              <a:t>disclosing</a:t>
            </a:r>
            <a:r>
              <a:rPr lang="pt-PT" sz="1600" dirty="0" smtClean="0"/>
              <a:t> </a:t>
            </a:r>
            <a:r>
              <a:rPr lang="pt-PT" sz="1600" dirty="0" err="1" smtClean="0"/>
              <a:t>or</a:t>
            </a:r>
            <a:r>
              <a:rPr lang="pt-PT" sz="1600" dirty="0" smtClean="0"/>
              <a:t> </a:t>
            </a:r>
            <a:r>
              <a:rPr lang="pt-PT" sz="1600" dirty="0" err="1" smtClean="0"/>
              <a:t>making</a:t>
            </a:r>
            <a:r>
              <a:rPr lang="pt-PT" sz="1600" dirty="0" smtClean="0"/>
              <a:t> use of </a:t>
            </a:r>
            <a:r>
              <a:rPr lang="pt-PT" sz="1600" dirty="0" err="1" smtClean="0"/>
              <a:t>sensitive</a:t>
            </a:r>
            <a:r>
              <a:rPr lang="pt-PT" sz="1600" dirty="0" smtClean="0"/>
              <a:t> business </a:t>
            </a:r>
            <a:r>
              <a:rPr lang="pt-PT" sz="1600" dirty="0" err="1" smtClean="0"/>
              <a:t>information</a:t>
            </a:r>
            <a:r>
              <a:rPr lang="pt-PT" sz="1600" dirty="0" smtClean="0"/>
              <a:t> </a:t>
            </a:r>
            <a:r>
              <a:rPr lang="pt-PT" sz="1600" dirty="0" err="1" smtClean="0"/>
              <a:t>that</a:t>
            </a:r>
            <a:r>
              <a:rPr lang="pt-PT" sz="1600" dirty="0" smtClean="0"/>
              <a:t> </a:t>
            </a:r>
            <a:r>
              <a:rPr lang="pt-PT" sz="1600" dirty="0" err="1" smtClean="0"/>
              <a:t>is</a:t>
            </a:r>
            <a:r>
              <a:rPr lang="pt-PT" sz="1600" dirty="0" smtClean="0"/>
              <a:t> </a:t>
            </a:r>
            <a:r>
              <a:rPr lang="pt-PT" sz="1600" dirty="0" err="1" smtClean="0"/>
              <a:t>disclosed</a:t>
            </a:r>
            <a:r>
              <a:rPr lang="pt-PT" sz="1600" dirty="0" smtClean="0"/>
              <a:t> to </a:t>
            </a:r>
            <a:r>
              <a:rPr lang="pt-PT" sz="1600" dirty="0" err="1" smtClean="0"/>
              <a:t>it</a:t>
            </a:r>
            <a:r>
              <a:rPr lang="pt-PT" sz="1600" dirty="0" smtClean="0"/>
              <a:t>, </a:t>
            </a:r>
            <a:r>
              <a:rPr lang="pt-PT" sz="1600" dirty="0" err="1" smtClean="0"/>
              <a:t>or</a:t>
            </a:r>
            <a:r>
              <a:rPr lang="pt-PT" sz="1600" dirty="0" smtClean="0"/>
              <a:t> from </a:t>
            </a:r>
            <a:r>
              <a:rPr lang="pt-PT" sz="1600" dirty="0" err="1" smtClean="0"/>
              <a:t>poaching</a:t>
            </a:r>
            <a:r>
              <a:rPr lang="pt-PT" sz="1600" dirty="0" smtClean="0"/>
              <a:t> </a:t>
            </a:r>
            <a:r>
              <a:rPr lang="pt-PT" sz="1600" dirty="0" err="1" smtClean="0"/>
              <a:t>the</a:t>
            </a:r>
            <a:r>
              <a:rPr lang="pt-PT" sz="1600" dirty="0" smtClean="0"/>
              <a:t> </a:t>
            </a:r>
            <a:r>
              <a:rPr lang="pt-PT" sz="1600" dirty="0" err="1" smtClean="0"/>
              <a:t>employees</a:t>
            </a:r>
            <a:r>
              <a:rPr lang="pt-PT" sz="1600" dirty="0" smtClean="0"/>
              <a:t> of </a:t>
            </a:r>
            <a:r>
              <a:rPr lang="pt-PT" sz="1600" dirty="0" err="1" smtClean="0"/>
              <a:t>the</a:t>
            </a:r>
            <a:r>
              <a:rPr lang="pt-PT" sz="1600" dirty="0" smtClean="0"/>
              <a:t> target business.</a:t>
            </a:r>
          </a:p>
          <a:p>
            <a:pPr marL="357188" indent="0" algn="just">
              <a:buNone/>
            </a:pPr>
            <a:endParaRPr lang="pt-PT" sz="1600" dirty="0" smtClean="0"/>
          </a:p>
          <a:p>
            <a:pPr algn="just">
              <a:buFont typeface="Wingdings" panose="05000000000000000000" pitchFamily="2" charset="2"/>
              <a:buChar char="Ø"/>
            </a:pPr>
            <a:r>
              <a:rPr lang="pt-PT" sz="1600" b="1" dirty="0" err="1" smtClean="0"/>
              <a:t>Exclusivity</a:t>
            </a:r>
            <a:r>
              <a:rPr lang="pt-PT" sz="1600" b="1" dirty="0" smtClean="0"/>
              <a:t>: </a:t>
            </a:r>
            <a:r>
              <a:rPr lang="pt-PT" sz="1600" dirty="0" err="1" smtClean="0"/>
              <a:t>the</a:t>
            </a:r>
            <a:r>
              <a:rPr lang="pt-PT" sz="1600" dirty="0" smtClean="0"/>
              <a:t> scope </a:t>
            </a:r>
            <a:r>
              <a:rPr lang="pt-PT" sz="1600" dirty="0" err="1" smtClean="0"/>
              <a:t>and</a:t>
            </a:r>
            <a:r>
              <a:rPr lang="pt-PT" sz="1600" dirty="0" smtClean="0"/>
              <a:t> </a:t>
            </a:r>
            <a:r>
              <a:rPr lang="pt-PT" sz="1600" dirty="0" err="1" smtClean="0"/>
              <a:t>terms</a:t>
            </a:r>
            <a:r>
              <a:rPr lang="pt-PT" sz="1600" dirty="0" smtClean="0"/>
              <a:t> for </a:t>
            </a:r>
            <a:r>
              <a:rPr lang="pt-PT" sz="1600" dirty="0" err="1" smtClean="0"/>
              <a:t>exclusivity</a:t>
            </a:r>
            <a:r>
              <a:rPr lang="pt-PT" sz="1600" dirty="0" smtClean="0"/>
              <a:t> </a:t>
            </a:r>
            <a:r>
              <a:rPr lang="pt-PT" sz="1600" dirty="0" err="1" smtClean="0"/>
              <a:t>granted</a:t>
            </a:r>
            <a:r>
              <a:rPr lang="pt-PT" sz="1600" dirty="0" smtClean="0"/>
              <a:t> to </a:t>
            </a:r>
            <a:r>
              <a:rPr lang="pt-PT" sz="1600" dirty="0" err="1" smtClean="0"/>
              <a:t>the</a:t>
            </a:r>
            <a:r>
              <a:rPr lang="pt-PT" sz="1600" dirty="0" smtClean="0"/>
              <a:t> </a:t>
            </a:r>
            <a:r>
              <a:rPr lang="pt-PT" sz="1600" dirty="0" err="1" smtClean="0"/>
              <a:t>buyer</a:t>
            </a:r>
            <a:r>
              <a:rPr lang="pt-PT" sz="1600" dirty="0" smtClean="0"/>
              <a:t>.</a:t>
            </a:r>
          </a:p>
          <a:p>
            <a:pPr marL="357188" indent="0" algn="just">
              <a:buNone/>
            </a:pPr>
            <a:endParaRPr lang="pt-PT" sz="1600" dirty="0"/>
          </a:p>
          <a:p>
            <a:pPr marL="357188" indent="0" algn="just">
              <a:buNone/>
            </a:pPr>
            <a:r>
              <a:rPr lang="pt-PT" sz="1600" dirty="0" err="1" smtClean="0"/>
              <a:t>Exclusivity</a:t>
            </a:r>
            <a:r>
              <a:rPr lang="pt-PT" sz="1600" dirty="0" smtClean="0"/>
              <a:t> </a:t>
            </a:r>
            <a:r>
              <a:rPr lang="pt-PT" sz="1600" dirty="0" err="1" smtClean="0"/>
              <a:t>provisions</a:t>
            </a:r>
            <a:r>
              <a:rPr lang="pt-PT" sz="1600" dirty="0" smtClean="0"/>
              <a:t> are </a:t>
            </a:r>
            <a:r>
              <a:rPr lang="pt-PT" sz="1600" dirty="0" err="1" smtClean="0"/>
              <a:t>generally</a:t>
            </a:r>
            <a:r>
              <a:rPr lang="pt-PT" sz="1600" dirty="0" smtClean="0"/>
              <a:t> </a:t>
            </a:r>
            <a:r>
              <a:rPr lang="pt-PT" sz="1600" dirty="0" err="1" smtClean="0"/>
              <a:t>sought</a:t>
            </a:r>
            <a:r>
              <a:rPr lang="pt-PT" sz="1600" dirty="0" smtClean="0"/>
              <a:t> </a:t>
            </a:r>
            <a:r>
              <a:rPr lang="pt-PT" sz="1600" dirty="0" err="1" smtClean="0"/>
              <a:t>by</a:t>
            </a:r>
            <a:r>
              <a:rPr lang="pt-PT" sz="1600" dirty="0" smtClean="0"/>
              <a:t> </a:t>
            </a:r>
            <a:r>
              <a:rPr lang="pt-PT" sz="1600" dirty="0" err="1" smtClean="0"/>
              <a:t>buyers</a:t>
            </a:r>
            <a:r>
              <a:rPr lang="pt-PT" sz="1600" dirty="0" smtClean="0"/>
              <a:t> </a:t>
            </a:r>
            <a:r>
              <a:rPr lang="pt-PT" sz="1600" dirty="0" err="1" smtClean="0"/>
              <a:t>who</a:t>
            </a:r>
            <a:r>
              <a:rPr lang="pt-PT" sz="1600" dirty="0" smtClean="0"/>
              <a:t> do </a:t>
            </a:r>
            <a:r>
              <a:rPr lang="pt-PT" sz="1600" dirty="0" err="1" smtClean="0"/>
              <a:t>not</a:t>
            </a:r>
            <a:r>
              <a:rPr lang="pt-PT" sz="1600" dirty="0" smtClean="0"/>
              <a:t> </a:t>
            </a:r>
            <a:r>
              <a:rPr lang="pt-PT" sz="1600" dirty="0" err="1" smtClean="0"/>
              <a:t>wish</a:t>
            </a:r>
            <a:r>
              <a:rPr lang="pt-PT" sz="1600" dirty="0" smtClean="0"/>
              <a:t> to compete </a:t>
            </a:r>
            <a:r>
              <a:rPr lang="pt-PT" sz="1600" dirty="0" err="1" smtClean="0"/>
              <a:t>or</a:t>
            </a:r>
            <a:r>
              <a:rPr lang="pt-PT" sz="1600" dirty="0" smtClean="0"/>
              <a:t> continue </a:t>
            </a:r>
            <a:r>
              <a:rPr lang="pt-PT" sz="1600" dirty="0" err="1" smtClean="0"/>
              <a:t>competing</a:t>
            </a:r>
            <a:r>
              <a:rPr lang="pt-PT" sz="1600" dirty="0" smtClean="0"/>
              <a:t> </a:t>
            </a:r>
            <a:r>
              <a:rPr lang="pt-PT" sz="1600" dirty="0" err="1" smtClean="0"/>
              <a:t>with</a:t>
            </a:r>
            <a:r>
              <a:rPr lang="pt-PT" sz="1600" dirty="0" smtClean="0"/>
              <a:t> </a:t>
            </a:r>
            <a:r>
              <a:rPr lang="pt-PT" sz="1600" dirty="0" err="1" smtClean="0"/>
              <a:t>third</a:t>
            </a:r>
            <a:r>
              <a:rPr lang="pt-PT" sz="1600" dirty="0" smtClean="0"/>
              <a:t> </a:t>
            </a:r>
            <a:r>
              <a:rPr lang="pt-PT" sz="1600" dirty="0" err="1" smtClean="0"/>
              <a:t>parties</a:t>
            </a:r>
            <a:r>
              <a:rPr lang="pt-PT" sz="1600" dirty="0" smtClean="0"/>
              <a:t> for a </a:t>
            </a:r>
            <a:r>
              <a:rPr lang="pt-PT" sz="1600" dirty="0" err="1" smtClean="0"/>
              <a:t>deal</a:t>
            </a:r>
            <a:r>
              <a:rPr lang="pt-PT" sz="1600" dirty="0" smtClean="0"/>
              <a:t>. As </a:t>
            </a:r>
            <a:r>
              <a:rPr lang="pt-PT" sz="1600" dirty="0" err="1" smtClean="0"/>
              <a:t>one</a:t>
            </a:r>
            <a:r>
              <a:rPr lang="pt-PT" sz="1600" dirty="0" smtClean="0"/>
              <a:t> </a:t>
            </a:r>
            <a:r>
              <a:rPr lang="pt-PT" sz="1600" dirty="0" err="1" smtClean="0"/>
              <a:t>might</a:t>
            </a:r>
            <a:r>
              <a:rPr lang="pt-PT" sz="1600" dirty="0" smtClean="0"/>
              <a:t> </a:t>
            </a:r>
            <a:r>
              <a:rPr lang="pt-PT" sz="1600" dirty="0" err="1" smtClean="0"/>
              <a:t>expect</a:t>
            </a:r>
            <a:r>
              <a:rPr lang="pt-PT" sz="1600" dirty="0" smtClean="0"/>
              <a:t>, </a:t>
            </a:r>
            <a:r>
              <a:rPr lang="pt-PT" sz="1600" dirty="0" err="1" smtClean="0"/>
              <a:t>sellers</a:t>
            </a:r>
            <a:r>
              <a:rPr lang="pt-PT" sz="1600" dirty="0" smtClean="0"/>
              <a:t> </a:t>
            </a:r>
            <a:r>
              <a:rPr lang="pt-PT" sz="1600" dirty="0" err="1" smtClean="0"/>
              <a:t>agree</a:t>
            </a:r>
            <a:r>
              <a:rPr lang="pt-PT" sz="1600" dirty="0" smtClean="0"/>
              <a:t> to </a:t>
            </a:r>
            <a:r>
              <a:rPr lang="pt-PT" sz="1600" dirty="0" err="1" smtClean="0"/>
              <a:t>exclusivity</a:t>
            </a:r>
            <a:r>
              <a:rPr lang="pt-PT" sz="1600" dirty="0" smtClean="0"/>
              <a:t> </a:t>
            </a:r>
            <a:r>
              <a:rPr lang="pt-PT" sz="1600" dirty="0" err="1" smtClean="0"/>
              <a:t>reluctantly</a:t>
            </a:r>
            <a:r>
              <a:rPr lang="pt-PT" sz="1600" dirty="0" smtClean="0"/>
              <a:t>, as </a:t>
            </a:r>
            <a:r>
              <a:rPr lang="pt-PT" sz="1600" dirty="0" err="1" smtClean="0"/>
              <a:t>doing</a:t>
            </a:r>
            <a:r>
              <a:rPr lang="pt-PT" sz="1600" dirty="0" smtClean="0"/>
              <a:t> </a:t>
            </a:r>
            <a:r>
              <a:rPr lang="pt-PT" sz="1600" dirty="0" err="1" smtClean="0"/>
              <a:t>so</a:t>
            </a:r>
            <a:r>
              <a:rPr lang="pt-PT" sz="1600" dirty="0" smtClean="0"/>
              <a:t> </a:t>
            </a:r>
            <a:r>
              <a:rPr lang="pt-PT" sz="1600" dirty="0" err="1" smtClean="0"/>
              <a:t>may</a:t>
            </a:r>
            <a:r>
              <a:rPr lang="pt-PT" sz="1600" dirty="0" smtClean="0"/>
              <a:t> </a:t>
            </a:r>
            <a:r>
              <a:rPr lang="pt-PT" sz="1600" dirty="0" err="1" smtClean="0"/>
              <a:t>reduce</a:t>
            </a:r>
            <a:r>
              <a:rPr lang="pt-PT" sz="1600" dirty="0" smtClean="0"/>
              <a:t> </a:t>
            </a:r>
            <a:r>
              <a:rPr lang="pt-PT" sz="1600" dirty="0" err="1" smtClean="0"/>
              <a:t>their</a:t>
            </a:r>
            <a:r>
              <a:rPr lang="pt-PT" sz="1600" dirty="0" smtClean="0"/>
              <a:t> </a:t>
            </a:r>
            <a:r>
              <a:rPr lang="pt-PT" sz="1600" dirty="0" err="1" smtClean="0"/>
              <a:t>ability</a:t>
            </a:r>
            <a:r>
              <a:rPr lang="pt-PT" sz="1600" dirty="0" smtClean="0"/>
              <a:t> to maximize </a:t>
            </a:r>
            <a:r>
              <a:rPr lang="pt-PT" sz="1600" dirty="0" err="1" smtClean="0"/>
              <a:t>value</a:t>
            </a:r>
            <a:r>
              <a:rPr lang="pt-PT" sz="1600" dirty="0" smtClean="0"/>
              <a:t> from </a:t>
            </a:r>
            <a:r>
              <a:rPr lang="pt-PT" sz="1600" dirty="0" err="1" smtClean="0"/>
              <a:t>the</a:t>
            </a:r>
            <a:r>
              <a:rPr lang="pt-PT" sz="1600" dirty="0" smtClean="0"/>
              <a:t> </a:t>
            </a:r>
            <a:r>
              <a:rPr lang="pt-PT" sz="1600" dirty="0" err="1" smtClean="0"/>
              <a:t>transaction</a:t>
            </a:r>
            <a:r>
              <a:rPr lang="pt-PT" sz="1600" dirty="0" smtClean="0"/>
              <a:t> </a:t>
            </a:r>
            <a:r>
              <a:rPr lang="pt-PT" sz="1600" dirty="0" err="1" smtClean="0"/>
              <a:t>by</a:t>
            </a:r>
            <a:r>
              <a:rPr lang="pt-PT" sz="1600" dirty="0" smtClean="0"/>
              <a:t> </a:t>
            </a:r>
            <a:r>
              <a:rPr lang="pt-PT" sz="1600" dirty="0" err="1" smtClean="0"/>
              <a:t>inducing</a:t>
            </a:r>
            <a:r>
              <a:rPr lang="pt-PT" sz="1600" dirty="0" smtClean="0"/>
              <a:t> </a:t>
            </a:r>
            <a:r>
              <a:rPr lang="pt-PT" sz="1600" dirty="0" err="1" smtClean="0"/>
              <a:t>competing</a:t>
            </a:r>
            <a:r>
              <a:rPr lang="pt-PT" sz="1600" dirty="0" smtClean="0"/>
              <a:t> </a:t>
            </a:r>
            <a:r>
              <a:rPr lang="pt-PT" sz="1600" dirty="0" err="1" smtClean="0"/>
              <a:t>bids</a:t>
            </a:r>
            <a:r>
              <a:rPr lang="pt-PT" sz="1600" dirty="0" smtClean="0"/>
              <a:t>. </a:t>
            </a:r>
            <a:r>
              <a:rPr lang="pt-PT" sz="1600" dirty="0" err="1" smtClean="0"/>
              <a:t>However</a:t>
            </a:r>
            <a:r>
              <a:rPr lang="pt-PT" sz="1600" dirty="0" smtClean="0"/>
              <a:t>, </a:t>
            </a:r>
            <a:r>
              <a:rPr lang="pt-PT" sz="1600" dirty="0" err="1" smtClean="0"/>
              <a:t>without</a:t>
            </a:r>
            <a:r>
              <a:rPr lang="pt-PT" sz="1600" dirty="0" smtClean="0"/>
              <a:t> </a:t>
            </a:r>
            <a:r>
              <a:rPr lang="pt-PT" sz="1600" dirty="0" err="1" smtClean="0"/>
              <a:t>exclusivity</a:t>
            </a:r>
            <a:r>
              <a:rPr lang="pt-PT" sz="1600" dirty="0" smtClean="0"/>
              <a:t>, </a:t>
            </a:r>
            <a:r>
              <a:rPr lang="pt-PT" sz="1600" dirty="0" err="1" smtClean="0"/>
              <a:t>many</a:t>
            </a:r>
            <a:r>
              <a:rPr lang="pt-PT" sz="1600" dirty="0" smtClean="0"/>
              <a:t> </a:t>
            </a:r>
            <a:r>
              <a:rPr lang="pt-PT" sz="1600" dirty="0" err="1" smtClean="0"/>
              <a:t>buyers</a:t>
            </a:r>
            <a:r>
              <a:rPr lang="pt-PT" sz="1600" dirty="0" smtClean="0"/>
              <a:t> </a:t>
            </a:r>
            <a:r>
              <a:rPr lang="pt-PT" sz="1600" dirty="0" err="1" smtClean="0"/>
              <a:t>will</a:t>
            </a:r>
            <a:r>
              <a:rPr lang="pt-PT" sz="1600" dirty="0" smtClean="0"/>
              <a:t> refuse to </a:t>
            </a:r>
            <a:r>
              <a:rPr lang="pt-PT" sz="1600" dirty="0" err="1" smtClean="0"/>
              <a:t>invest</a:t>
            </a:r>
            <a:r>
              <a:rPr lang="pt-PT" sz="1600" dirty="0" smtClean="0"/>
              <a:t> </a:t>
            </a:r>
            <a:r>
              <a:rPr lang="pt-PT" sz="1600" dirty="0" err="1" smtClean="0"/>
              <a:t>the</a:t>
            </a:r>
            <a:r>
              <a:rPr lang="pt-PT" sz="1600" dirty="0" smtClean="0"/>
              <a:t> time </a:t>
            </a:r>
            <a:r>
              <a:rPr lang="pt-PT" sz="1600" dirty="0" err="1" smtClean="0"/>
              <a:t>and</a:t>
            </a:r>
            <a:r>
              <a:rPr lang="pt-PT" sz="1600" dirty="0" smtClean="0"/>
              <a:t> </a:t>
            </a:r>
            <a:r>
              <a:rPr lang="pt-PT" sz="1600" dirty="0" err="1" smtClean="0"/>
              <a:t>resources</a:t>
            </a:r>
            <a:r>
              <a:rPr lang="pt-PT" sz="1600" dirty="0" smtClean="0"/>
              <a:t> in </a:t>
            </a:r>
            <a:r>
              <a:rPr lang="pt-PT" sz="1600" dirty="0" err="1" smtClean="0"/>
              <a:t>conducting</a:t>
            </a:r>
            <a:r>
              <a:rPr lang="pt-PT" sz="1600" dirty="0" smtClean="0"/>
              <a:t> </a:t>
            </a:r>
            <a:r>
              <a:rPr lang="pt-PT" sz="1600" dirty="0" err="1" smtClean="0"/>
              <a:t>fulsome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and</a:t>
            </a:r>
            <a:r>
              <a:rPr lang="pt-PT" sz="1600" dirty="0" smtClean="0"/>
              <a:t> </a:t>
            </a:r>
            <a:r>
              <a:rPr lang="pt-PT" sz="1600" dirty="0" err="1" smtClean="0"/>
              <a:t>negotiating</a:t>
            </a:r>
            <a:r>
              <a:rPr lang="pt-PT" sz="1600" dirty="0" smtClean="0"/>
              <a:t> </a:t>
            </a:r>
            <a:r>
              <a:rPr lang="pt-PT" sz="1600" dirty="0" err="1" smtClean="0"/>
              <a:t>definitive</a:t>
            </a:r>
            <a:r>
              <a:rPr lang="pt-PT" sz="1600" dirty="0" smtClean="0"/>
              <a:t> </a:t>
            </a:r>
            <a:r>
              <a:rPr lang="pt-PT" sz="1600" dirty="0" err="1" smtClean="0"/>
              <a:t>transaction</a:t>
            </a:r>
            <a:r>
              <a:rPr lang="pt-PT" sz="1600" dirty="0" smtClean="0"/>
              <a:t> </a:t>
            </a:r>
            <a:r>
              <a:rPr lang="pt-PT" sz="1600" dirty="0" err="1" smtClean="0"/>
              <a:t>agreements</a:t>
            </a:r>
            <a:r>
              <a:rPr lang="pt-PT" sz="1600" dirty="0" smtClean="0"/>
              <a:t>.</a:t>
            </a:r>
          </a:p>
          <a:p>
            <a:pPr marL="357188" indent="0" algn="just">
              <a:buNone/>
            </a:pPr>
            <a:endParaRPr lang="pt-PT" sz="1600" dirty="0"/>
          </a:p>
          <a:p>
            <a:pPr marL="357188" indent="-285750" algn="just">
              <a:buFont typeface="Wingdings" panose="05000000000000000000" pitchFamily="2" charset="2"/>
              <a:buChar char="Ø"/>
            </a:pPr>
            <a:r>
              <a:rPr lang="pt-PT" sz="1600" b="1" dirty="0" err="1" smtClean="0"/>
              <a:t>Expenses</a:t>
            </a:r>
            <a:r>
              <a:rPr lang="pt-PT" sz="1600" dirty="0" smtClean="0"/>
              <a:t>: </a:t>
            </a:r>
            <a:r>
              <a:rPr lang="pt-PT" sz="1600" dirty="0" err="1" smtClean="0"/>
              <a:t>statement</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each</a:t>
            </a:r>
            <a:r>
              <a:rPr lang="pt-PT" sz="1600" dirty="0" smtClean="0"/>
              <a:t> </a:t>
            </a:r>
            <a:r>
              <a:rPr lang="pt-PT" sz="1600" dirty="0" err="1" smtClean="0"/>
              <a:t>bear</a:t>
            </a:r>
            <a:r>
              <a:rPr lang="pt-PT" sz="1600" dirty="0" smtClean="0"/>
              <a:t> </a:t>
            </a:r>
            <a:r>
              <a:rPr lang="pt-PT" sz="1600" dirty="0" err="1" smtClean="0"/>
              <a:t>their</a:t>
            </a:r>
            <a:r>
              <a:rPr lang="pt-PT" sz="1600" dirty="0" smtClean="0"/>
              <a:t> </a:t>
            </a:r>
            <a:r>
              <a:rPr lang="pt-PT" sz="1600" dirty="0" err="1" smtClean="0"/>
              <a:t>own</a:t>
            </a:r>
            <a:r>
              <a:rPr lang="pt-PT" sz="1600" dirty="0" smtClean="0"/>
              <a:t> </a:t>
            </a:r>
            <a:r>
              <a:rPr lang="pt-PT" sz="1600" dirty="0" err="1" smtClean="0"/>
              <a:t>expenses</a:t>
            </a:r>
            <a:r>
              <a:rPr lang="pt-PT" sz="1600" dirty="0" smtClean="0"/>
              <a:t> </a:t>
            </a:r>
            <a:r>
              <a:rPr lang="pt-PT" sz="1600" dirty="0" err="1" smtClean="0"/>
              <a:t>or</a:t>
            </a:r>
            <a:r>
              <a:rPr lang="pt-PT" sz="1600" dirty="0" smtClean="0"/>
              <a:t>, in some </a:t>
            </a:r>
            <a:r>
              <a:rPr lang="pt-PT" sz="1600" dirty="0" err="1" smtClean="0"/>
              <a:t>instances</a:t>
            </a:r>
            <a:r>
              <a:rPr lang="pt-PT" sz="1600" dirty="0" smtClean="0"/>
              <a:t>, </a:t>
            </a:r>
            <a:r>
              <a:rPr lang="pt-PT" sz="1600" dirty="0" err="1" smtClean="0"/>
              <a:t>whether</a:t>
            </a:r>
            <a:r>
              <a:rPr lang="pt-PT" sz="1600" dirty="0" smtClean="0"/>
              <a:t> </a:t>
            </a:r>
            <a:r>
              <a:rPr lang="pt-PT" sz="1600" dirty="0" err="1" smtClean="0"/>
              <a:t>one</a:t>
            </a:r>
            <a:r>
              <a:rPr lang="pt-PT" sz="1600" dirty="0" smtClean="0"/>
              <a:t> </a:t>
            </a:r>
            <a:r>
              <a:rPr lang="pt-PT" sz="1600" dirty="0" err="1" smtClean="0"/>
              <a:t>party</a:t>
            </a:r>
            <a:r>
              <a:rPr lang="pt-PT" sz="1600" dirty="0" smtClean="0"/>
              <a:t> (</a:t>
            </a:r>
            <a:r>
              <a:rPr lang="pt-PT" sz="1600" dirty="0" err="1" smtClean="0"/>
              <a:t>usually</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will</a:t>
            </a:r>
            <a:r>
              <a:rPr lang="pt-PT" sz="1600" dirty="0" smtClean="0"/>
              <a:t> cover some of </a:t>
            </a:r>
            <a:r>
              <a:rPr lang="pt-PT" sz="1600" dirty="0" err="1" smtClean="0"/>
              <a:t>the</a:t>
            </a:r>
            <a:r>
              <a:rPr lang="pt-PT" sz="1600" dirty="0" smtClean="0"/>
              <a:t> </a:t>
            </a:r>
            <a:r>
              <a:rPr lang="pt-PT" sz="1600" dirty="0" err="1" smtClean="0"/>
              <a:t>other</a:t>
            </a:r>
            <a:r>
              <a:rPr lang="pt-PT" sz="1600" dirty="0" smtClean="0"/>
              <a:t> </a:t>
            </a:r>
            <a:r>
              <a:rPr lang="pt-PT" sz="1600" dirty="0" err="1" smtClean="0"/>
              <a:t>party’s</a:t>
            </a:r>
            <a:r>
              <a:rPr lang="pt-PT" sz="1600" dirty="0" smtClean="0"/>
              <a:t> </a:t>
            </a:r>
            <a:r>
              <a:rPr lang="pt-PT" sz="1600" dirty="0" err="1" smtClean="0"/>
              <a:t>expenses</a:t>
            </a:r>
            <a:r>
              <a:rPr lang="pt-PT" sz="1600" dirty="0" smtClean="0"/>
              <a:t>.</a:t>
            </a:r>
          </a:p>
          <a:p>
            <a:pPr marL="357188" indent="0" algn="just">
              <a:buNone/>
            </a:pPr>
            <a:endParaRPr lang="pt-PT" sz="1600" dirty="0"/>
          </a:p>
          <a:p>
            <a:pPr marL="357188" indent="0" algn="just">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16</a:t>
            </a:fld>
            <a:endParaRPr lang="es-ES"/>
          </a:p>
        </p:txBody>
      </p:sp>
    </p:spTree>
    <p:extLst>
      <p:ext uri="{BB962C8B-B14F-4D97-AF65-F5344CB8AC3E}">
        <p14:creationId xmlns:p14="http://schemas.microsoft.com/office/powerpoint/2010/main" val="1558971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 </a:t>
            </a:r>
            <a:r>
              <a:rPr lang="pt-PT" sz="2400" b="1" dirty="0" err="1" smtClean="0">
                <a:solidFill>
                  <a:schemeClr val="tx2"/>
                </a:solidFill>
              </a:rPr>
              <a:t>Main</a:t>
            </a:r>
            <a:r>
              <a:rPr lang="pt-PT" sz="2400" b="1" dirty="0" smtClean="0">
                <a:solidFill>
                  <a:schemeClr val="tx2"/>
                </a:solidFill>
              </a:rPr>
              <a:t> </a:t>
            </a:r>
            <a:r>
              <a:rPr lang="pt-PT" sz="2400" b="1" dirty="0" err="1" smtClean="0">
                <a:solidFill>
                  <a:schemeClr val="tx2"/>
                </a:solidFill>
              </a:rPr>
              <a:t>Clauses</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fontScale="92500"/>
          </a:bodyPr>
          <a:lstStyle/>
          <a:p>
            <a:pPr marL="85725" indent="0" algn="just">
              <a:buNone/>
            </a:pPr>
            <a:endParaRPr lang="pt-PT" sz="1600" b="1" u="sng" dirty="0" smtClean="0"/>
          </a:p>
          <a:p>
            <a:pPr marL="85725" indent="0" algn="just">
              <a:buNone/>
            </a:pPr>
            <a:r>
              <a:rPr lang="pt-PT" sz="1600" b="1" u="sng" dirty="0" err="1" smtClean="0"/>
              <a:t>Binding</a:t>
            </a:r>
            <a:endParaRPr lang="pt-PT" sz="1600" b="1" u="sng" dirty="0" smtClean="0"/>
          </a:p>
          <a:p>
            <a:pPr marL="85725" indent="0" algn="just">
              <a:buNone/>
            </a:pPr>
            <a:endParaRPr lang="pt-PT" sz="1600" dirty="0" smtClean="0"/>
          </a:p>
          <a:p>
            <a:pPr algn="just">
              <a:buFont typeface="Wingdings" panose="05000000000000000000" pitchFamily="2" charset="2"/>
              <a:buChar char="Ø"/>
            </a:pPr>
            <a:r>
              <a:rPr lang="pt-PT" sz="1600" b="1" dirty="0" err="1" smtClean="0"/>
              <a:t>Way</a:t>
            </a:r>
            <a:r>
              <a:rPr lang="pt-PT" sz="1600" b="1" dirty="0" smtClean="0"/>
              <a:t>-out</a:t>
            </a:r>
            <a:r>
              <a:rPr lang="pt-PT" sz="1600" dirty="0" smtClean="0"/>
              <a:t>: </a:t>
            </a:r>
            <a:r>
              <a:rPr lang="pt-PT" sz="1600" dirty="0" err="1" smtClean="0"/>
              <a:t>Exclusion</a:t>
            </a:r>
            <a:r>
              <a:rPr lang="pt-PT" sz="1600" dirty="0" smtClean="0"/>
              <a:t> of </a:t>
            </a:r>
            <a:r>
              <a:rPr lang="pt-PT" sz="1600" dirty="0" err="1" smtClean="0"/>
              <a:t>liability</a:t>
            </a:r>
            <a:r>
              <a:rPr lang="pt-PT" sz="1600" dirty="0" smtClean="0"/>
              <a:t> </a:t>
            </a:r>
            <a:r>
              <a:rPr lang="pt-PT" sz="1600" dirty="0" err="1" smtClean="0"/>
              <a:t>resulting</a:t>
            </a:r>
            <a:r>
              <a:rPr lang="pt-PT" sz="1600" dirty="0" smtClean="0"/>
              <a:t> from “Culpa in </a:t>
            </a:r>
            <a:r>
              <a:rPr lang="pt-PT" sz="1600" dirty="0" err="1" smtClean="0"/>
              <a:t>Contrahendo</a:t>
            </a:r>
            <a:r>
              <a:rPr lang="pt-PT" sz="1600" dirty="0" smtClean="0"/>
              <a:t>”, </a:t>
            </a:r>
            <a:r>
              <a:rPr lang="pt-PT" sz="1600" dirty="0" err="1" smtClean="0"/>
              <a:t>excluding</a:t>
            </a:r>
            <a:r>
              <a:rPr lang="pt-PT" sz="1600" dirty="0" smtClean="0"/>
              <a:t> a legal </a:t>
            </a:r>
            <a:r>
              <a:rPr lang="pt-PT" sz="1600" dirty="0" err="1" smtClean="0"/>
              <a:t>obligation</a:t>
            </a:r>
            <a:r>
              <a:rPr lang="pt-PT" sz="1600" dirty="0" smtClean="0"/>
              <a:t>.</a:t>
            </a:r>
          </a:p>
          <a:p>
            <a:pPr marL="357188" indent="0" algn="just">
              <a:buNone/>
            </a:pPr>
            <a:endParaRPr lang="pt-PT" sz="1600" dirty="0"/>
          </a:p>
          <a:p>
            <a:pPr marL="357188" indent="0" algn="just">
              <a:buNone/>
            </a:pPr>
            <a:r>
              <a:rPr lang="pt-PT" sz="1600" dirty="0" smtClean="0"/>
              <a:t>To </a:t>
            </a:r>
            <a:r>
              <a:rPr lang="pt-PT" sz="1600" dirty="0" err="1" smtClean="0"/>
              <a:t>avoid</a:t>
            </a:r>
            <a:r>
              <a:rPr lang="pt-PT" sz="1600" dirty="0" smtClean="0"/>
              <a:t> </a:t>
            </a:r>
            <a:r>
              <a:rPr lang="pt-PT" sz="1600" dirty="0" err="1" smtClean="0"/>
              <a:t>that</a:t>
            </a:r>
            <a:r>
              <a:rPr lang="pt-PT" sz="1600" dirty="0" smtClean="0"/>
              <a:t> a </a:t>
            </a:r>
            <a:r>
              <a:rPr lang="pt-PT" sz="1600" dirty="0" err="1" smtClean="0"/>
              <a:t>party</a:t>
            </a:r>
            <a:r>
              <a:rPr lang="pt-PT" sz="1600" dirty="0" smtClean="0"/>
              <a:t>, in </a:t>
            </a:r>
            <a:r>
              <a:rPr lang="pt-PT" sz="1600" dirty="0" err="1" smtClean="0"/>
              <a:t>the</a:t>
            </a:r>
            <a:r>
              <a:rPr lang="pt-PT" sz="1600" dirty="0" smtClean="0"/>
              <a:t> </a:t>
            </a:r>
            <a:r>
              <a:rPr lang="pt-PT" sz="1600" dirty="0" err="1" smtClean="0"/>
              <a:t>event</a:t>
            </a:r>
            <a:r>
              <a:rPr lang="pt-PT" sz="1600" dirty="0" smtClean="0"/>
              <a:t> of a break </a:t>
            </a:r>
            <a:r>
              <a:rPr lang="pt-PT" sz="1600" dirty="0" err="1" smtClean="0"/>
              <a:t>down</a:t>
            </a:r>
            <a:r>
              <a:rPr lang="pt-PT" sz="1600" dirty="0" smtClean="0"/>
              <a:t> of </a:t>
            </a:r>
            <a:r>
              <a:rPr lang="pt-PT" sz="1600" dirty="0" err="1" smtClean="0"/>
              <a:t>the</a:t>
            </a:r>
            <a:r>
              <a:rPr lang="pt-PT" sz="1600" dirty="0" smtClean="0"/>
              <a:t> </a:t>
            </a:r>
            <a:r>
              <a:rPr lang="pt-PT" sz="1600" dirty="0" err="1" smtClean="0"/>
              <a:t>negotiations</a:t>
            </a:r>
            <a:r>
              <a:rPr lang="pt-PT" sz="1600" dirty="0" smtClean="0"/>
              <a:t>, </a:t>
            </a:r>
            <a:r>
              <a:rPr lang="pt-PT" sz="1600" dirty="0" err="1" smtClean="0"/>
              <a:t>raises</a:t>
            </a:r>
            <a:r>
              <a:rPr lang="pt-PT" sz="1600" dirty="0" smtClean="0"/>
              <a:t> </a:t>
            </a:r>
            <a:r>
              <a:rPr lang="pt-PT" sz="1600" dirty="0" err="1" smtClean="0"/>
              <a:t>claims</a:t>
            </a:r>
            <a:r>
              <a:rPr lang="pt-PT" sz="1600" dirty="0" smtClean="0"/>
              <a:t> </a:t>
            </a:r>
            <a:r>
              <a:rPr lang="pt-PT" sz="1600" dirty="0" err="1" smtClean="0"/>
              <a:t>under</a:t>
            </a:r>
            <a:r>
              <a:rPr lang="pt-PT" sz="1600" dirty="0" smtClean="0"/>
              <a:t> </a:t>
            </a:r>
            <a:r>
              <a:rPr lang="pt-PT" sz="1600" dirty="0" err="1" smtClean="0"/>
              <a:t>the</a:t>
            </a:r>
            <a:r>
              <a:rPr lang="pt-PT" sz="1600" dirty="0" smtClean="0"/>
              <a:t> </a:t>
            </a:r>
            <a:r>
              <a:rPr lang="pt-PT" sz="1600" dirty="0" err="1" smtClean="0"/>
              <a:t>theory</a:t>
            </a:r>
            <a:r>
              <a:rPr lang="pt-PT" sz="1600" dirty="0" smtClean="0"/>
              <a:t> of “culpa in </a:t>
            </a:r>
            <a:r>
              <a:rPr lang="pt-PT" sz="1600" dirty="0" err="1" smtClean="0"/>
              <a:t>contrahendo</a:t>
            </a:r>
            <a:r>
              <a:rPr lang="pt-PT" sz="1600" dirty="0" smtClean="0"/>
              <a:t>”, </a:t>
            </a:r>
            <a:r>
              <a:rPr lang="pt-PT" sz="1600" dirty="0" err="1" smtClean="0"/>
              <a:t>it</a:t>
            </a:r>
            <a:r>
              <a:rPr lang="pt-PT" sz="1600" dirty="0" smtClean="0"/>
              <a:t> </a:t>
            </a:r>
            <a:r>
              <a:rPr lang="pt-PT" sz="1600" dirty="0" err="1" smtClean="0"/>
              <a:t>is</a:t>
            </a:r>
            <a:r>
              <a:rPr lang="pt-PT" sz="1600" dirty="0" smtClean="0"/>
              <a:t> </a:t>
            </a:r>
            <a:r>
              <a:rPr lang="pt-PT" sz="1600" dirty="0" err="1" smtClean="0"/>
              <a:t>advisable</a:t>
            </a:r>
            <a:r>
              <a:rPr lang="pt-PT" sz="1600" dirty="0" smtClean="0"/>
              <a:t>, to </a:t>
            </a:r>
            <a:r>
              <a:rPr lang="pt-PT" sz="1600" dirty="0" err="1" smtClean="0"/>
              <a:t>state</a:t>
            </a:r>
            <a:r>
              <a:rPr lang="pt-PT" sz="1600" dirty="0" smtClean="0"/>
              <a:t> in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that</a:t>
            </a:r>
            <a:r>
              <a:rPr lang="pt-PT" sz="1600" dirty="0" smtClean="0"/>
              <a:t> </a:t>
            </a:r>
            <a:r>
              <a:rPr lang="pt-PT" sz="1600" dirty="0" err="1" smtClean="0"/>
              <a:t>each</a:t>
            </a:r>
            <a:r>
              <a:rPr lang="pt-PT" sz="1600" dirty="0" smtClean="0"/>
              <a:t> </a:t>
            </a:r>
            <a:r>
              <a:rPr lang="pt-PT" sz="1600" dirty="0" err="1" smtClean="0"/>
              <a:t>party</a:t>
            </a:r>
            <a:r>
              <a:rPr lang="pt-PT" sz="1600" dirty="0" smtClean="0"/>
              <a:t> </a:t>
            </a:r>
            <a:r>
              <a:rPr lang="pt-PT" sz="1600" dirty="0" err="1" smtClean="0"/>
              <a:t>has</a:t>
            </a:r>
            <a:r>
              <a:rPr lang="pt-PT" sz="1600" dirty="0" smtClean="0"/>
              <a:t> </a:t>
            </a:r>
            <a:r>
              <a:rPr lang="pt-PT" sz="1600" dirty="0" err="1" smtClean="0"/>
              <a:t>the</a:t>
            </a:r>
            <a:r>
              <a:rPr lang="pt-PT" sz="1600" dirty="0" smtClean="0"/>
              <a:t> </a:t>
            </a:r>
            <a:r>
              <a:rPr lang="pt-PT" sz="1600" dirty="0" err="1" smtClean="0"/>
              <a:t>right</a:t>
            </a:r>
            <a:r>
              <a:rPr lang="pt-PT" sz="1600" dirty="0" smtClean="0"/>
              <a:t> to </a:t>
            </a:r>
            <a:r>
              <a:rPr lang="pt-PT" sz="1600" dirty="0" err="1" smtClean="0"/>
              <a:t>terminate</a:t>
            </a:r>
            <a:r>
              <a:rPr lang="pt-PT" sz="1600" dirty="0" smtClean="0"/>
              <a:t> </a:t>
            </a:r>
            <a:r>
              <a:rPr lang="pt-PT" sz="1600" dirty="0" err="1" smtClean="0"/>
              <a:t>the</a:t>
            </a:r>
            <a:r>
              <a:rPr lang="pt-PT" sz="1600" dirty="0" smtClean="0"/>
              <a:t> </a:t>
            </a:r>
            <a:r>
              <a:rPr lang="pt-PT" sz="1600" dirty="0" err="1" smtClean="0"/>
              <a:t>negotiations</a:t>
            </a:r>
            <a:r>
              <a:rPr lang="pt-PT" sz="1600" dirty="0" smtClean="0"/>
              <a:t> </a:t>
            </a:r>
            <a:r>
              <a:rPr lang="pt-PT" sz="1600" dirty="0" err="1" smtClean="0"/>
              <a:t>at</a:t>
            </a:r>
            <a:r>
              <a:rPr lang="pt-PT" sz="1600" dirty="0" smtClean="0"/>
              <a:t> </a:t>
            </a:r>
            <a:r>
              <a:rPr lang="pt-PT" sz="1600" dirty="0" err="1" smtClean="0"/>
              <a:t>any</a:t>
            </a:r>
            <a:r>
              <a:rPr lang="pt-PT" sz="1600" dirty="0" smtClean="0"/>
              <a:t> time </a:t>
            </a:r>
            <a:r>
              <a:rPr lang="pt-PT" sz="1600" dirty="0" err="1" smtClean="0"/>
              <a:t>and</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termination</a:t>
            </a:r>
            <a:r>
              <a:rPr lang="pt-PT" sz="1600" dirty="0" smtClean="0"/>
              <a:t> does </a:t>
            </a:r>
            <a:r>
              <a:rPr lang="pt-PT" sz="1600" dirty="0" err="1" smtClean="0"/>
              <a:t>not</a:t>
            </a:r>
            <a:r>
              <a:rPr lang="pt-PT" sz="1600" dirty="0" smtClean="0"/>
              <a:t> </a:t>
            </a:r>
            <a:r>
              <a:rPr lang="pt-PT" sz="1600" dirty="0" err="1" smtClean="0"/>
              <a:t>give</a:t>
            </a:r>
            <a:r>
              <a:rPr lang="pt-PT" sz="1600" dirty="0" smtClean="0"/>
              <a:t> </a:t>
            </a:r>
            <a:r>
              <a:rPr lang="pt-PT" sz="1600" dirty="0" err="1" smtClean="0"/>
              <a:t>raise</a:t>
            </a:r>
            <a:r>
              <a:rPr lang="pt-PT" sz="1600" dirty="0" smtClean="0"/>
              <a:t> to </a:t>
            </a:r>
            <a:r>
              <a:rPr lang="pt-PT" sz="1600" dirty="0" err="1" smtClean="0"/>
              <a:t>any</a:t>
            </a:r>
            <a:r>
              <a:rPr lang="pt-PT" sz="1600" dirty="0" smtClean="0"/>
              <a:t> </a:t>
            </a:r>
            <a:r>
              <a:rPr lang="pt-PT" sz="1600" dirty="0" err="1" smtClean="0"/>
              <a:t>claims</a:t>
            </a:r>
            <a:r>
              <a:rPr lang="pt-PT" sz="1600" dirty="0" smtClean="0"/>
              <a:t> of </a:t>
            </a:r>
            <a:r>
              <a:rPr lang="pt-PT" sz="1600" dirty="0" err="1" smtClean="0"/>
              <a:t>the</a:t>
            </a:r>
            <a:r>
              <a:rPr lang="pt-PT" sz="1600" dirty="0" smtClean="0"/>
              <a:t> </a:t>
            </a:r>
            <a:r>
              <a:rPr lang="pt-PT" sz="1600" dirty="0" err="1" smtClean="0"/>
              <a:t>other</a:t>
            </a:r>
            <a:r>
              <a:rPr lang="pt-PT" sz="1600" dirty="0" smtClean="0"/>
              <a:t> </a:t>
            </a:r>
            <a:r>
              <a:rPr lang="pt-PT" sz="1600" dirty="0" err="1" smtClean="0"/>
              <a:t>party</a:t>
            </a:r>
            <a:r>
              <a:rPr lang="pt-PT" sz="1600" dirty="0" smtClean="0"/>
              <a:t>. </a:t>
            </a:r>
            <a:r>
              <a:rPr lang="pt-PT" sz="1600" dirty="0" err="1" smtClean="0"/>
              <a:t>This</a:t>
            </a:r>
            <a:r>
              <a:rPr lang="pt-PT" sz="1600" dirty="0" smtClean="0"/>
              <a:t> </a:t>
            </a:r>
            <a:r>
              <a:rPr lang="pt-PT" sz="1600" dirty="0" err="1" smtClean="0"/>
              <a:t>helps</a:t>
            </a:r>
            <a:r>
              <a:rPr lang="pt-PT" sz="1600" dirty="0" smtClean="0"/>
              <a:t> to </a:t>
            </a:r>
            <a:r>
              <a:rPr lang="pt-PT" sz="1600" dirty="0" err="1" smtClean="0"/>
              <a:t>avoid</a:t>
            </a:r>
            <a:r>
              <a:rPr lang="pt-PT" sz="1600" dirty="0" smtClean="0"/>
              <a:t> </a:t>
            </a:r>
            <a:r>
              <a:rPr lang="pt-PT" sz="1600" dirty="0" err="1" smtClean="0"/>
              <a:t>unnecessary</a:t>
            </a:r>
            <a:r>
              <a:rPr lang="pt-PT" sz="1600" dirty="0" smtClean="0"/>
              <a:t> </a:t>
            </a:r>
            <a:r>
              <a:rPr lang="pt-PT" sz="1600" dirty="0" err="1" smtClean="0"/>
              <a:t>and</a:t>
            </a:r>
            <a:r>
              <a:rPr lang="pt-PT" sz="1600" dirty="0" smtClean="0"/>
              <a:t> </a:t>
            </a:r>
            <a:r>
              <a:rPr lang="pt-PT" sz="1600" dirty="0" err="1" smtClean="0"/>
              <a:t>usually</a:t>
            </a:r>
            <a:r>
              <a:rPr lang="pt-PT" sz="1600" dirty="0" smtClean="0"/>
              <a:t> </a:t>
            </a:r>
            <a:r>
              <a:rPr lang="pt-PT" sz="1600" dirty="0" err="1" smtClean="0"/>
              <a:t>fuitless</a:t>
            </a:r>
            <a:r>
              <a:rPr lang="pt-PT" sz="1600" dirty="0" smtClean="0"/>
              <a:t> </a:t>
            </a:r>
            <a:r>
              <a:rPr lang="pt-PT" sz="1600" dirty="0" err="1" smtClean="0"/>
              <a:t>discussions</a:t>
            </a:r>
            <a:r>
              <a:rPr lang="pt-PT" sz="1600" dirty="0" smtClean="0"/>
              <a:t> </a:t>
            </a:r>
            <a:r>
              <a:rPr lang="pt-PT" sz="1600" dirty="0" err="1" smtClean="0"/>
              <a:t>on</a:t>
            </a:r>
            <a:r>
              <a:rPr lang="pt-PT" sz="1600" dirty="0" smtClean="0"/>
              <a:t> </a:t>
            </a:r>
            <a:r>
              <a:rPr lang="pt-PT" sz="1600" dirty="0" err="1" smtClean="0"/>
              <a:t>damage</a:t>
            </a:r>
            <a:r>
              <a:rPr lang="pt-PT" sz="1600" dirty="0" smtClean="0"/>
              <a:t> </a:t>
            </a:r>
            <a:r>
              <a:rPr lang="pt-PT" sz="1600" dirty="0" err="1" smtClean="0"/>
              <a:t>claims</a:t>
            </a:r>
            <a:r>
              <a:rPr lang="pt-PT" sz="1600" dirty="0" smtClean="0"/>
              <a:t>.</a:t>
            </a:r>
          </a:p>
          <a:p>
            <a:pPr marL="357188" indent="0" algn="just">
              <a:buNone/>
            </a:pPr>
            <a:endParaRPr lang="pt-PT" sz="1600" dirty="0"/>
          </a:p>
          <a:p>
            <a:pPr marL="357188" indent="0" algn="just">
              <a:buNone/>
            </a:pPr>
            <a:r>
              <a:rPr lang="pt-PT" sz="1600" dirty="0" smtClean="0"/>
              <a:t>To </a:t>
            </a:r>
            <a:r>
              <a:rPr lang="pt-PT" sz="1600" dirty="0" err="1" smtClean="0"/>
              <a:t>avoid</a:t>
            </a:r>
            <a:r>
              <a:rPr lang="pt-PT" sz="1600" dirty="0" smtClean="0"/>
              <a:t> </a:t>
            </a:r>
            <a:r>
              <a:rPr lang="pt-PT" sz="1600" dirty="0" err="1" smtClean="0"/>
              <a:t>any</a:t>
            </a:r>
            <a:r>
              <a:rPr lang="pt-PT" sz="1600" dirty="0" smtClean="0"/>
              <a:t> </a:t>
            </a:r>
            <a:r>
              <a:rPr lang="pt-PT" sz="1600" dirty="0" err="1" smtClean="0"/>
              <a:t>ambiguities</a:t>
            </a:r>
            <a:r>
              <a:rPr lang="pt-PT" sz="1600" dirty="0" smtClean="0"/>
              <a:t>,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clearly</a:t>
            </a:r>
            <a:r>
              <a:rPr lang="pt-PT" sz="1600" dirty="0" smtClean="0"/>
              <a:t> </a:t>
            </a:r>
            <a:r>
              <a:rPr lang="pt-PT" sz="1600" dirty="0" err="1" smtClean="0"/>
              <a:t>state</a:t>
            </a:r>
            <a:r>
              <a:rPr lang="pt-PT" sz="1600" dirty="0" smtClean="0"/>
              <a:t> </a:t>
            </a:r>
            <a:r>
              <a:rPr lang="pt-PT" sz="1600" dirty="0" err="1" smtClean="0"/>
              <a:t>which</a:t>
            </a:r>
            <a:r>
              <a:rPr lang="pt-PT" sz="1600" dirty="0" smtClean="0"/>
              <a:t> of </a:t>
            </a:r>
            <a:r>
              <a:rPr lang="pt-PT" sz="1600" dirty="0" err="1" smtClean="0"/>
              <a:t>its</a:t>
            </a:r>
            <a:r>
              <a:rPr lang="pt-PT" sz="1600" dirty="0" smtClean="0"/>
              <a:t> </a:t>
            </a:r>
            <a:r>
              <a:rPr lang="pt-PT" sz="1600" dirty="0" err="1" smtClean="0"/>
              <a:t>provisions</a:t>
            </a:r>
            <a:r>
              <a:rPr lang="pt-PT" sz="1600" dirty="0" smtClean="0"/>
              <a:t> are </a:t>
            </a:r>
            <a:r>
              <a:rPr lang="pt-PT" sz="1600" dirty="0" err="1" smtClean="0"/>
              <a:t>binding</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and</a:t>
            </a:r>
            <a:r>
              <a:rPr lang="pt-PT" sz="1600" dirty="0" smtClean="0"/>
              <a:t> </a:t>
            </a:r>
            <a:r>
              <a:rPr lang="pt-PT" sz="1600" dirty="0" err="1" smtClean="0"/>
              <a:t>which</a:t>
            </a:r>
            <a:r>
              <a:rPr lang="pt-PT" sz="1600" dirty="0" smtClean="0"/>
              <a:t> are non-</a:t>
            </a:r>
            <a:r>
              <a:rPr lang="pt-PT" sz="1600" dirty="0" err="1" smtClean="0"/>
              <a:t>binding</a:t>
            </a:r>
            <a:r>
              <a:rPr lang="pt-PT" sz="1600" dirty="0" smtClean="0"/>
              <a:t>.  In particular, </a:t>
            </a:r>
            <a:r>
              <a:rPr lang="pt-PT" sz="1600" dirty="0" err="1" smtClean="0"/>
              <a:t>it</a:t>
            </a:r>
            <a:r>
              <a:rPr lang="pt-PT" sz="1600" dirty="0" smtClean="0"/>
              <a:t> </a:t>
            </a:r>
            <a:r>
              <a:rPr lang="pt-PT" sz="1600" dirty="0" err="1" smtClean="0"/>
              <a:t>should</a:t>
            </a:r>
            <a:r>
              <a:rPr lang="pt-PT" sz="1600" dirty="0" smtClean="0"/>
              <a:t> </a:t>
            </a:r>
            <a:r>
              <a:rPr lang="pt-PT" sz="1600" dirty="0" err="1" smtClean="0"/>
              <a:t>clarify</a:t>
            </a:r>
            <a:r>
              <a:rPr lang="pt-PT" sz="1600" dirty="0" smtClean="0"/>
              <a:t> </a:t>
            </a:r>
            <a:r>
              <a:rPr lang="pt-PT" sz="1600" dirty="0" err="1" smtClean="0"/>
              <a:t>that</a:t>
            </a:r>
            <a:r>
              <a:rPr lang="pt-PT" sz="1600" dirty="0" smtClean="0"/>
              <a:t> </a:t>
            </a:r>
            <a:r>
              <a:rPr lang="pt-PT" sz="1600" dirty="0" err="1" smtClean="0"/>
              <a:t>an</a:t>
            </a:r>
            <a:r>
              <a:rPr lang="pt-PT" sz="1600" dirty="0" smtClean="0"/>
              <a:t> </a:t>
            </a:r>
            <a:r>
              <a:rPr lang="pt-PT" sz="1600" dirty="0" err="1" smtClean="0"/>
              <a:t>obligation</a:t>
            </a:r>
            <a:r>
              <a:rPr lang="pt-PT" sz="1600" dirty="0" smtClean="0"/>
              <a:t> to </a:t>
            </a:r>
            <a:r>
              <a:rPr lang="pt-PT" sz="1600" dirty="0" err="1" smtClean="0"/>
              <a:t>carry</a:t>
            </a:r>
            <a:r>
              <a:rPr lang="pt-PT" sz="1600" dirty="0" smtClean="0"/>
              <a:t> out </a:t>
            </a:r>
            <a:r>
              <a:rPr lang="pt-PT" sz="1600" dirty="0" err="1" smtClean="0"/>
              <a:t>the</a:t>
            </a:r>
            <a:r>
              <a:rPr lang="pt-PT" sz="1600" dirty="0" smtClean="0"/>
              <a:t> </a:t>
            </a:r>
            <a:r>
              <a:rPr lang="pt-PT" sz="1600" dirty="0" err="1" smtClean="0"/>
              <a:t>transaction</a:t>
            </a:r>
            <a:r>
              <a:rPr lang="pt-PT" sz="1600" dirty="0" smtClean="0"/>
              <a:t> </a:t>
            </a:r>
            <a:r>
              <a:rPr lang="pt-PT" sz="1600" dirty="0" err="1" smtClean="0"/>
              <a:t>exists</a:t>
            </a:r>
            <a:r>
              <a:rPr lang="pt-PT" sz="1600" dirty="0" smtClean="0"/>
              <a:t> </a:t>
            </a:r>
            <a:r>
              <a:rPr lang="pt-PT" sz="1600" dirty="0" err="1" smtClean="0"/>
              <a:t>only</a:t>
            </a:r>
            <a:r>
              <a:rPr lang="pt-PT" sz="1600" dirty="0" smtClean="0"/>
              <a:t> </a:t>
            </a:r>
            <a:r>
              <a:rPr lang="pt-PT" sz="1600" dirty="0" err="1" smtClean="0"/>
              <a:t>once</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have</a:t>
            </a:r>
            <a:r>
              <a:rPr lang="pt-PT" sz="1600" dirty="0" smtClean="0"/>
              <a:t> </a:t>
            </a:r>
            <a:r>
              <a:rPr lang="pt-PT" sz="1600" dirty="0" err="1" smtClean="0"/>
              <a:t>validly</a:t>
            </a:r>
            <a:r>
              <a:rPr lang="pt-PT" sz="1600" dirty="0" smtClean="0"/>
              <a:t> </a:t>
            </a:r>
            <a:r>
              <a:rPr lang="pt-PT" sz="1600" dirty="0" err="1" smtClean="0"/>
              <a:t>executed</a:t>
            </a:r>
            <a:r>
              <a:rPr lang="pt-PT" sz="1600" dirty="0" smtClean="0"/>
              <a:t> a </a:t>
            </a:r>
            <a:r>
              <a:rPr lang="pt-PT" sz="1600" dirty="0" err="1" smtClean="0"/>
              <a:t>written</a:t>
            </a:r>
            <a:r>
              <a:rPr lang="pt-PT" sz="1600" dirty="0" smtClean="0"/>
              <a:t> </a:t>
            </a:r>
            <a:r>
              <a:rPr lang="pt-PT" sz="1600" dirty="0" err="1" smtClean="0"/>
              <a:t>purchase</a:t>
            </a:r>
            <a:r>
              <a:rPr lang="pt-PT" sz="1600" dirty="0" smtClean="0"/>
              <a:t> </a:t>
            </a:r>
            <a:r>
              <a:rPr lang="pt-PT" sz="1600" dirty="0" err="1" smtClean="0"/>
              <a:t>agreement</a:t>
            </a:r>
            <a:r>
              <a:rPr lang="pt-PT" sz="1600" dirty="0" smtClean="0"/>
              <a:t>. A clear </a:t>
            </a:r>
            <a:r>
              <a:rPr lang="pt-PT" sz="1600" dirty="0" err="1" smtClean="0"/>
              <a:t>statement</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binding</a:t>
            </a:r>
            <a:r>
              <a:rPr lang="pt-PT" sz="1600" dirty="0" smtClean="0"/>
              <a:t> </a:t>
            </a:r>
            <a:r>
              <a:rPr lang="pt-PT" sz="1600" dirty="0" err="1" smtClean="0"/>
              <a:t>and</a:t>
            </a:r>
            <a:r>
              <a:rPr lang="pt-PT" sz="1600" dirty="0" smtClean="0"/>
              <a:t> non-</a:t>
            </a:r>
            <a:r>
              <a:rPr lang="pt-PT" sz="1600" dirty="0" err="1" smtClean="0"/>
              <a:t>binding</a:t>
            </a:r>
            <a:r>
              <a:rPr lang="pt-PT" sz="1600" dirty="0" smtClean="0"/>
              <a:t> </a:t>
            </a:r>
            <a:r>
              <a:rPr lang="pt-PT" sz="1600" dirty="0" err="1" smtClean="0"/>
              <a:t>provisions</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crucial </a:t>
            </a:r>
            <a:r>
              <a:rPr lang="pt-PT" sz="1600" dirty="0" err="1" smtClean="0"/>
              <a:t>point</a:t>
            </a:r>
            <a:r>
              <a:rPr lang="pt-PT" sz="1600" dirty="0" smtClean="0"/>
              <a:t> of </a:t>
            </a:r>
            <a:r>
              <a:rPr lang="pt-PT" sz="1600" dirty="0" err="1" smtClean="0"/>
              <a:t>the</a:t>
            </a:r>
            <a:r>
              <a:rPr lang="pt-PT" sz="1600" dirty="0" smtClean="0"/>
              <a:t> </a:t>
            </a:r>
            <a:r>
              <a:rPr lang="pt-PT" sz="1600" dirty="0" err="1" smtClean="0"/>
              <a:t>document</a:t>
            </a:r>
            <a:r>
              <a:rPr lang="pt-PT" sz="1600" dirty="0" smtClean="0"/>
              <a:t> </a:t>
            </a:r>
            <a:r>
              <a:rPr lang="pt-PT" sz="1600" dirty="0" err="1" smtClean="0"/>
              <a:t>on</a:t>
            </a:r>
            <a:r>
              <a:rPr lang="pt-PT" sz="1600" dirty="0" smtClean="0"/>
              <a:t> </a:t>
            </a:r>
            <a:r>
              <a:rPr lang="pt-PT" sz="1600" dirty="0" err="1" smtClean="0"/>
              <a:t>one</a:t>
            </a:r>
            <a:r>
              <a:rPr lang="pt-PT" sz="1600" dirty="0" smtClean="0"/>
              <a:t> </a:t>
            </a:r>
            <a:r>
              <a:rPr lang="pt-PT" sz="1600" dirty="0" err="1" smtClean="0"/>
              <a:t>hand</a:t>
            </a:r>
            <a:r>
              <a:rPr lang="pt-PT" sz="1600" dirty="0" smtClean="0"/>
              <a:t>, </a:t>
            </a:r>
            <a:r>
              <a:rPr lang="pt-PT" sz="1600" dirty="0" err="1" smtClean="0"/>
              <a:t>it</a:t>
            </a:r>
            <a:r>
              <a:rPr lang="pt-PT" sz="1600" dirty="0" smtClean="0"/>
              <a:t> </a:t>
            </a:r>
            <a:r>
              <a:rPr lang="pt-PT" sz="1600" dirty="0" err="1" smtClean="0"/>
              <a:t>prevents</a:t>
            </a:r>
            <a:r>
              <a:rPr lang="pt-PT" sz="1600" dirty="0" smtClean="0"/>
              <a:t> </a:t>
            </a:r>
            <a:r>
              <a:rPr lang="pt-PT" sz="1600" dirty="0" err="1" smtClean="0"/>
              <a:t>the</a:t>
            </a:r>
            <a:r>
              <a:rPr lang="pt-PT" sz="1600" dirty="0" smtClean="0"/>
              <a:t> </a:t>
            </a:r>
            <a:r>
              <a:rPr lang="pt-PT" sz="1600" dirty="0" err="1" smtClean="0"/>
              <a:t>parties</a:t>
            </a:r>
            <a:r>
              <a:rPr lang="pt-PT" sz="1600" dirty="0" smtClean="0"/>
              <a:t> from </a:t>
            </a:r>
            <a:r>
              <a:rPr lang="pt-PT" sz="1600" dirty="0" err="1" smtClean="0"/>
              <a:t>interpreting</a:t>
            </a:r>
            <a:r>
              <a:rPr lang="pt-PT" sz="1600" dirty="0" smtClean="0"/>
              <a:t> </a:t>
            </a:r>
            <a:r>
              <a:rPr lang="pt-PT" sz="1600" dirty="0" err="1" smtClean="0"/>
              <a:t>the</a:t>
            </a:r>
            <a:r>
              <a:rPr lang="pt-PT" sz="1600" dirty="0" smtClean="0"/>
              <a:t> </a:t>
            </a:r>
            <a:r>
              <a:rPr lang="pt-PT" sz="1600" dirty="0" err="1" smtClean="0"/>
              <a:t>document</a:t>
            </a:r>
            <a:r>
              <a:rPr lang="pt-PT" sz="1600" dirty="0" smtClean="0"/>
              <a:t> as </a:t>
            </a:r>
            <a:r>
              <a:rPr lang="pt-PT" sz="1600" dirty="0" err="1" smtClean="0"/>
              <a:t>an</a:t>
            </a:r>
            <a:r>
              <a:rPr lang="pt-PT" sz="1600" dirty="0" smtClean="0"/>
              <a:t>  </a:t>
            </a:r>
            <a:r>
              <a:rPr lang="pt-PT" sz="1600" dirty="0" err="1" smtClean="0"/>
              <a:t>executed</a:t>
            </a:r>
            <a:r>
              <a:rPr lang="pt-PT" sz="1600" dirty="0" smtClean="0"/>
              <a:t> </a:t>
            </a:r>
            <a:r>
              <a:rPr lang="pt-PT" sz="1600" dirty="0" err="1" smtClean="0"/>
              <a:t>purchase</a:t>
            </a:r>
            <a:r>
              <a:rPr lang="pt-PT" sz="1600" dirty="0" smtClean="0"/>
              <a:t> </a:t>
            </a:r>
            <a:r>
              <a:rPr lang="pt-PT" sz="1600" dirty="0" err="1" smtClean="0"/>
              <a:t>agreement</a:t>
            </a:r>
            <a:r>
              <a:rPr lang="pt-PT" sz="1600" dirty="0" smtClean="0"/>
              <a:t> </a:t>
            </a:r>
            <a:r>
              <a:rPr lang="pt-PT" sz="1600" dirty="0" err="1" smtClean="0"/>
              <a:t>and</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other</a:t>
            </a:r>
            <a:r>
              <a:rPr lang="pt-PT" sz="1600" dirty="0" smtClean="0"/>
              <a:t> </a:t>
            </a:r>
            <a:r>
              <a:rPr lang="pt-PT" sz="1600" dirty="0" err="1" smtClean="0"/>
              <a:t>hand</a:t>
            </a:r>
            <a:r>
              <a:rPr lang="pt-PT" sz="1600" dirty="0" smtClean="0"/>
              <a:t>, from </a:t>
            </a:r>
            <a:r>
              <a:rPr lang="pt-PT" sz="1600" dirty="0" err="1" smtClean="0"/>
              <a:t>claiming</a:t>
            </a:r>
            <a:r>
              <a:rPr lang="pt-PT" sz="1600" dirty="0" smtClean="0"/>
              <a:t> in </a:t>
            </a:r>
            <a:r>
              <a:rPr lang="pt-PT" sz="1600" dirty="0" err="1" smtClean="0"/>
              <a:t>their</a:t>
            </a:r>
            <a:r>
              <a:rPr lang="pt-PT" sz="1600" dirty="0" smtClean="0"/>
              <a:t> later </a:t>
            </a:r>
            <a:r>
              <a:rPr lang="pt-PT" sz="1600" dirty="0" err="1" smtClean="0"/>
              <a:t>negotiations</a:t>
            </a:r>
            <a:r>
              <a:rPr lang="pt-PT" sz="1600" dirty="0" smtClean="0"/>
              <a:t> </a:t>
            </a:r>
            <a:r>
              <a:rPr lang="pt-PT" sz="1600" dirty="0" err="1" smtClean="0"/>
              <a:t>that</a:t>
            </a:r>
            <a:r>
              <a:rPr lang="pt-PT" sz="1600" dirty="0" smtClean="0"/>
              <a:t> a </a:t>
            </a:r>
            <a:r>
              <a:rPr lang="pt-PT" sz="1600" dirty="0" err="1" smtClean="0"/>
              <a:t>binding</a:t>
            </a:r>
            <a:r>
              <a:rPr lang="pt-PT" sz="1600" dirty="0" smtClean="0"/>
              <a:t> oral </a:t>
            </a:r>
            <a:r>
              <a:rPr lang="pt-PT" sz="1600" dirty="0" err="1" smtClean="0"/>
              <a:t>agreement</a:t>
            </a:r>
            <a:r>
              <a:rPr lang="pt-PT" sz="1600" dirty="0" smtClean="0"/>
              <a:t> </a:t>
            </a:r>
            <a:r>
              <a:rPr lang="pt-PT" sz="1600" dirty="0" err="1" smtClean="0"/>
              <a:t>on</a:t>
            </a:r>
            <a:r>
              <a:rPr lang="pt-PT" sz="1600" dirty="0" smtClean="0"/>
              <a:t> </a:t>
            </a:r>
            <a:r>
              <a:rPr lang="pt-PT" sz="1600" dirty="0" err="1" smtClean="0"/>
              <a:t>the</a:t>
            </a:r>
            <a:r>
              <a:rPr lang="pt-PT" sz="1600" dirty="0" smtClean="0"/>
              <a:t> major </a:t>
            </a:r>
            <a:r>
              <a:rPr lang="pt-PT" sz="1600" dirty="0" err="1" smtClean="0"/>
              <a:t>points</a:t>
            </a:r>
            <a:r>
              <a:rPr lang="pt-PT" sz="1600" dirty="0" smtClean="0"/>
              <a:t> </a:t>
            </a:r>
            <a:r>
              <a:rPr lang="pt-PT" sz="1600" dirty="0" err="1" smtClean="0"/>
              <a:t>had</a:t>
            </a:r>
            <a:r>
              <a:rPr lang="pt-PT" sz="1600" dirty="0" smtClean="0"/>
              <a:t> </a:t>
            </a:r>
            <a:r>
              <a:rPr lang="pt-PT" sz="1600" dirty="0" err="1" smtClean="0"/>
              <a:t>been</a:t>
            </a:r>
            <a:r>
              <a:rPr lang="pt-PT" sz="1600" dirty="0" smtClean="0"/>
              <a:t> </a:t>
            </a:r>
            <a:r>
              <a:rPr lang="pt-PT" sz="1600" dirty="0" err="1" smtClean="0"/>
              <a:t>reached</a:t>
            </a:r>
            <a:r>
              <a:rPr lang="pt-PT" sz="1600" dirty="0" smtClean="0"/>
              <a:t> </a:t>
            </a:r>
            <a:r>
              <a:rPr lang="pt-PT" sz="1600" dirty="0" err="1" smtClean="0"/>
              <a:t>during</a:t>
            </a:r>
            <a:r>
              <a:rPr lang="pt-PT" sz="1600" dirty="0" smtClean="0"/>
              <a:t> </a:t>
            </a:r>
            <a:r>
              <a:rPr lang="pt-PT" sz="1600" dirty="0" err="1" smtClean="0"/>
              <a:t>their</a:t>
            </a:r>
            <a:r>
              <a:rPr lang="pt-PT" sz="1600" dirty="0" smtClean="0"/>
              <a:t> </a:t>
            </a:r>
            <a:r>
              <a:rPr lang="pt-PT" sz="1600" dirty="0" err="1" smtClean="0"/>
              <a:t>discussions</a:t>
            </a:r>
            <a:r>
              <a:rPr lang="pt-PT" sz="1600" dirty="0" smtClean="0"/>
              <a:t>. </a:t>
            </a:r>
            <a:endParaRPr lang="pt-PT" sz="1600" dirty="0"/>
          </a:p>
          <a:p>
            <a:pPr marL="71438" indent="0" algn="just">
              <a:buNone/>
            </a:pPr>
            <a:endParaRPr lang="pt-PT" sz="1600" dirty="0" smtClean="0"/>
          </a:p>
          <a:p>
            <a:pPr marL="357188" indent="0" algn="just">
              <a:buNone/>
            </a:pPr>
            <a:endParaRPr lang="pt-PT" sz="1600" dirty="0"/>
          </a:p>
          <a:p>
            <a:pPr marL="357188" indent="0" algn="just">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17</a:t>
            </a:fld>
            <a:endParaRPr lang="es-ES"/>
          </a:p>
        </p:txBody>
      </p:sp>
    </p:spTree>
    <p:extLst>
      <p:ext uri="{BB962C8B-B14F-4D97-AF65-F5344CB8AC3E}">
        <p14:creationId xmlns:p14="http://schemas.microsoft.com/office/powerpoint/2010/main" val="668903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Main</a:t>
            </a:r>
            <a:r>
              <a:rPr lang="pt-PT" sz="2400" b="1" dirty="0" smtClean="0">
                <a:solidFill>
                  <a:schemeClr val="tx2"/>
                </a:solidFill>
              </a:rPr>
              <a:t> </a:t>
            </a:r>
            <a:r>
              <a:rPr lang="pt-PT" sz="2400" b="1" dirty="0" err="1" smtClean="0">
                <a:solidFill>
                  <a:schemeClr val="tx2"/>
                </a:solidFill>
              </a:rPr>
              <a:t>Clauses</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fontScale="92500" lnSpcReduction="10000"/>
          </a:bodyPr>
          <a:lstStyle/>
          <a:p>
            <a:pPr algn="just">
              <a:buFont typeface="Wingdings" panose="05000000000000000000" pitchFamily="2" charset="2"/>
              <a:buChar char="Ø"/>
            </a:pPr>
            <a:r>
              <a:rPr lang="pt-PT" sz="1600" b="1" dirty="0" smtClean="0"/>
              <a:t>Break-</a:t>
            </a:r>
            <a:r>
              <a:rPr lang="pt-PT" sz="1600" b="1" dirty="0" err="1" smtClean="0"/>
              <a:t>up</a:t>
            </a:r>
            <a:r>
              <a:rPr lang="pt-PT" sz="1600" b="1" dirty="0" smtClean="0"/>
              <a:t> </a:t>
            </a:r>
            <a:r>
              <a:rPr lang="pt-PT" sz="1600" b="1" dirty="0" err="1" smtClean="0"/>
              <a:t>fees</a:t>
            </a:r>
            <a:r>
              <a:rPr lang="pt-PT" sz="1600" dirty="0" smtClean="0"/>
              <a:t>: </a:t>
            </a:r>
            <a:r>
              <a:rPr lang="pt-PT" sz="1600" dirty="0" err="1" smtClean="0"/>
              <a:t>sometimes</a:t>
            </a:r>
            <a:r>
              <a:rPr lang="pt-PT" sz="1600" dirty="0" smtClean="0"/>
              <a:t> na </a:t>
            </a:r>
            <a:r>
              <a:rPr lang="pt-PT" sz="1600" dirty="0" err="1" smtClean="0"/>
              <a:t>aggressive</a:t>
            </a:r>
            <a:r>
              <a:rPr lang="pt-PT" sz="1600" dirty="0" smtClean="0"/>
              <a:t> </a:t>
            </a:r>
            <a:r>
              <a:rPr lang="pt-PT" sz="1600" dirty="0" err="1" smtClean="0"/>
              <a:t>counterpart</a:t>
            </a:r>
            <a:r>
              <a:rPr lang="pt-PT" sz="1600" dirty="0" smtClean="0"/>
              <a:t> </a:t>
            </a:r>
            <a:r>
              <a:rPr lang="pt-PT" sz="1600" dirty="0" err="1" smtClean="0"/>
              <a:t>will</a:t>
            </a:r>
            <a:r>
              <a:rPr lang="pt-PT" sz="1600" dirty="0" smtClean="0"/>
              <a:t> </a:t>
            </a:r>
            <a:r>
              <a:rPr lang="pt-PT" sz="1600" dirty="0" err="1" smtClean="0"/>
              <a:t>insist</a:t>
            </a:r>
            <a:r>
              <a:rPr lang="pt-PT" sz="1600" dirty="0" smtClean="0"/>
              <a:t> for </a:t>
            </a:r>
            <a:r>
              <a:rPr lang="pt-PT" sz="1600" dirty="0" err="1" smtClean="0"/>
              <a:t>inserting</a:t>
            </a:r>
            <a:r>
              <a:rPr lang="pt-PT" sz="1600" dirty="0" smtClean="0"/>
              <a:t> in </a:t>
            </a:r>
            <a:r>
              <a:rPr lang="pt-PT" sz="1600" dirty="0" err="1" smtClean="0"/>
              <a:t>the</a:t>
            </a:r>
            <a:r>
              <a:rPr lang="pt-PT" sz="1600" dirty="0" smtClean="0"/>
              <a:t> </a:t>
            </a:r>
            <a:r>
              <a:rPr lang="pt-PT" sz="1600" dirty="0" err="1" smtClean="0"/>
              <a:t>agreement</a:t>
            </a:r>
            <a:r>
              <a:rPr lang="pt-PT" sz="1600" dirty="0" smtClean="0"/>
              <a:t> </a:t>
            </a:r>
            <a:r>
              <a:rPr lang="pt-PT" sz="1600" dirty="0" err="1" smtClean="0"/>
              <a:t>the</a:t>
            </a:r>
            <a:r>
              <a:rPr lang="pt-PT" sz="1600" dirty="0" smtClean="0"/>
              <a:t> </a:t>
            </a:r>
            <a:r>
              <a:rPr lang="pt-PT" sz="1600" dirty="0" err="1" smtClean="0"/>
              <a:t>so</a:t>
            </a:r>
            <a:r>
              <a:rPr lang="pt-PT" sz="1600" dirty="0" smtClean="0"/>
              <a:t> </a:t>
            </a:r>
            <a:r>
              <a:rPr lang="pt-PT" sz="1600" dirty="0" err="1" smtClean="0"/>
              <a:t>called</a:t>
            </a:r>
            <a:r>
              <a:rPr lang="pt-PT" sz="1600" dirty="0" smtClean="0"/>
              <a:t> “exit </a:t>
            </a:r>
            <a:r>
              <a:rPr lang="pt-PT" sz="1600" dirty="0" err="1" smtClean="0"/>
              <a:t>fees</a:t>
            </a:r>
            <a:r>
              <a:rPr lang="pt-PT" sz="1600" dirty="0" smtClean="0"/>
              <a:t>”.</a:t>
            </a:r>
          </a:p>
          <a:p>
            <a:pPr marL="0" indent="0" algn="just">
              <a:buNone/>
            </a:pPr>
            <a:endParaRPr lang="pt-PT" sz="1200" dirty="0"/>
          </a:p>
          <a:p>
            <a:pPr marL="357188" indent="0" algn="just">
              <a:buNone/>
            </a:pPr>
            <a:r>
              <a:rPr lang="pt-PT" sz="1600" dirty="0" smtClean="0"/>
              <a:t>A </a:t>
            </a:r>
            <a:r>
              <a:rPr lang="pt-PT" sz="1600" u="sng" dirty="0" err="1" smtClean="0"/>
              <a:t>breakup</a:t>
            </a:r>
            <a:r>
              <a:rPr lang="pt-PT" sz="1600" u="sng" dirty="0" smtClean="0"/>
              <a:t> </a:t>
            </a:r>
            <a:r>
              <a:rPr lang="pt-PT" sz="1600" u="sng" dirty="0" err="1" smtClean="0"/>
              <a:t>fee</a:t>
            </a:r>
            <a:r>
              <a:rPr lang="pt-PT" sz="1600" u="sng" dirty="0" smtClean="0"/>
              <a:t> </a:t>
            </a:r>
            <a:r>
              <a:rPr lang="pt-PT" sz="1600" dirty="0" smtClean="0"/>
              <a:t>(</a:t>
            </a:r>
            <a:r>
              <a:rPr lang="pt-PT" sz="1600" dirty="0" err="1" smtClean="0"/>
              <a:t>sometimes</a:t>
            </a:r>
            <a:r>
              <a:rPr lang="pt-PT" sz="1600" dirty="0" smtClean="0"/>
              <a:t> </a:t>
            </a:r>
            <a:r>
              <a:rPr lang="pt-PT" sz="1600" dirty="0" err="1" smtClean="0"/>
              <a:t>called</a:t>
            </a:r>
            <a:r>
              <a:rPr lang="pt-PT" sz="1600" dirty="0" smtClean="0"/>
              <a:t> a </a:t>
            </a:r>
            <a:r>
              <a:rPr lang="pt-PT" sz="1600" dirty="0" err="1" smtClean="0"/>
              <a:t>termination</a:t>
            </a:r>
            <a:r>
              <a:rPr lang="pt-PT" sz="1600" dirty="0" smtClean="0"/>
              <a:t> </a:t>
            </a:r>
            <a:r>
              <a:rPr lang="pt-PT" sz="1600" dirty="0" err="1" smtClean="0"/>
              <a:t>fee</a:t>
            </a:r>
            <a:r>
              <a:rPr lang="pt-PT" sz="1600" dirty="0" smtClean="0"/>
              <a:t>) </a:t>
            </a:r>
            <a:r>
              <a:rPr lang="pt-PT" sz="1600" dirty="0" err="1" smtClean="0"/>
              <a:t>is</a:t>
            </a:r>
            <a:r>
              <a:rPr lang="pt-PT" sz="1600" dirty="0" smtClean="0"/>
              <a:t> a penalty to </a:t>
            </a:r>
            <a:r>
              <a:rPr lang="pt-PT" sz="1600" dirty="0" err="1" smtClean="0"/>
              <a:t>be</a:t>
            </a:r>
            <a:r>
              <a:rPr lang="pt-PT" sz="1600" dirty="0" smtClean="0"/>
              <a:t> </a:t>
            </a:r>
            <a:r>
              <a:rPr lang="pt-PT" sz="1600" dirty="0" err="1" smtClean="0"/>
              <a:t>paid</a:t>
            </a:r>
            <a:r>
              <a:rPr lang="pt-PT" sz="1600" dirty="0" smtClean="0"/>
              <a:t> </a:t>
            </a:r>
            <a:r>
              <a:rPr lang="pt-PT" sz="1600" dirty="0" err="1" smtClean="0"/>
              <a:t>if</a:t>
            </a:r>
            <a:r>
              <a:rPr lang="pt-PT" sz="1600" dirty="0" smtClean="0"/>
              <a:t> </a:t>
            </a:r>
            <a:r>
              <a:rPr lang="pt-PT" sz="1600" dirty="0" err="1" smtClean="0"/>
              <a:t>the</a:t>
            </a:r>
            <a:r>
              <a:rPr lang="pt-PT" sz="1600" dirty="0" smtClean="0"/>
              <a:t> </a:t>
            </a:r>
            <a:r>
              <a:rPr lang="pt-PT" sz="1600" dirty="0" err="1" smtClean="0"/>
              <a:t>Seller</a:t>
            </a:r>
            <a:r>
              <a:rPr lang="pt-PT" sz="1600" dirty="0" smtClean="0"/>
              <a:t> </a:t>
            </a:r>
            <a:r>
              <a:rPr lang="pt-PT" sz="1600" dirty="0" err="1" smtClean="0"/>
              <a:t>backs</a:t>
            </a:r>
            <a:r>
              <a:rPr lang="pt-PT" sz="1600" dirty="0" smtClean="0"/>
              <a:t> out of a </a:t>
            </a:r>
            <a:r>
              <a:rPr lang="pt-PT" sz="1600" dirty="0" err="1" smtClean="0"/>
              <a:t>deal</a:t>
            </a:r>
            <a:r>
              <a:rPr lang="pt-PT" sz="1600" dirty="0" smtClean="0"/>
              <a:t> (</a:t>
            </a:r>
            <a:r>
              <a:rPr lang="pt-PT" sz="1600" dirty="0" err="1" smtClean="0"/>
              <a:t>usually</a:t>
            </a:r>
            <a:r>
              <a:rPr lang="pt-PT" sz="1600" dirty="0" smtClean="0"/>
              <a:t> </a:t>
            </a:r>
            <a:r>
              <a:rPr lang="pt-PT" sz="1600" dirty="0" err="1" smtClean="0"/>
              <a:t>because</a:t>
            </a:r>
            <a:r>
              <a:rPr lang="pt-PT" sz="1600" dirty="0" smtClean="0"/>
              <a:t> </a:t>
            </a:r>
            <a:r>
              <a:rPr lang="pt-PT" sz="1600" dirty="0" err="1" smtClean="0"/>
              <a:t>it</a:t>
            </a:r>
            <a:r>
              <a:rPr lang="pt-PT" sz="1600" dirty="0" smtClean="0"/>
              <a:t> </a:t>
            </a:r>
            <a:r>
              <a:rPr lang="pt-PT" sz="1600" dirty="0" err="1" smtClean="0"/>
              <a:t>has</a:t>
            </a:r>
            <a:r>
              <a:rPr lang="pt-PT" sz="1600" dirty="0" smtClean="0"/>
              <a:t> </a:t>
            </a:r>
            <a:r>
              <a:rPr lang="pt-PT" sz="1600" dirty="0" err="1" smtClean="0"/>
              <a:t>decided</a:t>
            </a:r>
            <a:r>
              <a:rPr lang="pt-PT" sz="1600" dirty="0" smtClean="0"/>
              <a:t> </a:t>
            </a:r>
            <a:r>
              <a:rPr lang="pt-PT" sz="1600" dirty="0" err="1" smtClean="0"/>
              <a:t>instead</a:t>
            </a:r>
            <a:r>
              <a:rPr lang="pt-PT" sz="1600" dirty="0" smtClean="0"/>
              <a:t> to </a:t>
            </a:r>
            <a:r>
              <a:rPr lang="pt-PT" sz="1600" dirty="0" err="1" smtClean="0"/>
              <a:t>accept</a:t>
            </a:r>
            <a:r>
              <a:rPr lang="pt-PT" sz="1600" dirty="0" smtClean="0"/>
              <a:t> a more </a:t>
            </a:r>
            <a:r>
              <a:rPr lang="pt-PT" sz="1600" dirty="0" err="1" smtClean="0"/>
              <a:t>attractive</a:t>
            </a:r>
            <a:r>
              <a:rPr lang="pt-PT" sz="1600" dirty="0" smtClean="0"/>
              <a:t> </a:t>
            </a:r>
            <a:r>
              <a:rPr lang="pt-PT" sz="1600" dirty="0" err="1" smtClean="0"/>
              <a:t>offer</a:t>
            </a:r>
            <a:r>
              <a:rPr lang="pt-PT" sz="1600" dirty="0" smtClean="0"/>
              <a:t>). The </a:t>
            </a:r>
            <a:r>
              <a:rPr lang="pt-PT" sz="1600" dirty="0" err="1" smtClean="0"/>
              <a:t>breakup</a:t>
            </a:r>
            <a:r>
              <a:rPr lang="pt-PT" sz="1600" dirty="0" smtClean="0"/>
              <a:t> </a:t>
            </a:r>
            <a:r>
              <a:rPr lang="pt-PT" sz="1600" dirty="0" err="1" smtClean="0"/>
              <a:t>fee</a:t>
            </a:r>
            <a:r>
              <a:rPr lang="pt-PT" sz="1600" dirty="0" smtClean="0"/>
              <a:t> </a:t>
            </a:r>
            <a:r>
              <a:rPr lang="pt-PT" sz="1600" dirty="0" err="1" smtClean="0"/>
              <a:t>is</a:t>
            </a:r>
            <a:r>
              <a:rPr lang="pt-PT" sz="1600" dirty="0" smtClean="0"/>
              <a:t> </a:t>
            </a:r>
            <a:r>
              <a:rPr lang="pt-PT" sz="1600" dirty="0" err="1" smtClean="0"/>
              <a:t>ostensibly</a:t>
            </a:r>
            <a:r>
              <a:rPr lang="pt-PT" sz="1600" dirty="0" smtClean="0"/>
              <a:t> to </a:t>
            </a:r>
            <a:r>
              <a:rPr lang="pt-PT" sz="1600" dirty="0" err="1" smtClean="0"/>
              <a:t>compensate</a:t>
            </a:r>
            <a:r>
              <a:rPr lang="pt-PT" sz="1600" dirty="0" smtClean="0"/>
              <a:t> </a:t>
            </a:r>
            <a:r>
              <a:rPr lang="pt-PT" sz="1600" dirty="0" err="1" smtClean="0"/>
              <a:t>the</a:t>
            </a:r>
            <a:r>
              <a:rPr lang="pt-PT" sz="1600" dirty="0" smtClean="0"/>
              <a:t> original </a:t>
            </a:r>
            <a:r>
              <a:rPr lang="pt-PT" sz="1600" dirty="0" err="1" smtClean="0"/>
              <a:t>Buyer</a:t>
            </a:r>
            <a:r>
              <a:rPr lang="pt-PT" sz="1600" dirty="0" smtClean="0"/>
              <a:t> for </a:t>
            </a:r>
            <a:r>
              <a:rPr lang="pt-PT" sz="1600" dirty="0" err="1" smtClean="0"/>
              <a:t>the</a:t>
            </a:r>
            <a:r>
              <a:rPr lang="pt-PT" sz="1600" dirty="0" smtClean="0"/>
              <a:t> </a:t>
            </a:r>
            <a:r>
              <a:rPr lang="pt-PT" sz="1600" dirty="0" err="1" smtClean="0"/>
              <a:t>cost</a:t>
            </a:r>
            <a:r>
              <a:rPr lang="pt-PT" sz="1600" dirty="0" smtClean="0"/>
              <a:t> of </a:t>
            </a:r>
            <a:r>
              <a:rPr lang="pt-PT" sz="1600" dirty="0" err="1" smtClean="0"/>
              <a:t>the</a:t>
            </a:r>
            <a:r>
              <a:rPr lang="pt-PT" sz="1600" dirty="0" smtClean="0"/>
              <a:t> time </a:t>
            </a:r>
            <a:r>
              <a:rPr lang="pt-PT" sz="1600" dirty="0" err="1" smtClean="0"/>
              <a:t>and</a:t>
            </a:r>
            <a:r>
              <a:rPr lang="pt-PT" sz="1600" dirty="0" smtClean="0"/>
              <a:t> </a:t>
            </a:r>
            <a:r>
              <a:rPr lang="pt-PT" sz="1600" dirty="0" err="1" smtClean="0"/>
              <a:t>resources</a:t>
            </a:r>
            <a:r>
              <a:rPr lang="pt-PT" sz="1600" dirty="0" smtClean="0"/>
              <a:t> </a:t>
            </a:r>
            <a:r>
              <a:rPr lang="pt-PT" sz="1600" dirty="0" err="1" smtClean="0"/>
              <a:t>expended</a:t>
            </a:r>
            <a:r>
              <a:rPr lang="pt-PT" sz="1600" dirty="0" smtClean="0"/>
              <a:t> in </a:t>
            </a:r>
            <a:r>
              <a:rPr lang="pt-PT" sz="1600" dirty="0" err="1" smtClean="0"/>
              <a:t>negotiating</a:t>
            </a:r>
            <a:r>
              <a:rPr lang="pt-PT" sz="1600" dirty="0" smtClean="0"/>
              <a:t> </a:t>
            </a:r>
            <a:r>
              <a:rPr lang="pt-PT" sz="1600" dirty="0" err="1" smtClean="0"/>
              <a:t>the</a:t>
            </a:r>
            <a:r>
              <a:rPr lang="pt-PT" sz="1600" dirty="0" smtClean="0"/>
              <a:t> original </a:t>
            </a:r>
            <a:r>
              <a:rPr lang="pt-PT" sz="1600" dirty="0" err="1" smtClean="0"/>
              <a:t>agreement</a:t>
            </a:r>
            <a:r>
              <a:rPr lang="pt-PT" sz="1600" dirty="0" smtClean="0"/>
              <a:t>.</a:t>
            </a:r>
          </a:p>
          <a:p>
            <a:pPr marL="357188" indent="0" algn="just">
              <a:buNone/>
            </a:pPr>
            <a:endParaRPr lang="pt-PT" sz="1200" dirty="0"/>
          </a:p>
          <a:p>
            <a:pPr marL="357188" indent="0" algn="just">
              <a:buNone/>
            </a:pPr>
            <a:r>
              <a:rPr lang="pt-PT" sz="1600" dirty="0" smtClean="0"/>
              <a:t>A </a:t>
            </a:r>
            <a:r>
              <a:rPr lang="pt-PT" sz="1600" u="sng" dirty="0" smtClean="0"/>
              <a:t>reverse </a:t>
            </a:r>
            <a:r>
              <a:rPr lang="pt-PT" sz="1600" u="sng" dirty="0" err="1" smtClean="0"/>
              <a:t>breakup</a:t>
            </a:r>
            <a:r>
              <a:rPr lang="pt-PT" sz="1600" u="sng" dirty="0" smtClean="0"/>
              <a:t> </a:t>
            </a:r>
            <a:r>
              <a:rPr lang="pt-PT" sz="1600" u="sng" dirty="0" err="1" smtClean="0"/>
              <a:t>fee</a:t>
            </a:r>
            <a:r>
              <a:rPr lang="pt-PT" sz="1600" u="sng" dirty="0" smtClean="0"/>
              <a:t> </a:t>
            </a:r>
            <a:r>
              <a:rPr lang="pt-PT" sz="1600" dirty="0" err="1" smtClean="0"/>
              <a:t>is</a:t>
            </a:r>
            <a:r>
              <a:rPr lang="pt-PT" sz="1600" dirty="0" smtClean="0"/>
              <a:t> a penalty to </a:t>
            </a:r>
            <a:r>
              <a:rPr lang="pt-PT" sz="1600" dirty="0" err="1" smtClean="0"/>
              <a:t>be</a:t>
            </a:r>
            <a:r>
              <a:rPr lang="pt-PT" sz="1600" dirty="0" smtClean="0"/>
              <a:t> </a:t>
            </a:r>
            <a:r>
              <a:rPr lang="pt-PT" sz="1600" dirty="0" err="1" smtClean="0"/>
              <a:t>paid</a:t>
            </a:r>
            <a:r>
              <a:rPr lang="pt-PT" sz="1600" dirty="0" smtClean="0"/>
              <a:t> to </a:t>
            </a:r>
            <a:r>
              <a:rPr lang="pt-PT" sz="1600" dirty="0" err="1" smtClean="0"/>
              <a:t>the</a:t>
            </a:r>
            <a:r>
              <a:rPr lang="pt-PT" sz="1600" dirty="0" smtClean="0"/>
              <a:t> </a:t>
            </a:r>
            <a:r>
              <a:rPr lang="pt-PT" sz="1600" dirty="0" err="1" smtClean="0"/>
              <a:t>Seller</a:t>
            </a:r>
            <a:r>
              <a:rPr lang="pt-PT" sz="1600" dirty="0" smtClean="0"/>
              <a:t> </a:t>
            </a:r>
            <a:r>
              <a:rPr lang="pt-PT" sz="1600" dirty="0" err="1" smtClean="0"/>
              <a:t>if</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backs</a:t>
            </a:r>
            <a:r>
              <a:rPr lang="pt-PT" sz="1600" dirty="0" smtClean="0"/>
              <a:t> out of </a:t>
            </a:r>
            <a:r>
              <a:rPr lang="pt-PT" sz="1600" dirty="0" err="1" smtClean="0"/>
              <a:t>the</a:t>
            </a:r>
            <a:r>
              <a:rPr lang="pt-PT" sz="1600" dirty="0" smtClean="0"/>
              <a:t> </a:t>
            </a:r>
            <a:r>
              <a:rPr lang="pt-PT" sz="1600" dirty="0" err="1" smtClean="0"/>
              <a:t>deal</a:t>
            </a:r>
            <a:r>
              <a:rPr lang="pt-PT" sz="1600" dirty="0" smtClean="0"/>
              <a:t>, </a:t>
            </a:r>
            <a:r>
              <a:rPr lang="pt-PT" sz="1600" dirty="0" err="1" smtClean="0"/>
              <a:t>usually</a:t>
            </a:r>
            <a:r>
              <a:rPr lang="pt-PT" sz="1600" dirty="0" smtClean="0"/>
              <a:t> </a:t>
            </a:r>
            <a:r>
              <a:rPr lang="pt-PT" sz="1600" dirty="0" err="1" smtClean="0"/>
              <a:t>because</a:t>
            </a:r>
            <a:r>
              <a:rPr lang="pt-PT" sz="1600" dirty="0" smtClean="0"/>
              <a:t> </a:t>
            </a:r>
            <a:r>
              <a:rPr lang="pt-PT" sz="1600" dirty="0" err="1" smtClean="0"/>
              <a:t>it</a:t>
            </a:r>
            <a:r>
              <a:rPr lang="pt-PT" sz="1600" dirty="0" smtClean="0"/>
              <a:t> </a:t>
            </a:r>
            <a:r>
              <a:rPr lang="pt-PT" sz="1600" dirty="0" err="1" smtClean="0"/>
              <a:t>can’t</a:t>
            </a:r>
            <a:r>
              <a:rPr lang="pt-PT" sz="1600" dirty="0" smtClean="0"/>
              <a:t> </a:t>
            </a:r>
            <a:r>
              <a:rPr lang="pt-PT" sz="1600" dirty="0" err="1" smtClean="0"/>
              <a:t>obtain</a:t>
            </a:r>
            <a:r>
              <a:rPr lang="pt-PT" sz="1600" dirty="0" smtClean="0"/>
              <a:t> </a:t>
            </a:r>
            <a:r>
              <a:rPr lang="pt-PT" sz="1600" dirty="0" err="1" smtClean="0"/>
              <a:t>financing</a:t>
            </a:r>
            <a:r>
              <a:rPr lang="pt-PT" sz="1600" dirty="0" smtClean="0"/>
              <a:t>. </a:t>
            </a:r>
            <a:r>
              <a:rPr lang="pt-PT" sz="1600" dirty="0" err="1" smtClean="0"/>
              <a:t>Reasons</a:t>
            </a:r>
            <a:r>
              <a:rPr lang="pt-PT" sz="1600" dirty="0" smtClean="0"/>
              <a:t> for </a:t>
            </a:r>
            <a:r>
              <a:rPr lang="pt-PT" sz="1600" dirty="0" err="1" smtClean="0"/>
              <a:t>such</a:t>
            </a:r>
            <a:r>
              <a:rPr lang="pt-PT" sz="1600" dirty="0" smtClean="0"/>
              <a:t> </a:t>
            </a:r>
            <a:r>
              <a:rPr lang="pt-PT" sz="1600" dirty="0" err="1" smtClean="0"/>
              <a:t>fees</a:t>
            </a:r>
            <a:r>
              <a:rPr lang="pt-PT" sz="1600" dirty="0" smtClean="0"/>
              <a:t> </a:t>
            </a:r>
            <a:r>
              <a:rPr lang="pt-PT" sz="1600" dirty="0" err="1" smtClean="0"/>
              <a:t>include</a:t>
            </a:r>
            <a:r>
              <a:rPr lang="pt-PT" sz="1600" dirty="0" smtClean="0"/>
              <a:t> </a:t>
            </a:r>
            <a:r>
              <a:rPr lang="pt-PT" sz="1600" dirty="0" err="1" smtClean="0"/>
              <a:t>loss</a:t>
            </a:r>
            <a:r>
              <a:rPr lang="pt-PT" sz="1600" dirty="0" smtClean="0"/>
              <a:t> of </a:t>
            </a:r>
            <a:r>
              <a:rPr lang="pt-PT" sz="1600" dirty="0" err="1" smtClean="0"/>
              <a:t>key</a:t>
            </a:r>
            <a:r>
              <a:rPr lang="pt-PT" sz="1600" dirty="0" smtClean="0"/>
              <a:t> </a:t>
            </a:r>
            <a:r>
              <a:rPr lang="pt-PT" sz="1600" dirty="0" err="1" smtClean="0"/>
              <a:t>personnel</a:t>
            </a:r>
            <a:r>
              <a:rPr lang="pt-PT" sz="1600" dirty="0" smtClean="0"/>
              <a:t> </a:t>
            </a:r>
            <a:r>
              <a:rPr lang="pt-PT" sz="1600" dirty="0" err="1" smtClean="0"/>
              <a:t>during</a:t>
            </a:r>
            <a:r>
              <a:rPr lang="pt-PT" sz="1600" dirty="0" smtClean="0"/>
              <a:t> </a:t>
            </a:r>
            <a:r>
              <a:rPr lang="pt-PT" sz="1600" dirty="0" err="1" smtClean="0"/>
              <a:t>the</a:t>
            </a:r>
            <a:r>
              <a:rPr lang="pt-PT" sz="1600" dirty="0" smtClean="0"/>
              <a:t> </a:t>
            </a:r>
            <a:r>
              <a:rPr lang="pt-PT" sz="1600" dirty="0" err="1" smtClean="0"/>
              <a:t>period</a:t>
            </a:r>
            <a:r>
              <a:rPr lang="pt-PT" sz="1600" dirty="0" smtClean="0"/>
              <a:t> </a:t>
            </a:r>
            <a:r>
              <a:rPr lang="pt-PT" sz="1600" dirty="0" err="1" smtClean="0"/>
              <a:t>when</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was</a:t>
            </a:r>
            <a:r>
              <a:rPr lang="pt-PT" sz="1600" dirty="0" smtClean="0"/>
              <a:t> “in play”.</a:t>
            </a:r>
          </a:p>
          <a:p>
            <a:pPr marL="357188" indent="0" algn="just">
              <a:buNone/>
            </a:pPr>
            <a:endParaRPr lang="pt-PT" sz="1200" dirty="0"/>
          </a:p>
          <a:p>
            <a:pPr marL="357188" indent="-285750" algn="just">
              <a:buFont typeface="Wingdings" panose="05000000000000000000" pitchFamily="2" charset="2"/>
              <a:buChar char="Ø"/>
            </a:pPr>
            <a:r>
              <a:rPr lang="pt-PT" sz="1600" b="1" dirty="0" err="1" smtClean="0"/>
              <a:t>Conduct</a:t>
            </a:r>
            <a:r>
              <a:rPr lang="pt-PT" sz="1600" b="1" dirty="0" smtClean="0"/>
              <a:t> of </a:t>
            </a:r>
            <a:r>
              <a:rPr lang="pt-PT" sz="1600" b="1" dirty="0" err="1" smtClean="0"/>
              <a:t>the</a:t>
            </a:r>
            <a:r>
              <a:rPr lang="pt-PT" sz="1600" b="1" dirty="0" smtClean="0"/>
              <a:t> Business</a:t>
            </a:r>
            <a:r>
              <a:rPr lang="pt-PT" sz="1600" dirty="0" smtClean="0"/>
              <a:t>: </a:t>
            </a:r>
            <a:r>
              <a:rPr lang="pt-PT" sz="1600" dirty="0" err="1" smtClean="0"/>
              <a:t>buyers</a:t>
            </a:r>
            <a:r>
              <a:rPr lang="pt-PT" sz="1600" dirty="0" smtClean="0"/>
              <a:t> </a:t>
            </a:r>
            <a:r>
              <a:rPr lang="pt-PT" sz="1600" dirty="0" err="1" smtClean="0"/>
              <a:t>sometimes</a:t>
            </a:r>
            <a:r>
              <a:rPr lang="pt-PT" sz="1600" dirty="0" smtClean="0"/>
              <a:t> </a:t>
            </a:r>
            <a:r>
              <a:rPr lang="pt-PT" sz="1600" dirty="0" err="1" smtClean="0"/>
              <a:t>insist</a:t>
            </a:r>
            <a:r>
              <a:rPr lang="pt-PT" sz="1600" dirty="0" smtClean="0"/>
              <a:t> </a:t>
            </a:r>
            <a:r>
              <a:rPr lang="pt-PT" sz="1600" dirty="0" err="1" smtClean="0"/>
              <a:t>that</a:t>
            </a:r>
            <a:r>
              <a:rPr lang="pt-PT" sz="1600" dirty="0" smtClean="0"/>
              <a:t> </a:t>
            </a:r>
            <a:r>
              <a:rPr lang="pt-PT" sz="1600" dirty="0" err="1" smtClean="0"/>
              <a:t>sellers</a:t>
            </a:r>
            <a:r>
              <a:rPr lang="pt-PT" sz="1600" dirty="0" smtClean="0"/>
              <a:t> </a:t>
            </a:r>
            <a:r>
              <a:rPr lang="pt-PT" sz="1600" dirty="0" err="1" smtClean="0"/>
              <a:t>agree</a:t>
            </a:r>
            <a:r>
              <a:rPr lang="pt-PT" sz="1600" dirty="0" smtClean="0"/>
              <a:t> to </a:t>
            </a:r>
            <a:r>
              <a:rPr lang="pt-PT" sz="1600" dirty="0" err="1" smtClean="0"/>
              <a:t>operate</a:t>
            </a:r>
            <a:r>
              <a:rPr lang="pt-PT" sz="1600" dirty="0" smtClean="0"/>
              <a:t> </a:t>
            </a:r>
            <a:r>
              <a:rPr lang="pt-PT" sz="1600" dirty="0" err="1" smtClean="0"/>
              <a:t>the</a:t>
            </a:r>
            <a:r>
              <a:rPr lang="pt-PT" sz="1600" dirty="0" smtClean="0"/>
              <a:t> </a:t>
            </a:r>
            <a:r>
              <a:rPr lang="pt-PT" sz="1600" dirty="0" err="1" smtClean="0"/>
              <a:t>selling</a:t>
            </a:r>
            <a:r>
              <a:rPr lang="pt-PT" sz="1600" dirty="0" smtClean="0"/>
              <a:t> </a:t>
            </a:r>
            <a:r>
              <a:rPr lang="pt-PT" sz="1600" dirty="0" err="1" smtClean="0"/>
              <a:t>company’s</a:t>
            </a:r>
            <a:r>
              <a:rPr lang="pt-PT" sz="1600" dirty="0" smtClean="0"/>
              <a:t> business </a:t>
            </a:r>
            <a:r>
              <a:rPr lang="pt-PT" sz="1600" dirty="0" err="1" smtClean="0"/>
              <a:t>only</a:t>
            </a:r>
            <a:r>
              <a:rPr lang="pt-PT" sz="1600" dirty="0" smtClean="0"/>
              <a:t> in </a:t>
            </a:r>
            <a:r>
              <a:rPr lang="pt-PT" sz="1600" dirty="0" err="1" smtClean="0"/>
              <a:t>the</a:t>
            </a:r>
            <a:r>
              <a:rPr lang="pt-PT" sz="1600" dirty="0" smtClean="0"/>
              <a:t> </a:t>
            </a:r>
            <a:r>
              <a:rPr lang="pt-PT" sz="1600" dirty="0" err="1" smtClean="0"/>
              <a:t>ordinary</a:t>
            </a:r>
            <a:r>
              <a:rPr lang="pt-PT" sz="1600" dirty="0" smtClean="0"/>
              <a:t> </a:t>
            </a:r>
            <a:r>
              <a:rPr lang="pt-PT" sz="1600" dirty="0" err="1" smtClean="0"/>
              <a:t>course</a:t>
            </a:r>
            <a:r>
              <a:rPr lang="pt-PT" sz="1600" dirty="0" smtClean="0"/>
              <a:t> of business </a:t>
            </a:r>
            <a:r>
              <a:rPr lang="pt-PT" sz="1600" dirty="0" err="1" smtClean="0"/>
              <a:t>and</a:t>
            </a:r>
            <a:r>
              <a:rPr lang="pt-PT" sz="1600" dirty="0" smtClean="0"/>
              <a:t> </a:t>
            </a:r>
            <a:r>
              <a:rPr lang="pt-PT" sz="1600" dirty="0" err="1" smtClean="0"/>
              <a:t>refrain</a:t>
            </a:r>
            <a:r>
              <a:rPr lang="pt-PT" sz="1600" dirty="0" smtClean="0"/>
              <a:t> from </a:t>
            </a:r>
            <a:r>
              <a:rPr lang="pt-PT" sz="1600" dirty="0" err="1" smtClean="0"/>
              <a:t>certain</a:t>
            </a:r>
            <a:r>
              <a:rPr lang="pt-PT" sz="1600" dirty="0" smtClean="0"/>
              <a:t> material </a:t>
            </a:r>
            <a:r>
              <a:rPr lang="pt-PT" sz="1600" dirty="0" err="1" smtClean="0"/>
              <a:t>actions</a:t>
            </a:r>
            <a:r>
              <a:rPr lang="pt-PT" sz="1600" dirty="0" smtClean="0"/>
              <a:t>.</a:t>
            </a:r>
          </a:p>
          <a:p>
            <a:pPr marL="357188" indent="-285750" algn="just">
              <a:buFont typeface="Wingdings" panose="05000000000000000000" pitchFamily="2" charset="2"/>
              <a:buChar char="Ø"/>
            </a:pPr>
            <a:endParaRPr lang="pt-PT" sz="1600" dirty="0"/>
          </a:p>
          <a:p>
            <a:pPr marL="357188" indent="0" algn="just">
              <a:buNone/>
            </a:pPr>
            <a:r>
              <a:rPr lang="pt-PT" sz="1600" dirty="0" err="1" smtClean="0"/>
              <a:t>Buyer</a:t>
            </a:r>
            <a:r>
              <a:rPr lang="pt-PT" sz="1600" dirty="0" smtClean="0"/>
              <a:t> </a:t>
            </a:r>
            <a:r>
              <a:rPr lang="pt-PT" sz="1600" dirty="0" err="1" smtClean="0"/>
              <a:t>will</a:t>
            </a:r>
            <a:r>
              <a:rPr lang="pt-PT" sz="1600" dirty="0" smtClean="0"/>
              <a:t> </a:t>
            </a:r>
            <a:r>
              <a:rPr lang="pt-PT" sz="1600" dirty="0" err="1" smtClean="0"/>
              <a:t>want</a:t>
            </a:r>
            <a:r>
              <a:rPr lang="pt-PT" sz="1600" dirty="0" smtClean="0"/>
              <a:t> to </a:t>
            </a:r>
            <a:r>
              <a:rPr lang="pt-PT" sz="1600" dirty="0" err="1" smtClean="0"/>
              <a:t>restrict</a:t>
            </a:r>
            <a:r>
              <a:rPr lang="pt-PT" sz="1600" dirty="0" smtClean="0"/>
              <a:t> </a:t>
            </a:r>
            <a:r>
              <a:rPr lang="pt-PT" sz="1600" dirty="0" err="1" smtClean="0"/>
              <a:t>Seller</a:t>
            </a:r>
            <a:r>
              <a:rPr lang="pt-PT" sz="1600" dirty="0" smtClean="0"/>
              <a:t> from </a:t>
            </a:r>
            <a:r>
              <a:rPr lang="pt-PT" sz="1600" dirty="0" err="1" smtClean="0"/>
              <a:t>shifting</a:t>
            </a:r>
            <a:r>
              <a:rPr lang="pt-PT" sz="1600" dirty="0" smtClean="0"/>
              <a:t> </a:t>
            </a:r>
            <a:r>
              <a:rPr lang="pt-PT" sz="1600" dirty="0" err="1" smtClean="0"/>
              <a:t>assets</a:t>
            </a:r>
            <a:r>
              <a:rPr lang="pt-PT" sz="1600" dirty="0" smtClean="0"/>
              <a:t> </a:t>
            </a:r>
            <a:r>
              <a:rPr lang="pt-PT" sz="1600" dirty="0" err="1" smtClean="0"/>
              <a:t>or</a:t>
            </a:r>
            <a:r>
              <a:rPr lang="pt-PT" sz="1600" dirty="0" smtClean="0"/>
              <a:t> </a:t>
            </a:r>
            <a:r>
              <a:rPr lang="pt-PT" sz="1600" dirty="0" err="1" smtClean="0"/>
              <a:t>otherwise</a:t>
            </a:r>
            <a:r>
              <a:rPr lang="pt-PT" sz="1600" dirty="0" smtClean="0"/>
              <a:t> </a:t>
            </a:r>
            <a:r>
              <a:rPr lang="pt-PT" sz="1600" dirty="0" err="1" smtClean="0"/>
              <a:t>affecting</a:t>
            </a:r>
            <a:r>
              <a:rPr lang="pt-PT" sz="1600" dirty="0" smtClean="0"/>
              <a:t> </a:t>
            </a:r>
            <a:r>
              <a:rPr lang="pt-PT" sz="1600" dirty="0" err="1" smtClean="0"/>
              <a:t>the</a:t>
            </a:r>
            <a:r>
              <a:rPr lang="pt-PT" sz="1600" dirty="0" smtClean="0"/>
              <a:t> </a:t>
            </a:r>
            <a:r>
              <a:rPr lang="pt-PT" sz="1600" dirty="0" err="1" smtClean="0"/>
              <a:t>operations</a:t>
            </a:r>
            <a:r>
              <a:rPr lang="pt-PT" sz="1600" dirty="0" smtClean="0"/>
              <a:t> of </a:t>
            </a:r>
            <a:r>
              <a:rPr lang="pt-PT" sz="1600" dirty="0" err="1" smtClean="0"/>
              <a:t>the</a:t>
            </a:r>
            <a:r>
              <a:rPr lang="pt-PT" sz="1600" dirty="0" smtClean="0"/>
              <a:t> </a:t>
            </a:r>
            <a:r>
              <a:rPr lang="pt-PT" sz="1600" dirty="0" err="1" smtClean="0"/>
              <a:t>Acquired</a:t>
            </a:r>
            <a:r>
              <a:rPr lang="pt-PT" sz="1600" dirty="0" smtClean="0"/>
              <a:t> </a:t>
            </a:r>
            <a:r>
              <a:rPr lang="pt-PT" sz="1600" dirty="0" err="1" smtClean="0"/>
              <a:t>Companies</a:t>
            </a:r>
            <a:r>
              <a:rPr lang="pt-PT" sz="1600" dirty="0" smtClean="0"/>
              <a:t> in a </a:t>
            </a:r>
            <a:r>
              <a:rPr lang="pt-PT" sz="1600" dirty="0" err="1" smtClean="0"/>
              <a:t>way</a:t>
            </a:r>
            <a:r>
              <a:rPr lang="pt-PT" sz="1600" dirty="0" smtClean="0"/>
              <a:t> </a:t>
            </a:r>
            <a:r>
              <a:rPr lang="pt-PT" sz="1600" dirty="0" err="1" smtClean="0"/>
              <a:t>that</a:t>
            </a:r>
            <a:r>
              <a:rPr lang="pt-PT" sz="1600" dirty="0" smtClean="0"/>
              <a:t> </a:t>
            </a:r>
            <a:r>
              <a:rPr lang="pt-PT" sz="1600" dirty="0" err="1" smtClean="0"/>
              <a:t>may</a:t>
            </a:r>
            <a:r>
              <a:rPr lang="pt-PT" sz="1600" dirty="0" smtClean="0"/>
              <a:t> </a:t>
            </a:r>
            <a:r>
              <a:rPr lang="pt-PT" sz="1600" dirty="0" err="1" smtClean="0"/>
              <a:t>reduce</a:t>
            </a:r>
            <a:r>
              <a:rPr lang="pt-PT" sz="1600" dirty="0" smtClean="0"/>
              <a:t> </a:t>
            </a:r>
            <a:r>
              <a:rPr lang="pt-PT" sz="1600" dirty="0" err="1" smtClean="0"/>
              <a:t>Acquired</a:t>
            </a:r>
            <a:r>
              <a:rPr lang="pt-PT" sz="1600" dirty="0" smtClean="0"/>
              <a:t> </a:t>
            </a:r>
            <a:r>
              <a:rPr lang="pt-PT" sz="1600" dirty="0" err="1" smtClean="0"/>
              <a:t>Companies</a:t>
            </a:r>
            <a:r>
              <a:rPr lang="pt-PT" sz="1600" dirty="0" smtClean="0"/>
              <a:t>’ </a:t>
            </a:r>
            <a:r>
              <a:rPr lang="pt-PT" sz="1600" dirty="0" err="1" smtClean="0"/>
              <a:t>value</a:t>
            </a:r>
            <a:r>
              <a:rPr lang="pt-PT" sz="1600" dirty="0" smtClean="0"/>
              <a:t> </a:t>
            </a:r>
            <a:r>
              <a:rPr lang="pt-PT" sz="1600" dirty="0" err="1" smtClean="0"/>
              <a:t>before</a:t>
            </a:r>
            <a:r>
              <a:rPr lang="pt-PT" sz="1600" dirty="0" smtClean="0"/>
              <a:t> </a:t>
            </a:r>
            <a:r>
              <a:rPr lang="pt-PT" sz="1600" dirty="0" err="1" smtClean="0"/>
              <a:t>specific</a:t>
            </a:r>
            <a:r>
              <a:rPr lang="pt-PT" sz="1600" dirty="0" smtClean="0"/>
              <a:t> </a:t>
            </a:r>
            <a:r>
              <a:rPr lang="pt-PT" sz="1600" dirty="0" err="1" smtClean="0"/>
              <a:t>provisions</a:t>
            </a:r>
            <a:r>
              <a:rPr lang="pt-PT" sz="1600" dirty="0" smtClean="0"/>
              <a:t> are </a:t>
            </a:r>
            <a:r>
              <a:rPr lang="pt-PT" sz="1600" dirty="0" err="1" smtClean="0"/>
              <a:t>put</a:t>
            </a:r>
            <a:r>
              <a:rPr lang="pt-PT" sz="1600" dirty="0" smtClean="0"/>
              <a:t> in </a:t>
            </a:r>
            <a:r>
              <a:rPr lang="pt-PT" sz="1600" dirty="0" err="1" smtClean="0"/>
              <a:t>place</a:t>
            </a:r>
            <a:r>
              <a:rPr lang="pt-PT" sz="1600" dirty="0" smtClean="0"/>
              <a:t> in a </a:t>
            </a:r>
            <a:r>
              <a:rPr lang="pt-PT" sz="1600" dirty="0" err="1" smtClean="0"/>
              <a:t>definitive</a:t>
            </a:r>
            <a:r>
              <a:rPr lang="pt-PT" sz="1600" dirty="0" smtClean="0"/>
              <a:t> </a:t>
            </a:r>
            <a:r>
              <a:rPr lang="pt-PT" sz="1600" dirty="0" err="1" smtClean="0"/>
              <a:t>agreement</a:t>
            </a:r>
            <a:r>
              <a:rPr lang="pt-PT" sz="1600" dirty="0" smtClean="0"/>
              <a:t>. </a:t>
            </a:r>
            <a:r>
              <a:rPr lang="pt-PT" sz="1600" dirty="0" err="1" smtClean="0"/>
              <a:t>Sellers</a:t>
            </a:r>
            <a:r>
              <a:rPr lang="pt-PT" sz="1600" dirty="0" smtClean="0"/>
              <a:t> </a:t>
            </a:r>
            <a:r>
              <a:rPr lang="pt-PT" sz="1600" dirty="0" err="1" smtClean="0"/>
              <a:t>may</a:t>
            </a:r>
            <a:r>
              <a:rPr lang="pt-PT" sz="1600" dirty="0" smtClean="0"/>
              <a:t> </a:t>
            </a:r>
            <a:r>
              <a:rPr lang="pt-PT" sz="1600" dirty="0" err="1" smtClean="0"/>
              <a:t>object</a:t>
            </a:r>
            <a:r>
              <a:rPr lang="pt-PT" sz="1600" dirty="0" smtClean="0"/>
              <a:t> to </a:t>
            </a:r>
            <a:r>
              <a:rPr lang="pt-PT" sz="1600" dirty="0" err="1" smtClean="0"/>
              <a:t>these</a:t>
            </a:r>
            <a:r>
              <a:rPr lang="pt-PT" sz="1600" dirty="0" smtClean="0"/>
              <a:t> </a:t>
            </a:r>
            <a:r>
              <a:rPr lang="pt-PT" sz="1600" dirty="0" err="1" smtClean="0"/>
              <a:t>levels</a:t>
            </a:r>
            <a:r>
              <a:rPr lang="pt-PT" sz="1600" dirty="0" smtClean="0"/>
              <a:t> of </a:t>
            </a:r>
            <a:r>
              <a:rPr lang="pt-PT" sz="1600" dirty="0" err="1" smtClean="0"/>
              <a:t>restraint</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operation</a:t>
            </a:r>
            <a:r>
              <a:rPr lang="pt-PT" sz="1600" dirty="0" smtClean="0"/>
              <a:t> of </a:t>
            </a:r>
            <a:r>
              <a:rPr lang="pt-PT" sz="1600" dirty="0" err="1" smtClean="0"/>
              <a:t>the</a:t>
            </a:r>
            <a:r>
              <a:rPr lang="pt-PT" sz="1600" dirty="0" smtClean="0"/>
              <a:t> </a:t>
            </a:r>
            <a:r>
              <a:rPr lang="pt-PT" sz="1600" dirty="0" err="1" smtClean="0"/>
              <a:t>Acquired</a:t>
            </a:r>
            <a:r>
              <a:rPr lang="pt-PT" sz="1600" dirty="0" smtClean="0"/>
              <a:t> </a:t>
            </a:r>
            <a:r>
              <a:rPr lang="pt-PT" sz="1600" dirty="0" err="1" smtClean="0"/>
              <a:t>Companie’s</a:t>
            </a:r>
            <a:r>
              <a:rPr lang="pt-PT" sz="1600" dirty="0" smtClean="0"/>
              <a:t> business in </a:t>
            </a:r>
            <a:r>
              <a:rPr lang="pt-PT" sz="1600" dirty="0" err="1" smtClean="0"/>
              <a:t>the</a:t>
            </a:r>
            <a:r>
              <a:rPr lang="pt-PT" sz="1600" dirty="0" smtClean="0"/>
              <a:t> </a:t>
            </a:r>
            <a:r>
              <a:rPr lang="pt-PT" sz="1600" dirty="0" err="1" smtClean="0"/>
              <a:t>absence</a:t>
            </a:r>
            <a:r>
              <a:rPr lang="pt-PT" sz="1600" dirty="0" smtClean="0"/>
              <a:t> of </a:t>
            </a:r>
            <a:r>
              <a:rPr lang="pt-PT" sz="1600" dirty="0" err="1" smtClean="0"/>
              <a:t>any</a:t>
            </a:r>
            <a:r>
              <a:rPr lang="pt-PT" sz="1600" dirty="0" smtClean="0"/>
              <a:t> </a:t>
            </a:r>
            <a:r>
              <a:rPr lang="pt-PT" sz="1600" dirty="0" err="1" smtClean="0"/>
              <a:t>binding</a:t>
            </a:r>
            <a:r>
              <a:rPr lang="pt-PT" sz="1600" dirty="0" smtClean="0"/>
              <a:t> </a:t>
            </a:r>
            <a:r>
              <a:rPr lang="pt-PT" sz="1600" dirty="0" err="1" smtClean="0"/>
              <a:t>agreement</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terms</a:t>
            </a:r>
            <a:r>
              <a:rPr lang="pt-PT" sz="1600" dirty="0" smtClean="0"/>
              <a:t> of a sale </a:t>
            </a:r>
            <a:r>
              <a:rPr lang="pt-PT" sz="1600" dirty="0" err="1" smtClean="0"/>
              <a:t>or</a:t>
            </a:r>
            <a:r>
              <a:rPr lang="pt-PT" sz="1600" dirty="0" smtClean="0"/>
              <a:t> </a:t>
            </a:r>
            <a:r>
              <a:rPr lang="pt-PT" sz="1600" dirty="0" err="1" smtClean="0"/>
              <a:t>earnest</a:t>
            </a:r>
            <a:r>
              <a:rPr lang="pt-PT" sz="1600" dirty="0" smtClean="0"/>
              <a:t> </a:t>
            </a:r>
            <a:r>
              <a:rPr lang="pt-PT" sz="1600" dirty="0" err="1" smtClean="0"/>
              <a:t>money</a:t>
            </a:r>
            <a:r>
              <a:rPr lang="pt-PT" sz="1600" dirty="0" smtClean="0"/>
              <a:t> </a:t>
            </a:r>
            <a:r>
              <a:rPr lang="pt-PT" sz="1600" dirty="0" err="1" smtClean="0"/>
              <a:t>payments</a:t>
            </a:r>
            <a:r>
              <a:rPr lang="pt-PT" sz="1600" dirty="0" smtClean="0"/>
              <a:t> to </a:t>
            </a:r>
            <a:r>
              <a:rPr lang="pt-PT" sz="1600" dirty="0" err="1" smtClean="0"/>
              <a:t>Buyer</a:t>
            </a:r>
            <a:r>
              <a:rPr lang="pt-PT" sz="1600" dirty="0" smtClean="0"/>
              <a:t>.</a:t>
            </a:r>
          </a:p>
          <a:p>
            <a:pPr marL="71438" indent="0" algn="just">
              <a:buNone/>
            </a:pPr>
            <a:endParaRPr lang="pt-PT" sz="1600" dirty="0"/>
          </a:p>
          <a:p>
            <a:pPr marL="71438" indent="0" algn="just">
              <a:buNone/>
            </a:pPr>
            <a:endParaRPr lang="pt-PT" sz="1600" dirty="0" smtClean="0"/>
          </a:p>
          <a:p>
            <a:pPr marL="357188" indent="0" algn="just">
              <a:buNone/>
            </a:pPr>
            <a:endParaRPr lang="pt-PT" sz="1600" dirty="0"/>
          </a:p>
          <a:p>
            <a:pPr marL="357188" indent="0" algn="just">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18</a:t>
            </a:fld>
            <a:endParaRPr lang="es-ES"/>
          </a:p>
        </p:txBody>
      </p:sp>
    </p:spTree>
    <p:extLst>
      <p:ext uri="{BB962C8B-B14F-4D97-AF65-F5344CB8AC3E}">
        <p14:creationId xmlns:p14="http://schemas.microsoft.com/office/powerpoint/2010/main" val="251746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a:bodyPr>
          <a:lstStyle/>
          <a:p>
            <a:pPr marL="71438" indent="0" algn="just">
              <a:buNone/>
            </a:pPr>
            <a:endParaRPr lang="pt-PT" sz="1800" b="1" u="sng" dirty="0" smtClean="0"/>
          </a:p>
          <a:p>
            <a:pPr marL="71438" indent="0" algn="just">
              <a:buNone/>
            </a:pPr>
            <a:r>
              <a:rPr lang="pt-PT" sz="1800" b="1" u="sng" dirty="0" err="1" smtClean="0"/>
              <a:t>Binding</a:t>
            </a:r>
            <a:r>
              <a:rPr lang="pt-PT" sz="1800" b="1" u="sng" dirty="0" smtClean="0"/>
              <a:t> / non-</a:t>
            </a:r>
            <a:r>
              <a:rPr lang="pt-PT" sz="1800" b="1" u="sng" dirty="0" err="1" smtClean="0"/>
              <a:t>binding</a:t>
            </a:r>
            <a:r>
              <a:rPr lang="pt-PT" sz="1800" b="1" u="sng" dirty="0" smtClean="0"/>
              <a:t> </a:t>
            </a:r>
            <a:r>
              <a:rPr lang="pt-PT" sz="1800" b="1" u="sng" dirty="0" err="1" smtClean="0"/>
              <a:t>terms</a:t>
            </a:r>
            <a:r>
              <a:rPr lang="pt-PT" sz="1800" b="1" u="sng" dirty="0" smtClean="0"/>
              <a:t>?</a:t>
            </a:r>
          </a:p>
          <a:p>
            <a:pPr marL="357188" indent="0" algn="just">
              <a:buNone/>
            </a:pPr>
            <a:endParaRPr lang="pt-PT" sz="1600" dirty="0"/>
          </a:p>
          <a:p>
            <a:pPr marL="371475" indent="-285750" algn="just">
              <a:buFont typeface="Wingdings" panose="05000000000000000000" pitchFamily="2" charset="2"/>
              <a:buChar char="Ø"/>
            </a:pPr>
            <a:r>
              <a:rPr lang="pt-PT" sz="1600" dirty="0" err="1" smtClean="0"/>
              <a:t>Although</a:t>
            </a:r>
            <a:r>
              <a:rPr lang="pt-PT" sz="1600" dirty="0" smtClean="0"/>
              <a:t> </a:t>
            </a:r>
            <a:r>
              <a:rPr lang="pt-PT" sz="1600" dirty="0" err="1" smtClean="0"/>
              <a:t>the</a:t>
            </a:r>
            <a:r>
              <a:rPr lang="pt-PT" sz="1600" dirty="0" smtClean="0"/>
              <a:t> </a:t>
            </a:r>
            <a:r>
              <a:rPr lang="pt-PT" sz="1600" dirty="0" err="1" smtClean="0"/>
              <a:t>seller</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will</a:t>
            </a:r>
            <a:r>
              <a:rPr lang="pt-PT" sz="1600" dirty="0" smtClean="0"/>
              <a:t> </a:t>
            </a:r>
            <a:r>
              <a:rPr lang="pt-PT" sz="1600" dirty="0" err="1" smtClean="0"/>
              <a:t>generally</a:t>
            </a:r>
            <a:r>
              <a:rPr lang="pt-PT" sz="1600" dirty="0" smtClean="0"/>
              <a:t> </a:t>
            </a:r>
            <a:r>
              <a:rPr lang="pt-PT" sz="1600" dirty="0" err="1" smtClean="0"/>
              <a:t>desire</a:t>
            </a:r>
            <a:r>
              <a:rPr lang="pt-PT" sz="1600" dirty="0" smtClean="0"/>
              <a:t> </a:t>
            </a:r>
            <a:r>
              <a:rPr lang="pt-PT" sz="1600" dirty="0" err="1" smtClean="0"/>
              <a:t>the</a:t>
            </a:r>
            <a:r>
              <a:rPr lang="pt-PT" sz="1600" dirty="0" smtClean="0"/>
              <a:t> substantive </a:t>
            </a:r>
            <a:r>
              <a:rPr lang="pt-PT" sz="1600" dirty="0" err="1" smtClean="0"/>
              <a:t>deal</a:t>
            </a:r>
            <a:r>
              <a:rPr lang="pt-PT" sz="1600" dirty="0" smtClean="0"/>
              <a:t> </a:t>
            </a:r>
            <a:r>
              <a:rPr lang="pt-PT" sz="1600" dirty="0" err="1" smtClean="0"/>
              <a:t>terms</a:t>
            </a:r>
            <a:r>
              <a:rPr lang="pt-PT" sz="1600" dirty="0" smtClean="0"/>
              <a:t> </a:t>
            </a:r>
            <a:r>
              <a:rPr lang="pt-PT" sz="1600" dirty="0" err="1" smtClean="0"/>
              <a:t>outlined</a:t>
            </a:r>
            <a:r>
              <a:rPr lang="pt-PT" sz="1600" dirty="0" smtClean="0"/>
              <a:t> in a </a:t>
            </a:r>
            <a:r>
              <a:rPr lang="pt-PT" sz="1600" dirty="0" err="1" smtClean="0"/>
              <a:t>letter</a:t>
            </a:r>
            <a:r>
              <a:rPr lang="pt-PT" sz="1600" dirty="0" smtClean="0"/>
              <a:t> of </a:t>
            </a:r>
            <a:r>
              <a:rPr lang="pt-PT" sz="1600" dirty="0" err="1" smtClean="0"/>
              <a:t>intent</a:t>
            </a:r>
            <a:r>
              <a:rPr lang="pt-PT" sz="1600" dirty="0" smtClean="0"/>
              <a:t> to </a:t>
            </a:r>
            <a:r>
              <a:rPr lang="pt-PT" sz="1600" dirty="0" err="1" smtClean="0"/>
              <a:t>be</a:t>
            </a:r>
            <a:r>
              <a:rPr lang="pt-PT" sz="1600" dirty="0" smtClean="0"/>
              <a:t> non </a:t>
            </a:r>
            <a:r>
              <a:rPr lang="pt-PT" sz="1600" dirty="0" err="1" smtClean="0"/>
              <a:t>binding</a:t>
            </a:r>
            <a:r>
              <a:rPr lang="pt-PT" sz="1600" dirty="0" smtClean="0"/>
              <a:t> </a:t>
            </a:r>
            <a:r>
              <a:rPr lang="pt-PT" sz="1600" dirty="0" err="1" smtClean="0"/>
              <a:t>expressions</a:t>
            </a:r>
            <a:r>
              <a:rPr lang="pt-PT" sz="1600" dirty="0" smtClean="0"/>
              <a:t> of </a:t>
            </a:r>
            <a:r>
              <a:rPr lang="pt-PT" sz="1600" dirty="0" err="1" smtClean="0"/>
              <a:t>their</a:t>
            </a:r>
            <a:r>
              <a:rPr lang="pt-PT" sz="1600" dirty="0" smtClean="0"/>
              <a:t> </a:t>
            </a:r>
            <a:r>
              <a:rPr lang="pt-PT" sz="1600" dirty="0" err="1" smtClean="0"/>
              <a:t>then</a:t>
            </a:r>
            <a:r>
              <a:rPr lang="pt-PT" sz="1600" dirty="0" smtClean="0"/>
              <a:t> </a:t>
            </a:r>
            <a:r>
              <a:rPr lang="pt-PT" sz="1600" dirty="0" err="1" smtClean="0"/>
              <a:t>current</a:t>
            </a:r>
            <a:r>
              <a:rPr lang="pt-PT" sz="1600" dirty="0" smtClean="0"/>
              <a:t> </a:t>
            </a:r>
            <a:r>
              <a:rPr lang="pt-PT" sz="1600" dirty="0" err="1" smtClean="0"/>
              <a:t>understanding</a:t>
            </a:r>
            <a:r>
              <a:rPr lang="pt-PT" sz="1600" dirty="0" smtClean="0"/>
              <a:t> of </a:t>
            </a:r>
            <a:r>
              <a:rPr lang="pt-PT" sz="1600" dirty="0" err="1" smtClean="0"/>
              <a:t>the</a:t>
            </a:r>
            <a:r>
              <a:rPr lang="pt-PT" sz="1600" dirty="0" smtClean="0"/>
              <a:t> </a:t>
            </a:r>
            <a:r>
              <a:rPr lang="pt-PT" sz="1600" dirty="0" err="1" smtClean="0"/>
              <a:t>shape</a:t>
            </a:r>
            <a:r>
              <a:rPr lang="pt-PT" sz="1600" dirty="0" smtClean="0"/>
              <a:t> of </a:t>
            </a:r>
            <a:r>
              <a:rPr lang="pt-PT" sz="1600" dirty="0" err="1" smtClean="0"/>
              <a:t>the</a:t>
            </a:r>
            <a:r>
              <a:rPr lang="pt-PT" sz="1600" dirty="0" smtClean="0"/>
              <a:t> </a:t>
            </a:r>
            <a:r>
              <a:rPr lang="pt-PT" sz="1600" dirty="0" err="1" smtClean="0"/>
              <a:t>prospective</a:t>
            </a:r>
            <a:r>
              <a:rPr lang="pt-PT" sz="1600" dirty="0" smtClean="0"/>
              <a:t> </a:t>
            </a:r>
            <a:r>
              <a:rPr lang="pt-PT" sz="1600" dirty="0" err="1" smtClean="0"/>
              <a:t>transaction</a:t>
            </a:r>
            <a:r>
              <a:rPr lang="pt-PT" sz="1600" dirty="0" smtClean="0"/>
              <a:t>, </a:t>
            </a:r>
            <a:r>
              <a:rPr lang="pt-PT" sz="1600" dirty="0" err="1" smtClean="0"/>
              <a:t>letters</a:t>
            </a:r>
            <a:r>
              <a:rPr lang="pt-PT" sz="1600" dirty="0" smtClean="0"/>
              <a:t> of </a:t>
            </a:r>
            <a:r>
              <a:rPr lang="pt-PT" sz="1600" dirty="0" err="1" smtClean="0"/>
              <a:t>intent</a:t>
            </a:r>
            <a:r>
              <a:rPr lang="pt-PT" sz="1600" dirty="0" smtClean="0"/>
              <a:t> </a:t>
            </a:r>
            <a:r>
              <a:rPr lang="pt-PT" sz="1600" dirty="0" err="1" smtClean="0"/>
              <a:t>frequently</a:t>
            </a:r>
            <a:r>
              <a:rPr lang="pt-PT" sz="1600" dirty="0" smtClean="0"/>
              <a:t> </a:t>
            </a:r>
            <a:r>
              <a:rPr lang="pt-PT" sz="1600" dirty="0" err="1" smtClean="0"/>
              <a:t>contain</a:t>
            </a:r>
            <a:r>
              <a:rPr lang="pt-PT" sz="1600" dirty="0" smtClean="0"/>
              <a:t> some </a:t>
            </a:r>
            <a:r>
              <a:rPr lang="pt-PT" sz="1600" dirty="0" err="1" smtClean="0"/>
              <a:t>provisions</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intend</a:t>
            </a:r>
            <a:r>
              <a:rPr lang="pt-PT" sz="1600" dirty="0" smtClean="0"/>
              <a:t> to </a:t>
            </a:r>
            <a:r>
              <a:rPr lang="pt-PT" sz="1600" dirty="0" err="1" smtClean="0"/>
              <a:t>be</a:t>
            </a:r>
            <a:r>
              <a:rPr lang="pt-PT" sz="1600" dirty="0" smtClean="0"/>
              <a:t> </a:t>
            </a:r>
            <a:r>
              <a:rPr lang="pt-PT" sz="1600" dirty="0" err="1" smtClean="0"/>
              <a:t>binding</a:t>
            </a:r>
            <a:r>
              <a:rPr lang="pt-PT" sz="1600" dirty="0" smtClean="0"/>
              <a:t>.</a:t>
            </a:r>
          </a:p>
          <a:p>
            <a:pPr marL="371475" indent="-285750" algn="just">
              <a:buFont typeface="Wingdings" panose="05000000000000000000" pitchFamily="2" charset="2"/>
              <a:buChar char="Ø"/>
            </a:pPr>
            <a:endParaRPr lang="pt-PT" sz="1600" dirty="0"/>
          </a:p>
          <a:p>
            <a:pPr marL="371475" indent="-285750" algn="just">
              <a:buFont typeface="Wingdings" panose="05000000000000000000" pitchFamily="2" charset="2"/>
              <a:buChar char="Ø"/>
            </a:pPr>
            <a:r>
              <a:rPr lang="pt-PT" sz="1600" dirty="0" err="1" smtClean="0"/>
              <a:t>What</a:t>
            </a:r>
            <a:r>
              <a:rPr lang="pt-PT" sz="1600" dirty="0" smtClean="0"/>
              <a:t> </a:t>
            </a:r>
            <a:r>
              <a:rPr lang="pt-PT" sz="1600" dirty="0" err="1" smtClean="0"/>
              <a:t>portions</a:t>
            </a:r>
            <a:r>
              <a:rPr lang="pt-PT" sz="1600" dirty="0" smtClean="0"/>
              <a:t> of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be</a:t>
            </a:r>
            <a:r>
              <a:rPr lang="pt-PT" sz="1600" dirty="0" smtClean="0"/>
              <a:t> </a:t>
            </a:r>
            <a:r>
              <a:rPr lang="pt-PT" sz="1600" dirty="0" err="1" smtClean="0"/>
              <a:t>binding</a:t>
            </a:r>
            <a:r>
              <a:rPr lang="pt-PT" sz="1600" dirty="0" smtClean="0"/>
              <a:t> </a:t>
            </a:r>
            <a:r>
              <a:rPr lang="pt-PT" sz="1600" dirty="0" err="1" smtClean="0"/>
              <a:t>or</a:t>
            </a:r>
            <a:r>
              <a:rPr lang="pt-PT" sz="1600" dirty="0" smtClean="0"/>
              <a:t> non-</a:t>
            </a:r>
            <a:r>
              <a:rPr lang="pt-PT" sz="1600" dirty="0" err="1" smtClean="0"/>
              <a:t>binding</a:t>
            </a:r>
            <a:r>
              <a:rPr lang="pt-PT" sz="1600" dirty="0" smtClean="0"/>
              <a:t> </a:t>
            </a:r>
            <a:r>
              <a:rPr lang="pt-PT" sz="1600" dirty="0" err="1" smtClean="0"/>
              <a:t>and</a:t>
            </a:r>
            <a:r>
              <a:rPr lang="pt-PT" sz="1600" dirty="0" smtClean="0"/>
              <a:t> </a:t>
            </a:r>
            <a:r>
              <a:rPr lang="pt-PT" sz="1600" dirty="0" err="1" smtClean="0"/>
              <a:t>the</a:t>
            </a:r>
            <a:r>
              <a:rPr lang="pt-PT" sz="1600" dirty="0" smtClean="0"/>
              <a:t> </a:t>
            </a:r>
            <a:r>
              <a:rPr lang="pt-PT" sz="1600" dirty="0" err="1" smtClean="0"/>
              <a:t>risks</a:t>
            </a:r>
            <a:r>
              <a:rPr lang="pt-PT" sz="1600" dirty="0" smtClean="0"/>
              <a:t> of </a:t>
            </a:r>
            <a:r>
              <a:rPr lang="pt-PT" sz="1600" dirty="0" err="1" smtClean="0"/>
              <a:t>entering</a:t>
            </a:r>
            <a:r>
              <a:rPr lang="pt-PT" sz="1600" dirty="0" smtClean="0"/>
              <a:t> </a:t>
            </a:r>
            <a:r>
              <a:rPr lang="pt-PT" sz="1600" dirty="0" err="1" smtClean="0"/>
              <a:t>into</a:t>
            </a:r>
            <a:r>
              <a:rPr lang="pt-PT" sz="1600" dirty="0" smtClean="0"/>
              <a:t> a </a:t>
            </a:r>
            <a:r>
              <a:rPr lang="pt-PT" sz="1600" dirty="0" err="1" smtClean="0"/>
              <a:t>letter</a:t>
            </a:r>
            <a:r>
              <a:rPr lang="pt-PT" sz="1600" dirty="0" smtClean="0"/>
              <a:t> of </a:t>
            </a:r>
            <a:r>
              <a:rPr lang="pt-PT" sz="1600" dirty="0" err="1" smtClean="0"/>
              <a:t>intent</a:t>
            </a:r>
            <a:r>
              <a:rPr lang="pt-PT" sz="1600" dirty="0" smtClean="0"/>
              <a:t> </a:t>
            </a:r>
            <a:r>
              <a:rPr lang="pt-PT" sz="1600" dirty="0" err="1" smtClean="0"/>
              <a:t>at</a:t>
            </a:r>
            <a:r>
              <a:rPr lang="pt-PT" sz="1600" dirty="0" smtClean="0"/>
              <a:t> </a:t>
            </a:r>
            <a:r>
              <a:rPr lang="pt-PT" sz="1600" dirty="0" err="1" smtClean="0"/>
              <a:t>all</a:t>
            </a:r>
            <a:r>
              <a:rPr lang="pt-PT" sz="1600" dirty="0" smtClean="0"/>
              <a:t> are </a:t>
            </a:r>
            <a:r>
              <a:rPr lang="pt-PT" sz="1600" dirty="0" err="1" smtClean="0"/>
              <a:t>important</a:t>
            </a:r>
            <a:r>
              <a:rPr lang="pt-PT" sz="1600" dirty="0" smtClean="0"/>
              <a:t> </a:t>
            </a:r>
            <a:r>
              <a:rPr lang="pt-PT" sz="1600" dirty="0" err="1" smtClean="0"/>
              <a:t>issues</a:t>
            </a:r>
            <a:r>
              <a:rPr lang="pt-PT" sz="1600" dirty="0" smtClean="0"/>
              <a:t> </a:t>
            </a:r>
            <a:r>
              <a:rPr lang="pt-PT" sz="1600" dirty="0" err="1" smtClean="0"/>
              <a:t>with</a:t>
            </a:r>
            <a:r>
              <a:rPr lang="pt-PT" sz="1600" dirty="0" smtClean="0"/>
              <a:t> a </a:t>
            </a:r>
            <a:r>
              <a:rPr lang="pt-PT" sz="1600" dirty="0" err="1" smtClean="0"/>
              <a:t>heavy</a:t>
            </a:r>
            <a:r>
              <a:rPr lang="pt-PT" sz="1600" dirty="0" smtClean="0"/>
              <a:t> legal </a:t>
            </a:r>
            <a:r>
              <a:rPr lang="pt-PT" sz="1600" dirty="0" err="1" smtClean="0"/>
              <a:t>overlay</a:t>
            </a:r>
            <a:r>
              <a:rPr lang="pt-PT" sz="1600" dirty="0" smtClean="0"/>
              <a:t>.</a:t>
            </a:r>
          </a:p>
          <a:p>
            <a:pPr marL="371475" indent="-285750" algn="just">
              <a:buFont typeface="Wingdings" panose="05000000000000000000" pitchFamily="2" charset="2"/>
              <a:buChar char="Ø"/>
            </a:pPr>
            <a:endParaRPr lang="pt-PT" sz="1600" dirty="0"/>
          </a:p>
          <a:p>
            <a:pPr marL="371475" indent="-285750" algn="just">
              <a:buFont typeface="Wingdings" panose="05000000000000000000" pitchFamily="2" charset="2"/>
              <a:buChar char="Ø"/>
            </a:pPr>
            <a:r>
              <a:rPr lang="pt-PT" sz="1600" dirty="0" smtClean="0"/>
              <a:t>The </a:t>
            </a:r>
            <a:r>
              <a:rPr lang="pt-PT" sz="1600" dirty="0" err="1" smtClean="0"/>
              <a:t>level</a:t>
            </a:r>
            <a:r>
              <a:rPr lang="pt-PT" sz="1600" dirty="0" smtClean="0"/>
              <a:t> of </a:t>
            </a:r>
            <a:r>
              <a:rPr lang="pt-PT" sz="1600" dirty="0" err="1" smtClean="0"/>
              <a:t>detail</a:t>
            </a:r>
            <a:r>
              <a:rPr lang="pt-PT" sz="1600" dirty="0" smtClean="0"/>
              <a:t> in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and</a:t>
            </a:r>
            <a:r>
              <a:rPr lang="pt-PT" sz="1600" dirty="0" smtClean="0"/>
              <a:t> </a:t>
            </a:r>
            <a:r>
              <a:rPr lang="pt-PT" sz="1600" dirty="0" err="1" smtClean="0"/>
              <a:t>which</a:t>
            </a:r>
            <a:r>
              <a:rPr lang="pt-PT" sz="1600" dirty="0" smtClean="0"/>
              <a:t> </a:t>
            </a:r>
            <a:r>
              <a:rPr lang="pt-PT" sz="1600" dirty="0" err="1" smtClean="0"/>
              <a:t>issues</a:t>
            </a:r>
            <a:r>
              <a:rPr lang="pt-PT" sz="1600" dirty="0" smtClean="0"/>
              <a:t> </a:t>
            </a:r>
            <a:r>
              <a:rPr lang="pt-PT" sz="1600" dirty="0" err="1" smtClean="0"/>
              <a:t>should</a:t>
            </a:r>
            <a:r>
              <a:rPr lang="pt-PT" sz="1600" dirty="0" smtClean="0"/>
              <a:t> </a:t>
            </a:r>
            <a:r>
              <a:rPr lang="pt-PT" sz="1600" dirty="0" err="1" smtClean="0"/>
              <a:t>be</a:t>
            </a:r>
            <a:r>
              <a:rPr lang="pt-PT" sz="1600" dirty="0" smtClean="0"/>
              <a:t> </a:t>
            </a:r>
            <a:r>
              <a:rPr lang="pt-PT" sz="1600" dirty="0" err="1" smtClean="0"/>
              <a:t>addressed</a:t>
            </a:r>
            <a:r>
              <a:rPr lang="pt-PT" sz="1600" dirty="0" smtClean="0"/>
              <a:t> </a:t>
            </a:r>
            <a:r>
              <a:rPr lang="pt-PT" sz="1600" dirty="0" err="1" smtClean="0"/>
              <a:t>or</a:t>
            </a:r>
            <a:r>
              <a:rPr lang="pt-PT" sz="1600" dirty="0" smtClean="0"/>
              <a:t> </a:t>
            </a:r>
            <a:r>
              <a:rPr lang="pt-PT" sz="1600" dirty="0" err="1" smtClean="0"/>
              <a:t>deferred</a:t>
            </a:r>
            <a:r>
              <a:rPr lang="pt-PT" sz="1600" dirty="0" smtClean="0"/>
              <a:t> are </a:t>
            </a:r>
            <a:r>
              <a:rPr lang="pt-PT" sz="1600" dirty="0" err="1" smtClean="0"/>
              <a:t>key</a:t>
            </a:r>
            <a:r>
              <a:rPr lang="pt-PT" sz="1600" dirty="0" smtClean="0"/>
              <a:t> </a:t>
            </a:r>
            <a:r>
              <a:rPr lang="pt-PT" sz="1600" dirty="0" err="1" smtClean="0"/>
              <a:t>strategic</a:t>
            </a:r>
            <a:r>
              <a:rPr lang="pt-PT" sz="1600" dirty="0" smtClean="0"/>
              <a:t> </a:t>
            </a:r>
            <a:r>
              <a:rPr lang="pt-PT" sz="1600" dirty="0" err="1" smtClean="0"/>
              <a:t>questions</a:t>
            </a:r>
            <a:r>
              <a:rPr lang="pt-PT" sz="1600" dirty="0" smtClean="0"/>
              <a:t> </a:t>
            </a:r>
            <a:r>
              <a:rPr lang="pt-PT" sz="1600" dirty="0" err="1" smtClean="0"/>
              <a:t>and</a:t>
            </a:r>
            <a:r>
              <a:rPr lang="pt-PT" sz="1600" dirty="0" smtClean="0"/>
              <a:t> </a:t>
            </a:r>
            <a:r>
              <a:rPr lang="pt-PT" sz="1600" dirty="0" err="1" smtClean="0"/>
              <a:t>their</a:t>
            </a:r>
            <a:r>
              <a:rPr lang="pt-PT" sz="1600" dirty="0" smtClean="0"/>
              <a:t> </a:t>
            </a:r>
            <a:r>
              <a:rPr lang="pt-PT" sz="1600" dirty="0" err="1" smtClean="0"/>
              <a:t>likely</a:t>
            </a:r>
            <a:r>
              <a:rPr lang="pt-PT" sz="1600" dirty="0" smtClean="0"/>
              <a:t> </a:t>
            </a:r>
            <a:r>
              <a:rPr lang="pt-PT" sz="1600" dirty="0" err="1" smtClean="0"/>
              <a:t>impact</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negotiation</a:t>
            </a:r>
            <a:r>
              <a:rPr lang="pt-PT" sz="1600" dirty="0" smtClean="0"/>
              <a:t> of </a:t>
            </a:r>
            <a:r>
              <a:rPr lang="pt-PT" sz="1600" dirty="0" err="1" smtClean="0"/>
              <a:t>the</a:t>
            </a:r>
            <a:r>
              <a:rPr lang="pt-PT" sz="1600" dirty="0" smtClean="0"/>
              <a:t> </a:t>
            </a:r>
            <a:r>
              <a:rPr lang="pt-PT" sz="1600" dirty="0" err="1" smtClean="0"/>
              <a:t>transaction</a:t>
            </a:r>
            <a:r>
              <a:rPr lang="pt-PT" sz="1600" dirty="0" smtClean="0"/>
              <a:t> </a:t>
            </a:r>
            <a:r>
              <a:rPr lang="pt-PT" sz="1600" dirty="0" err="1" smtClean="0"/>
              <a:t>should</a:t>
            </a:r>
            <a:r>
              <a:rPr lang="pt-PT" sz="1600" dirty="0" smtClean="0"/>
              <a:t> </a:t>
            </a:r>
            <a:r>
              <a:rPr lang="pt-PT" sz="1600" dirty="0" err="1" smtClean="0"/>
              <a:t>be</a:t>
            </a:r>
            <a:r>
              <a:rPr lang="pt-PT" sz="1600" dirty="0" smtClean="0"/>
              <a:t> </a:t>
            </a:r>
            <a:r>
              <a:rPr lang="pt-PT" sz="1600" dirty="0" err="1" smtClean="0"/>
              <a:t>fully</a:t>
            </a:r>
            <a:r>
              <a:rPr lang="pt-PT" sz="1600" dirty="0" smtClean="0"/>
              <a:t> </a:t>
            </a:r>
            <a:r>
              <a:rPr lang="pt-PT" sz="1600" dirty="0" err="1" smtClean="0"/>
              <a:t>explored</a:t>
            </a:r>
            <a:r>
              <a:rPr lang="pt-PT" sz="1600" dirty="0" smtClean="0"/>
              <a:t>.</a:t>
            </a:r>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19</a:t>
            </a:fld>
            <a:endParaRPr lang="es-ES"/>
          </a:p>
        </p:txBody>
      </p:sp>
    </p:spTree>
    <p:extLst>
      <p:ext uri="{BB962C8B-B14F-4D97-AF65-F5344CB8AC3E}">
        <p14:creationId xmlns:p14="http://schemas.microsoft.com/office/powerpoint/2010/main" val="1957408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000" b="1" dirty="0">
                <a:solidFill>
                  <a:schemeClr val="tx2"/>
                </a:solidFill>
              </a:rPr>
              <a:t>Article</a:t>
            </a:r>
            <a:r>
              <a:rPr lang="pt-PT" sz="2000" b="1" dirty="0">
                <a:solidFill>
                  <a:schemeClr val="tx2"/>
                </a:solidFill>
              </a:rPr>
              <a:t> 405 - Contractual </a:t>
            </a:r>
            <a:r>
              <a:rPr lang="pt-PT" sz="2000" b="1" dirty="0" err="1" smtClean="0">
                <a:solidFill>
                  <a:schemeClr val="tx2"/>
                </a:solidFill>
              </a:rPr>
              <a:t>freedom</a:t>
            </a:r>
            <a:endParaRPr lang="es-ES" sz="2000" b="1" dirty="0">
              <a:solidFill>
                <a:schemeClr val="tx2"/>
              </a:solidFill>
            </a:endParaRPr>
          </a:p>
        </p:txBody>
      </p:sp>
      <p:sp>
        <p:nvSpPr>
          <p:cNvPr id="3" name="Marcador de Posição de Conteúdo 2"/>
          <p:cNvSpPr>
            <a:spLocks noGrp="1"/>
          </p:cNvSpPr>
          <p:nvPr>
            <p:ph idx="1"/>
          </p:nvPr>
        </p:nvSpPr>
        <p:spPr/>
        <p:txBody>
          <a:bodyPr>
            <a:normAutofit/>
          </a:bodyPr>
          <a:lstStyle/>
          <a:p>
            <a:pPr marL="0" indent="0">
              <a:lnSpc>
                <a:spcPct val="150000"/>
              </a:lnSpc>
              <a:buNone/>
            </a:pPr>
            <a:endParaRPr lang="es-ES" sz="1800" dirty="0"/>
          </a:p>
          <a:p>
            <a:pPr marL="0" indent="0">
              <a:lnSpc>
                <a:spcPct val="150000"/>
              </a:lnSpc>
              <a:buNone/>
            </a:pPr>
            <a:r>
              <a:rPr lang="en-US" sz="1800" dirty="0"/>
              <a:t>1 – Within the limits of the law, the parties have the faculty of freely fixing the content of contracts, celebrate different contracts from those provided for in this code or include any clauses they approve of.</a:t>
            </a:r>
          </a:p>
          <a:p>
            <a:pPr marL="0" indent="0">
              <a:lnSpc>
                <a:spcPct val="150000"/>
              </a:lnSpc>
              <a:buNone/>
            </a:pPr>
            <a:endParaRPr lang="en-US" sz="1800" dirty="0"/>
          </a:p>
          <a:p>
            <a:pPr marL="0" indent="0">
              <a:lnSpc>
                <a:spcPct val="150000"/>
              </a:lnSpc>
              <a:buNone/>
            </a:pPr>
            <a:r>
              <a:rPr lang="en-US" sz="1800" dirty="0"/>
              <a:t>2 –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a:t>
            </a:fld>
            <a:endParaRPr lang="es-ES"/>
          </a:p>
        </p:txBody>
      </p:sp>
    </p:spTree>
    <p:extLst>
      <p:ext uri="{BB962C8B-B14F-4D97-AF65-F5344CB8AC3E}">
        <p14:creationId xmlns:p14="http://schemas.microsoft.com/office/powerpoint/2010/main" val="3979399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a:bodyPr>
          <a:lstStyle/>
          <a:p>
            <a:pPr marL="71438" indent="0" algn="just">
              <a:buNone/>
            </a:pPr>
            <a:endParaRPr lang="pt-PT" sz="1800" b="1" u="sng" dirty="0" smtClean="0"/>
          </a:p>
          <a:p>
            <a:pPr marL="71438" indent="0" algn="just">
              <a:buNone/>
            </a:pPr>
            <a:r>
              <a:rPr lang="pt-PT" sz="1800" b="1" u="sng" dirty="0" err="1" smtClean="0"/>
              <a:t>Did</a:t>
            </a:r>
            <a:r>
              <a:rPr lang="pt-PT" sz="1800" b="1" u="sng" dirty="0" smtClean="0"/>
              <a:t> </a:t>
            </a:r>
            <a:r>
              <a:rPr lang="pt-PT" sz="1800" b="1" u="sng" dirty="0" err="1" smtClean="0"/>
              <a:t>the</a:t>
            </a:r>
            <a:r>
              <a:rPr lang="pt-PT" sz="1800" b="1" u="sng" dirty="0" smtClean="0"/>
              <a:t> </a:t>
            </a:r>
            <a:r>
              <a:rPr lang="pt-PT" sz="1800" b="1" u="sng" dirty="0" err="1" smtClean="0"/>
              <a:t>parties</a:t>
            </a:r>
            <a:r>
              <a:rPr lang="pt-PT" sz="1800" b="1" u="sng" dirty="0" smtClean="0"/>
              <a:t> </a:t>
            </a:r>
            <a:r>
              <a:rPr lang="pt-PT" sz="1800" b="1" u="sng" dirty="0" err="1" smtClean="0"/>
              <a:t>intend</a:t>
            </a:r>
            <a:r>
              <a:rPr lang="pt-PT" sz="1800" b="1" u="sng" dirty="0" smtClean="0"/>
              <a:t> to </a:t>
            </a:r>
            <a:r>
              <a:rPr lang="pt-PT" sz="1800" b="1" u="sng" dirty="0" err="1" smtClean="0"/>
              <a:t>be</a:t>
            </a:r>
            <a:r>
              <a:rPr lang="pt-PT" sz="1800" b="1" u="sng" dirty="0" smtClean="0"/>
              <a:t> </a:t>
            </a:r>
            <a:r>
              <a:rPr lang="pt-PT" sz="1800" b="1" u="sng" dirty="0" err="1" smtClean="0"/>
              <a:t>bound</a:t>
            </a:r>
            <a:r>
              <a:rPr lang="pt-PT" sz="1800" b="1" u="sng" dirty="0" smtClean="0"/>
              <a:t>?</a:t>
            </a:r>
          </a:p>
          <a:p>
            <a:pPr marL="357188" indent="0" algn="just">
              <a:buNone/>
            </a:pPr>
            <a:endParaRPr lang="pt-PT" sz="1600" dirty="0"/>
          </a:p>
          <a:p>
            <a:pPr marL="85725" indent="0" algn="just">
              <a:buNone/>
            </a:pPr>
            <a:r>
              <a:rPr lang="pt-PT" sz="1600" dirty="0" smtClean="0"/>
              <a:t>In </a:t>
            </a:r>
            <a:r>
              <a:rPr lang="pt-PT" sz="1600" dirty="0" err="1" smtClean="0"/>
              <a:t>determining</a:t>
            </a:r>
            <a:r>
              <a:rPr lang="pt-PT" sz="1600" dirty="0" smtClean="0"/>
              <a:t> </a:t>
            </a:r>
            <a:r>
              <a:rPr lang="pt-PT" sz="1600" dirty="0" err="1" smtClean="0"/>
              <a:t>whether</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intend</a:t>
            </a:r>
            <a:r>
              <a:rPr lang="pt-PT" sz="1600" dirty="0" smtClean="0"/>
              <a:t> to </a:t>
            </a:r>
            <a:r>
              <a:rPr lang="pt-PT" sz="1600" dirty="0" err="1" smtClean="0"/>
              <a:t>be</a:t>
            </a:r>
            <a:r>
              <a:rPr lang="pt-PT" sz="1600" dirty="0" smtClean="0"/>
              <a:t> </a:t>
            </a:r>
            <a:r>
              <a:rPr lang="pt-PT" sz="1600" dirty="0" err="1" smtClean="0"/>
              <a:t>bound</a:t>
            </a:r>
            <a:r>
              <a:rPr lang="pt-PT" sz="1600" dirty="0" smtClean="0"/>
              <a:t>, </a:t>
            </a:r>
            <a:r>
              <a:rPr lang="pt-PT" sz="1600" dirty="0" err="1" smtClean="0"/>
              <a:t>one</a:t>
            </a:r>
            <a:r>
              <a:rPr lang="pt-PT" sz="1600" dirty="0" smtClean="0"/>
              <a:t> </a:t>
            </a:r>
            <a:r>
              <a:rPr lang="pt-PT" sz="1600" dirty="0" err="1" smtClean="0"/>
              <a:t>should</a:t>
            </a:r>
            <a:r>
              <a:rPr lang="pt-PT" sz="1600" dirty="0" smtClean="0"/>
              <a:t> examine </a:t>
            </a:r>
            <a:r>
              <a:rPr lang="pt-PT" sz="1600" dirty="0" err="1" smtClean="0"/>
              <a:t>the</a:t>
            </a:r>
            <a:r>
              <a:rPr lang="pt-PT" sz="1600" dirty="0" smtClean="0"/>
              <a:t> </a:t>
            </a:r>
            <a:r>
              <a:rPr lang="pt-PT" sz="1600" dirty="0" err="1" smtClean="0"/>
              <a:t>following</a:t>
            </a:r>
            <a:r>
              <a:rPr lang="pt-PT" sz="1600" dirty="0" smtClean="0"/>
              <a:t> </a:t>
            </a:r>
            <a:r>
              <a:rPr lang="pt-PT" sz="1600" dirty="0" err="1" smtClean="0"/>
              <a:t>factors</a:t>
            </a:r>
            <a:r>
              <a:rPr lang="pt-PT" sz="1600" dirty="0" smtClean="0"/>
              <a:t> (</a:t>
            </a:r>
            <a:r>
              <a:rPr lang="pt-PT" sz="1600" dirty="0" err="1" smtClean="0"/>
              <a:t>expression</a:t>
            </a:r>
            <a:r>
              <a:rPr lang="pt-PT" sz="1600" dirty="0" smtClean="0"/>
              <a:t> of </a:t>
            </a:r>
            <a:r>
              <a:rPr lang="pt-PT" sz="1600" dirty="0" err="1" smtClean="0"/>
              <a:t>the</a:t>
            </a:r>
            <a:r>
              <a:rPr lang="pt-PT" sz="1600" dirty="0" smtClean="0"/>
              <a:t> general </a:t>
            </a:r>
            <a:r>
              <a:rPr lang="pt-PT" sz="1600" dirty="0" err="1" smtClean="0"/>
              <a:t>principle</a:t>
            </a:r>
            <a:r>
              <a:rPr lang="pt-PT" sz="1600" dirty="0" smtClean="0"/>
              <a:t> of </a:t>
            </a:r>
            <a:r>
              <a:rPr lang="pt-PT" sz="1600" dirty="0" err="1" smtClean="0"/>
              <a:t>good</a:t>
            </a:r>
            <a:r>
              <a:rPr lang="pt-PT" sz="1600" dirty="0" smtClean="0"/>
              <a:t> </a:t>
            </a:r>
            <a:r>
              <a:rPr lang="pt-PT" sz="1600" dirty="0" err="1" smtClean="0"/>
              <a:t>faith</a:t>
            </a:r>
            <a:r>
              <a:rPr lang="pt-PT" sz="1600" dirty="0" smtClean="0"/>
              <a:t>):</a:t>
            </a:r>
          </a:p>
          <a:p>
            <a:pPr marL="371475" indent="-285750" algn="just">
              <a:lnSpc>
                <a:spcPct val="150000"/>
              </a:lnSpc>
              <a:buFont typeface="Wingdings" panose="05000000000000000000" pitchFamily="2" charset="2"/>
              <a:buChar char="Ø"/>
            </a:pPr>
            <a:endParaRPr lang="pt-PT" sz="1600" dirty="0"/>
          </a:p>
          <a:p>
            <a:pPr marL="371475" indent="-285750" algn="just">
              <a:lnSpc>
                <a:spcPct val="150000"/>
              </a:lnSpc>
              <a:buFont typeface="Wingdings" panose="05000000000000000000" pitchFamily="2" charset="2"/>
              <a:buChar char="Ø"/>
            </a:pPr>
            <a:r>
              <a:rPr lang="pt-PT" sz="1600" dirty="0" err="1"/>
              <a:t>t</a:t>
            </a:r>
            <a:r>
              <a:rPr lang="pt-PT" sz="1600" dirty="0" err="1" smtClean="0"/>
              <a:t>he</a:t>
            </a:r>
            <a:r>
              <a:rPr lang="pt-PT" sz="1600" dirty="0" smtClean="0"/>
              <a:t> </a:t>
            </a:r>
            <a:r>
              <a:rPr lang="pt-PT" sz="1600" dirty="0" err="1" smtClean="0"/>
              <a:t>actual</a:t>
            </a:r>
            <a:r>
              <a:rPr lang="pt-PT" sz="1600" dirty="0" smtClean="0"/>
              <a:t> </a:t>
            </a:r>
            <a:r>
              <a:rPr lang="pt-PT" sz="1600" dirty="0" err="1" smtClean="0"/>
              <a:t>wording</a:t>
            </a:r>
            <a:r>
              <a:rPr lang="pt-PT" sz="1600" dirty="0" smtClean="0"/>
              <a:t> of </a:t>
            </a:r>
            <a:r>
              <a:rPr lang="pt-PT" sz="1600" dirty="0" err="1" smtClean="0"/>
              <a:t>the</a:t>
            </a:r>
            <a:r>
              <a:rPr lang="pt-PT" sz="1600" dirty="0" smtClean="0"/>
              <a:t> </a:t>
            </a:r>
            <a:r>
              <a:rPr lang="pt-PT" sz="1600" dirty="0" err="1" smtClean="0"/>
              <a:t>document</a:t>
            </a:r>
            <a:endParaRPr lang="pt-PT" sz="1600" dirty="0" smtClean="0"/>
          </a:p>
          <a:p>
            <a:pPr marL="371475" indent="-285750" algn="just">
              <a:lnSpc>
                <a:spcPct val="150000"/>
              </a:lnSpc>
              <a:buFont typeface="Wingdings" panose="05000000000000000000" pitchFamily="2" charset="2"/>
              <a:buChar char="Ø"/>
            </a:pPr>
            <a:r>
              <a:rPr lang="pt-PT" sz="1600" dirty="0" err="1"/>
              <a:t>t</a:t>
            </a:r>
            <a:r>
              <a:rPr lang="pt-PT" sz="1600" dirty="0" err="1" smtClean="0"/>
              <a:t>he</a:t>
            </a:r>
            <a:r>
              <a:rPr lang="pt-PT" sz="1600" dirty="0" smtClean="0"/>
              <a:t> </a:t>
            </a:r>
            <a:r>
              <a:rPr lang="pt-PT" sz="1600" dirty="0" err="1" smtClean="0"/>
              <a:t>context</a:t>
            </a:r>
            <a:r>
              <a:rPr lang="pt-PT" sz="1600" dirty="0" smtClean="0"/>
              <a:t> of </a:t>
            </a:r>
            <a:r>
              <a:rPr lang="pt-PT" sz="1600" dirty="0" err="1" smtClean="0"/>
              <a:t>the</a:t>
            </a:r>
            <a:r>
              <a:rPr lang="pt-PT" sz="1600" dirty="0" smtClean="0"/>
              <a:t> </a:t>
            </a:r>
            <a:r>
              <a:rPr lang="pt-PT" sz="1600" dirty="0" err="1" smtClean="0"/>
              <a:t>negotiations</a:t>
            </a:r>
            <a:endParaRPr lang="pt-PT" sz="1600" dirty="0" smtClean="0"/>
          </a:p>
          <a:p>
            <a:pPr marL="371475" indent="-285750" algn="just">
              <a:lnSpc>
                <a:spcPct val="150000"/>
              </a:lnSpc>
              <a:buFont typeface="Wingdings" panose="05000000000000000000" pitchFamily="2" charset="2"/>
              <a:buChar char="Ø"/>
            </a:pPr>
            <a:r>
              <a:rPr lang="pt-PT" sz="1600" dirty="0" err="1"/>
              <a:t>w</a:t>
            </a:r>
            <a:r>
              <a:rPr lang="pt-PT" sz="1600" dirty="0" err="1" smtClean="0"/>
              <a:t>hether</a:t>
            </a:r>
            <a:r>
              <a:rPr lang="pt-PT" sz="1600" dirty="0" smtClean="0"/>
              <a:t> </a:t>
            </a:r>
            <a:r>
              <a:rPr lang="pt-PT" sz="1600" dirty="0" err="1" smtClean="0"/>
              <a:t>either</a:t>
            </a:r>
            <a:r>
              <a:rPr lang="pt-PT" sz="1600" dirty="0" smtClean="0"/>
              <a:t> </a:t>
            </a:r>
            <a:r>
              <a:rPr lang="pt-PT" sz="1600" dirty="0" err="1" smtClean="0"/>
              <a:t>or</a:t>
            </a:r>
            <a:r>
              <a:rPr lang="pt-PT" sz="1600" dirty="0" smtClean="0"/>
              <a:t> </a:t>
            </a:r>
            <a:r>
              <a:rPr lang="pt-PT" sz="1600" dirty="0" err="1" smtClean="0"/>
              <a:t>both</a:t>
            </a:r>
            <a:r>
              <a:rPr lang="pt-PT" sz="1600" dirty="0" smtClean="0"/>
              <a:t> </a:t>
            </a:r>
            <a:r>
              <a:rPr lang="pt-PT" sz="1600" dirty="0" err="1" smtClean="0"/>
              <a:t>parties</a:t>
            </a:r>
            <a:r>
              <a:rPr lang="pt-PT" sz="1600" dirty="0" smtClean="0"/>
              <a:t> </a:t>
            </a:r>
            <a:r>
              <a:rPr lang="pt-PT" sz="1600" dirty="0" err="1" smtClean="0"/>
              <a:t>have</a:t>
            </a:r>
            <a:r>
              <a:rPr lang="pt-PT" sz="1600" dirty="0" smtClean="0"/>
              <a:t> </a:t>
            </a:r>
            <a:r>
              <a:rPr lang="pt-PT" sz="1600" dirty="0" err="1" smtClean="0"/>
              <a:t>partially</a:t>
            </a:r>
            <a:r>
              <a:rPr lang="pt-PT" sz="1600" dirty="0" smtClean="0"/>
              <a:t> </a:t>
            </a:r>
            <a:r>
              <a:rPr lang="pt-PT" sz="1600" dirty="0" err="1" smtClean="0"/>
              <a:t>performed</a:t>
            </a:r>
            <a:r>
              <a:rPr lang="pt-PT" sz="1600" dirty="0" smtClean="0"/>
              <a:t> </a:t>
            </a:r>
            <a:r>
              <a:rPr lang="pt-PT" sz="1600" dirty="0" err="1" smtClean="0"/>
              <a:t>their</a:t>
            </a:r>
            <a:r>
              <a:rPr lang="pt-PT" sz="1600" dirty="0" smtClean="0"/>
              <a:t> </a:t>
            </a:r>
            <a:r>
              <a:rPr lang="pt-PT" sz="1600" dirty="0" err="1" smtClean="0"/>
              <a:t>obligations</a:t>
            </a:r>
            <a:endParaRPr lang="pt-PT" sz="1600" dirty="0" smtClean="0"/>
          </a:p>
          <a:p>
            <a:pPr marL="371475" indent="-285750" algn="just">
              <a:lnSpc>
                <a:spcPct val="150000"/>
              </a:lnSpc>
              <a:buFont typeface="Wingdings" panose="05000000000000000000" pitchFamily="2" charset="2"/>
              <a:buChar char="Ø"/>
            </a:pPr>
            <a:r>
              <a:rPr lang="pt-PT" sz="1600" dirty="0" err="1" smtClean="0"/>
              <a:t>Whether</a:t>
            </a:r>
            <a:r>
              <a:rPr lang="pt-PT" sz="1600" dirty="0" smtClean="0"/>
              <a:t> </a:t>
            </a:r>
            <a:r>
              <a:rPr lang="pt-PT" sz="1600" dirty="0" err="1" smtClean="0"/>
              <a:t>there</a:t>
            </a:r>
            <a:r>
              <a:rPr lang="pt-PT" sz="1600" dirty="0" smtClean="0"/>
              <a:t> are </a:t>
            </a:r>
            <a:r>
              <a:rPr lang="pt-PT" sz="1600" dirty="0" err="1" smtClean="0"/>
              <a:t>any</a:t>
            </a:r>
            <a:r>
              <a:rPr lang="pt-PT" sz="1600" dirty="0" smtClean="0"/>
              <a:t> </a:t>
            </a:r>
            <a:r>
              <a:rPr lang="pt-PT" sz="1600" dirty="0" err="1" smtClean="0"/>
              <a:t>issues</a:t>
            </a:r>
            <a:r>
              <a:rPr lang="pt-PT" sz="1600" dirty="0" smtClean="0"/>
              <a:t> </a:t>
            </a:r>
            <a:r>
              <a:rPr lang="pt-PT" sz="1600" dirty="0" err="1" smtClean="0"/>
              <a:t>left</a:t>
            </a:r>
            <a:r>
              <a:rPr lang="pt-PT" sz="1600" dirty="0" smtClean="0"/>
              <a:t> to </a:t>
            </a:r>
            <a:r>
              <a:rPr lang="pt-PT" sz="1600" dirty="0" err="1" smtClean="0"/>
              <a:t>negotiate</a:t>
            </a:r>
            <a:r>
              <a:rPr lang="pt-PT" sz="1600" dirty="0" smtClean="0"/>
              <a:t> (</a:t>
            </a:r>
            <a:r>
              <a:rPr lang="pt-PT" sz="1600" dirty="0" err="1" smtClean="0"/>
              <a:t>presence</a:t>
            </a:r>
            <a:r>
              <a:rPr lang="pt-PT" sz="1600" dirty="0" smtClean="0"/>
              <a:t> of </a:t>
            </a:r>
            <a:r>
              <a:rPr lang="pt-PT" sz="1600" dirty="0" err="1" smtClean="0"/>
              <a:t>the</a:t>
            </a:r>
            <a:r>
              <a:rPr lang="pt-PT" sz="1600" dirty="0" smtClean="0"/>
              <a:t> </a:t>
            </a:r>
            <a:r>
              <a:rPr lang="pt-PT" sz="1600" i="1" dirty="0" err="1" smtClean="0"/>
              <a:t>essentialia</a:t>
            </a:r>
            <a:r>
              <a:rPr lang="pt-PT" sz="1600" i="1" dirty="0" smtClean="0"/>
              <a:t> </a:t>
            </a:r>
            <a:r>
              <a:rPr lang="pt-PT" sz="1600" i="1" dirty="0" err="1" smtClean="0"/>
              <a:t>negotti</a:t>
            </a:r>
            <a:r>
              <a:rPr lang="pt-PT" sz="1600" dirty="0" smtClean="0"/>
              <a:t>)</a:t>
            </a:r>
            <a:endParaRPr lang="pt-PT" sz="1600" dirty="0"/>
          </a:p>
          <a:p>
            <a:pPr marL="371475" indent="-285750" algn="just">
              <a:lnSpc>
                <a:spcPct val="150000"/>
              </a:lnSpc>
              <a:buFont typeface="Wingdings" panose="05000000000000000000" pitchFamily="2" charset="2"/>
              <a:buChar char="Ø"/>
            </a:pPr>
            <a:r>
              <a:rPr lang="pt-PT" sz="1600" dirty="0" err="1" smtClean="0"/>
              <a:t>Whether</a:t>
            </a:r>
            <a:r>
              <a:rPr lang="pt-PT" sz="1600" dirty="0" smtClean="0"/>
              <a:t> </a:t>
            </a:r>
            <a:r>
              <a:rPr lang="pt-PT" sz="1600" dirty="0" err="1" smtClean="0"/>
              <a:t>the</a:t>
            </a:r>
            <a:r>
              <a:rPr lang="pt-PT" sz="1600" dirty="0" smtClean="0"/>
              <a:t> </a:t>
            </a:r>
            <a:r>
              <a:rPr lang="pt-PT" sz="1600" dirty="0" err="1" smtClean="0"/>
              <a:t>subject</a:t>
            </a:r>
            <a:r>
              <a:rPr lang="pt-PT" sz="1600" dirty="0" smtClean="0"/>
              <a:t> </a:t>
            </a:r>
            <a:r>
              <a:rPr lang="pt-PT" sz="1600" dirty="0" err="1" smtClean="0"/>
              <a:t>matter</a:t>
            </a:r>
            <a:r>
              <a:rPr lang="pt-PT" sz="1600" dirty="0" smtClean="0"/>
              <a:t> of </a:t>
            </a:r>
            <a:r>
              <a:rPr lang="pt-PT" sz="1600" dirty="0" err="1" smtClean="0"/>
              <a:t>the</a:t>
            </a:r>
            <a:r>
              <a:rPr lang="pt-PT" sz="1600" dirty="0" smtClean="0"/>
              <a:t> </a:t>
            </a:r>
            <a:r>
              <a:rPr lang="pt-PT" sz="1600" dirty="0" err="1" smtClean="0"/>
              <a:t>discussions</a:t>
            </a:r>
            <a:r>
              <a:rPr lang="pt-PT" sz="1600" dirty="0" smtClean="0"/>
              <a:t> </a:t>
            </a:r>
            <a:r>
              <a:rPr lang="pt-PT" sz="1600" dirty="0" err="1" smtClean="0"/>
              <a:t>concerns</a:t>
            </a:r>
            <a:r>
              <a:rPr lang="pt-PT" sz="1600" dirty="0" smtClean="0"/>
              <a:t> </a:t>
            </a:r>
            <a:r>
              <a:rPr lang="pt-PT" sz="1600" dirty="0" err="1" smtClean="0"/>
              <a:t>complex</a:t>
            </a:r>
            <a:r>
              <a:rPr lang="pt-PT" sz="1600" dirty="0" smtClean="0"/>
              <a:t> business </a:t>
            </a:r>
            <a:r>
              <a:rPr lang="pt-PT" sz="1600" dirty="0" err="1" smtClean="0"/>
              <a:t>matters</a:t>
            </a:r>
            <a:r>
              <a:rPr lang="pt-PT" sz="1600" dirty="0" smtClean="0"/>
              <a:t> </a:t>
            </a:r>
            <a:r>
              <a:rPr lang="pt-PT" sz="1600" dirty="0" err="1" smtClean="0"/>
              <a:t>that</a:t>
            </a:r>
            <a:r>
              <a:rPr lang="pt-PT" sz="1600" dirty="0" smtClean="0"/>
              <a:t> </a:t>
            </a:r>
            <a:r>
              <a:rPr lang="pt-PT" sz="1600" dirty="0" err="1" smtClean="0"/>
              <a:t>customarily</a:t>
            </a:r>
            <a:r>
              <a:rPr lang="pt-PT" sz="1600" dirty="0" smtClean="0"/>
              <a:t> </a:t>
            </a:r>
            <a:r>
              <a:rPr lang="pt-PT" sz="1600" dirty="0" err="1" smtClean="0"/>
              <a:t>involve</a:t>
            </a:r>
            <a:r>
              <a:rPr lang="pt-PT" sz="1600" dirty="0" smtClean="0"/>
              <a:t> </a:t>
            </a:r>
            <a:r>
              <a:rPr lang="pt-PT" sz="1600" dirty="0" err="1" smtClean="0"/>
              <a:t>definitive</a:t>
            </a:r>
            <a:r>
              <a:rPr lang="pt-PT" sz="1600" dirty="0" smtClean="0"/>
              <a:t> </a:t>
            </a:r>
            <a:r>
              <a:rPr lang="pt-PT" sz="1600" dirty="0" err="1" smtClean="0"/>
              <a:t>written</a:t>
            </a:r>
            <a:r>
              <a:rPr lang="pt-PT" sz="1600" dirty="0" smtClean="0"/>
              <a:t> </a:t>
            </a:r>
            <a:r>
              <a:rPr lang="pt-PT" sz="1600" dirty="0" err="1" smtClean="0"/>
              <a:t>agreements</a:t>
            </a:r>
            <a:r>
              <a:rPr lang="pt-PT" sz="1600" dirty="0" smtClean="0"/>
              <a:t>.</a:t>
            </a:r>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20</a:t>
            </a:fld>
            <a:endParaRPr lang="es-ES"/>
          </a:p>
        </p:txBody>
      </p:sp>
    </p:spTree>
    <p:extLst>
      <p:ext uri="{BB962C8B-B14F-4D97-AF65-F5344CB8AC3E}">
        <p14:creationId xmlns:p14="http://schemas.microsoft.com/office/powerpoint/2010/main" val="3329673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a:bodyPr>
          <a:lstStyle/>
          <a:p>
            <a:pPr marL="85725" indent="0" algn="just">
              <a:buNone/>
            </a:pPr>
            <a:r>
              <a:rPr lang="pt-PT" sz="1600" dirty="0"/>
              <a:t>T</a:t>
            </a:r>
            <a:r>
              <a:rPr lang="pt-PT" sz="1600" dirty="0" smtClean="0"/>
              <a:t>he </a:t>
            </a:r>
            <a:r>
              <a:rPr lang="pt-PT" sz="1600" dirty="0" err="1" smtClean="0"/>
              <a:t>most</a:t>
            </a:r>
            <a:r>
              <a:rPr lang="pt-PT" sz="1600" dirty="0" smtClean="0"/>
              <a:t> </a:t>
            </a:r>
            <a:r>
              <a:rPr lang="pt-PT" sz="1600" dirty="0" err="1" smtClean="0"/>
              <a:t>important</a:t>
            </a:r>
            <a:r>
              <a:rPr lang="pt-PT" sz="1600" dirty="0" smtClean="0"/>
              <a:t> </a:t>
            </a:r>
            <a:r>
              <a:rPr lang="pt-PT" sz="1600" dirty="0" err="1" smtClean="0"/>
              <a:t>factor</a:t>
            </a:r>
            <a:r>
              <a:rPr lang="pt-PT" sz="1600" dirty="0" smtClean="0"/>
              <a:t> in </a:t>
            </a:r>
            <a:r>
              <a:rPr lang="pt-PT" sz="1600" dirty="0" err="1" smtClean="0"/>
              <a:t>determining</a:t>
            </a:r>
            <a:r>
              <a:rPr lang="pt-PT" sz="1600" dirty="0" smtClean="0"/>
              <a:t> </a:t>
            </a:r>
            <a:r>
              <a:rPr lang="pt-PT" sz="1600" dirty="0" err="1" smtClean="0"/>
              <a:t>whether</a:t>
            </a:r>
            <a:r>
              <a:rPr lang="pt-PT" sz="1600" dirty="0" smtClean="0"/>
              <a:t> </a:t>
            </a:r>
            <a:r>
              <a:rPr lang="pt-PT" sz="1600" dirty="0" err="1" smtClean="0"/>
              <a:t>provisions</a:t>
            </a:r>
            <a:r>
              <a:rPr lang="pt-PT" sz="1600" dirty="0" smtClean="0"/>
              <a:t> in a </a:t>
            </a:r>
            <a:r>
              <a:rPr lang="pt-PT" sz="1600" dirty="0" err="1" smtClean="0"/>
              <a:t>letter</a:t>
            </a:r>
            <a:r>
              <a:rPr lang="pt-PT" sz="1600" dirty="0" smtClean="0"/>
              <a:t> of </a:t>
            </a:r>
            <a:r>
              <a:rPr lang="pt-PT" sz="1600" dirty="0" err="1" smtClean="0"/>
              <a:t>intent</a:t>
            </a:r>
            <a:r>
              <a:rPr lang="pt-PT" sz="1600" dirty="0" smtClean="0"/>
              <a:t> are </a:t>
            </a:r>
            <a:r>
              <a:rPr lang="pt-PT" sz="1600" dirty="0" err="1" smtClean="0"/>
              <a:t>binding</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language</a:t>
            </a:r>
            <a:r>
              <a:rPr lang="pt-PT" sz="1600" dirty="0" smtClean="0"/>
              <a:t> </a:t>
            </a:r>
            <a:r>
              <a:rPr lang="pt-PT" sz="1600" dirty="0" err="1" smtClean="0"/>
              <a:t>used</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parties</a:t>
            </a:r>
            <a:r>
              <a:rPr lang="pt-PT" sz="1600" dirty="0" smtClean="0"/>
              <a:t> in </a:t>
            </a:r>
            <a:r>
              <a:rPr lang="pt-PT" sz="1600" dirty="0" err="1" smtClean="0"/>
              <a:t>the</a:t>
            </a:r>
            <a:r>
              <a:rPr lang="pt-PT" sz="1600" dirty="0" smtClean="0"/>
              <a:t> </a:t>
            </a:r>
            <a:r>
              <a:rPr lang="pt-PT" sz="1600" dirty="0" err="1" smtClean="0"/>
              <a:t>document</a:t>
            </a:r>
            <a:r>
              <a:rPr lang="pt-PT" sz="1600" dirty="0" smtClean="0"/>
              <a:t>. A </a:t>
            </a:r>
            <a:r>
              <a:rPr lang="pt-PT" sz="1600" dirty="0" err="1" smtClean="0"/>
              <a:t>detailed</a:t>
            </a:r>
            <a:r>
              <a:rPr lang="pt-PT" sz="1600" dirty="0" smtClean="0"/>
              <a:t> </a:t>
            </a:r>
            <a:r>
              <a:rPr lang="pt-PT" sz="1600" dirty="0" err="1" smtClean="0"/>
              <a:t>wording</a:t>
            </a:r>
            <a:r>
              <a:rPr lang="pt-PT" sz="1600" dirty="0" smtClean="0"/>
              <a:t> </a:t>
            </a:r>
            <a:r>
              <a:rPr lang="pt-PT" sz="1600" dirty="0" err="1" smtClean="0"/>
              <a:t>is</a:t>
            </a:r>
            <a:r>
              <a:rPr lang="pt-PT" sz="1600" dirty="0" smtClean="0"/>
              <a:t> </a:t>
            </a:r>
            <a:r>
              <a:rPr lang="pt-PT" sz="1600" dirty="0" err="1" smtClean="0"/>
              <a:t>an</a:t>
            </a:r>
            <a:r>
              <a:rPr lang="pt-PT" sz="1600" dirty="0" smtClean="0"/>
              <a:t> </a:t>
            </a:r>
            <a:r>
              <a:rPr lang="pt-PT" sz="1600" dirty="0" err="1" smtClean="0"/>
              <a:t>attempt</a:t>
            </a:r>
            <a:r>
              <a:rPr lang="pt-PT" sz="1600" dirty="0" smtClean="0"/>
              <a:t> to remove </a:t>
            </a:r>
            <a:r>
              <a:rPr lang="pt-PT" sz="1600" dirty="0" err="1" smtClean="0"/>
              <a:t>the</a:t>
            </a:r>
            <a:r>
              <a:rPr lang="pt-PT" sz="1600" dirty="0" smtClean="0"/>
              <a:t> </a:t>
            </a:r>
            <a:r>
              <a:rPr lang="pt-PT" sz="1600" dirty="0" err="1" smtClean="0"/>
              <a:t>possibility</a:t>
            </a:r>
            <a:r>
              <a:rPr lang="pt-PT" sz="1600" dirty="0" smtClean="0"/>
              <a:t> </a:t>
            </a:r>
            <a:r>
              <a:rPr lang="pt-PT" sz="1600" dirty="0" err="1" smtClean="0"/>
              <a:t>that</a:t>
            </a:r>
            <a:r>
              <a:rPr lang="pt-PT" sz="1600" dirty="0" smtClean="0"/>
              <a:t> oral </a:t>
            </a:r>
            <a:r>
              <a:rPr lang="pt-PT" sz="1600" dirty="0" err="1" smtClean="0"/>
              <a:t>communications</a:t>
            </a:r>
            <a:r>
              <a:rPr lang="pt-PT" sz="1600" dirty="0" smtClean="0"/>
              <a:t> </a:t>
            </a:r>
            <a:r>
              <a:rPr lang="pt-PT" sz="1600" dirty="0" err="1" smtClean="0"/>
              <a:t>or</a:t>
            </a:r>
            <a:r>
              <a:rPr lang="pt-PT" sz="1600" dirty="0" smtClean="0"/>
              <a:t> </a:t>
            </a:r>
            <a:r>
              <a:rPr lang="pt-PT" sz="1600" dirty="0" err="1" smtClean="0"/>
              <a:t>other</a:t>
            </a:r>
            <a:r>
              <a:rPr lang="pt-PT" sz="1600" dirty="0" smtClean="0"/>
              <a:t> </a:t>
            </a:r>
            <a:r>
              <a:rPr lang="pt-PT" sz="1600" dirty="0" err="1" smtClean="0"/>
              <a:t>actions</a:t>
            </a:r>
            <a:r>
              <a:rPr lang="pt-PT" sz="1600" dirty="0" smtClean="0"/>
              <a:t> can </a:t>
            </a:r>
            <a:r>
              <a:rPr lang="pt-PT" sz="1600" dirty="0" err="1" smtClean="0"/>
              <a:t>give</a:t>
            </a:r>
            <a:r>
              <a:rPr lang="pt-PT" sz="1600" dirty="0" smtClean="0"/>
              <a:t> </a:t>
            </a:r>
            <a:r>
              <a:rPr lang="pt-PT" sz="1600" dirty="0" err="1" smtClean="0"/>
              <a:t>rise</a:t>
            </a:r>
            <a:r>
              <a:rPr lang="pt-PT" sz="1600" dirty="0" smtClean="0"/>
              <a:t> to a </a:t>
            </a:r>
            <a:r>
              <a:rPr lang="pt-PT" sz="1600" dirty="0" err="1" smtClean="0"/>
              <a:t>binding</a:t>
            </a:r>
            <a:r>
              <a:rPr lang="pt-PT" sz="1600" dirty="0" smtClean="0"/>
              <a:t> </a:t>
            </a:r>
            <a:r>
              <a:rPr lang="pt-PT" sz="1600" dirty="0" err="1" smtClean="0"/>
              <a:t>obligation</a:t>
            </a:r>
            <a:r>
              <a:rPr lang="pt-PT" sz="1600" dirty="0" smtClean="0"/>
              <a:t>.</a:t>
            </a:r>
          </a:p>
          <a:p>
            <a:pPr marL="85725" indent="0" algn="just">
              <a:buNone/>
            </a:pPr>
            <a:endParaRPr lang="pt-PT" sz="1600" dirty="0"/>
          </a:p>
          <a:p>
            <a:pPr marL="85725" indent="0" algn="just">
              <a:buNone/>
            </a:pPr>
            <a:r>
              <a:rPr lang="pt-PT" sz="1600" dirty="0" smtClean="0"/>
              <a:t>The </a:t>
            </a:r>
            <a:r>
              <a:rPr lang="pt-PT" sz="1600" dirty="0" err="1" smtClean="0"/>
              <a:t>language</a:t>
            </a:r>
            <a:r>
              <a:rPr lang="pt-PT" sz="1600" dirty="0" smtClean="0"/>
              <a:t> of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therefore</a:t>
            </a:r>
            <a:r>
              <a:rPr lang="pt-PT" sz="1600" dirty="0" smtClean="0"/>
              <a:t>, </a:t>
            </a:r>
            <a:r>
              <a:rPr lang="pt-PT" sz="1600" dirty="0" err="1" smtClean="0"/>
              <a:t>be</a:t>
            </a:r>
            <a:endParaRPr lang="pt-PT" sz="1600" dirty="0" smtClean="0"/>
          </a:p>
          <a:p>
            <a:pPr marL="371475" indent="-285750" algn="just">
              <a:lnSpc>
                <a:spcPct val="150000"/>
              </a:lnSpc>
              <a:buFont typeface="Wingdings" panose="05000000000000000000" pitchFamily="2" charset="2"/>
              <a:buChar char="Ø"/>
            </a:pPr>
            <a:endParaRPr lang="pt-PT" sz="1600" dirty="0"/>
          </a:p>
          <a:p>
            <a:pPr marL="0" indent="0" algn="ctr">
              <a:lnSpc>
                <a:spcPct val="150000"/>
              </a:lnSpc>
              <a:buNone/>
            </a:pPr>
            <a:r>
              <a:rPr lang="pt-PT" sz="2800" b="1" dirty="0" smtClean="0"/>
              <a:t>DEFINITIVE AND PRECISE</a:t>
            </a:r>
            <a:endParaRPr lang="pt-PT" sz="2800" b="1" dirty="0"/>
          </a:p>
          <a:p>
            <a:pPr marL="0" indent="0" algn="just">
              <a:lnSpc>
                <a:spcPct val="150000"/>
              </a:lnSpc>
              <a:buNone/>
            </a:pPr>
            <a:endParaRPr lang="pt-PT" sz="1600" dirty="0" smtClean="0"/>
          </a:p>
          <a:p>
            <a:pPr marL="0" indent="0" algn="just">
              <a:lnSpc>
                <a:spcPct val="150000"/>
              </a:lnSpc>
              <a:buNone/>
            </a:pPr>
            <a:r>
              <a:rPr lang="pt-PT" sz="1600" dirty="0" smtClean="0"/>
              <a:t>In </a:t>
            </a:r>
            <a:r>
              <a:rPr lang="pt-PT" sz="1600" dirty="0" err="1" smtClean="0"/>
              <a:t>order</a:t>
            </a:r>
            <a:r>
              <a:rPr lang="pt-PT" sz="1600" dirty="0" smtClean="0"/>
              <a:t> to </a:t>
            </a:r>
            <a:r>
              <a:rPr lang="pt-PT" sz="1600" dirty="0" err="1" smtClean="0"/>
              <a:t>avoid</a:t>
            </a:r>
            <a:r>
              <a:rPr lang="pt-PT" sz="1600" dirty="0" smtClean="0"/>
              <a:t> factual </a:t>
            </a:r>
            <a:r>
              <a:rPr lang="pt-PT" sz="1600" dirty="0" err="1" smtClean="0"/>
              <a:t>situations</a:t>
            </a:r>
            <a:r>
              <a:rPr lang="pt-PT" sz="1600" dirty="0" smtClean="0"/>
              <a:t> </a:t>
            </a:r>
            <a:r>
              <a:rPr lang="pt-PT" sz="1600" dirty="0" err="1" smtClean="0"/>
              <a:t>and</a:t>
            </a:r>
            <a:r>
              <a:rPr lang="pt-PT" sz="1600" dirty="0" smtClean="0"/>
              <a:t> </a:t>
            </a:r>
            <a:r>
              <a:rPr lang="pt-PT" sz="1600" dirty="0" err="1" smtClean="0"/>
              <a:t>subsequent</a:t>
            </a:r>
            <a:r>
              <a:rPr lang="pt-PT" sz="1600" dirty="0" smtClean="0"/>
              <a:t> </a:t>
            </a:r>
            <a:r>
              <a:rPr lang="pt-PT" sz="1600" dirty="0" err="1" smtClean="0"/>
              <a:t>communications</a:t>
            </a:r>
            <a:r>
              <a:rPr lang="pt-PT" sz="1600" dirty="0" smtClean="0"/>
              <a:t> </a:t>
            </a:r>
            <a:r>
              <a:rPr lang="pt-PT" sz="1600" dirty="0" err="1" smtClean="0"/>
              <a:t>that</a:t>
            </a:r>
            <a:r>
              <a:rPr lang="pt-PT" sz="1600" dirty="0" smtClean="0"/>
              <a:t> </a:t>
            </a:r>
            <a:r>
              <a:rPr lang="pt-PT" sz="1600" dirty="0" err="1" smtClean="0"/>
              <a:t>have</a:t>
            </a:r>
            <a:r>
              <a:rPr lang="pt-PT" sz="1600" dirty="0" smtClean="0"/>
              <a:t> led to </a:t>
            </a:r>
            <a:r>
              <a:rPr lang="pt-PT" sz="1600" dirty="0" err="1" smtClean="0"/>
              <a:t>find</a:t>
            </a:r>
            <a:r>
              <a:rPr lang="pt-PT" sz="1600" dirty="0" smtClean="0"/>
              <a:t> </a:t>
            </a:r>
            <a:r>
              <a:rPr lang="pt-PT" sz="1600" dirty="0" err="1" smtClean="0"/>
              <a:t>provisions</a:t>
            </a:r>
            <a:r>
              <a:rPr lang="pt-PT" sz="1600" dirty="0" smtClean="0"/>
              <a:t> of a </a:t>
            </a:r>
            <a:r>
              <a:rPr lang="pt-PT" sz="1600" dirty="0" err="1" smtClean="0"/>
              <a:t>letter</a:t>
            </a:r>
            <a:r>
              <a:rPr lang="pt-PT" sz="1600" dirty="0" smtClean="0"/>
              <a:t> of </a:t>
            </a:r>
            <a:r>
              <a:rPr lang="pt-PT" sz="1600" dirty="0" err="1" smtClean="0"/>
              <a:t>intent</a:t>
            </a:r>
            <a:r>
              <a:rPr lang="pt-PT" sz="1600" dirty="0" smtClean="0"/>
              <a:t> to </a:t>
            </a:r>
            <a:r>
              <a:rPr lang="pt-PT" sz="1600" dirty="0" err="1" smtClean="0"/>
              <a:t>be</a:t>
            </a:r>
            <a:r>
              <a:rPr lang="pt-PT" sz="1600" dirty="0" smtClean="0"/>
              <a:t> </a:t>
            </a:r>
            <a:r>
              <a:rPr lang="pt-PT" sz="1600" dirty="0" err="1" smtClean="0"/>
              <a:t>binding</a:t>
            </a:r>
            <a:r>
              <a:rPr lang="pt-PT" sz="1600" dirty="0" smtClean="0"/>
              <a:t> </a:t>
            </a:r>
            <a:r>
              <a:rPr lang="pt-PT" sz="1600" dirty="0" err="1" smtClean="0"/>
              <a:t>despite</a:t>
            </a:r>
            <a:r>
              <a:rPr lang="pt-PT" sz="1600" dirty="0" smtClean="0"/>
              <a:t> </a:t>
            </a:r>
            <a:r>
              <a:rPr lang="pt-PT" sz="1600" dirty="0" err="1" smtClean="0"/>
              <a:t>language</a:t>
            </a:r>
            <a:r>
              <a:rPr lang="pt-PT" sz="1600" dirty="0" smtClean="0"/>
              <a:t> </a:t>
            </a:r>
            <a:r>
              <a:rPr lang="pt-PT" sz="1600" dirty="0" err="1" smtClean="0"/>
              <a:t>seemingly</a:t>
            </a:r>
            <a:r>
              <a:rPr lang="pt-PT" sz="1600" dirty="0" smtClean="0"/>
              <a:t> to </a:t>
            </a:r>
            <a:r>
              <a:rPr lang="pt-PT" sz="1600" dirty="0" err="1" smtClean="0"/>
              <a:t>the</a:t>
            </a:r>
            <a:r>
              <a:rPr lang="pt-PT" sz="1600" dirty="0" smtClean="0"/>
              <a:t> </a:t>
            </a:r>
            <a:r>
              <a:rPr lang="pt-PT" sz="1600" dirty="0" err="1" smtClean="0"/>
              <a:t>contrary</a:t>
            </a:r>
            <a:r>
              <a:rPr lang="pt-PT" sz="1600" dirty="0" smtClean="0"/>
              <a:t> in </a:t>
            </a:r>
            <a:r>
              <a:rPr lang="pt-PT" sz="1600" dirty="0" err="1" smtClean="0"/>
              <a:t>the</a:t>
            </a:r>
            <a:r>
              <a:rPr lang="pt-PT" sz="1600" dirty="0" smtClean="0"/>
              <a:t> </a:t>
            </a:r>
            <a:r>
              <a:rPr lang="pt-PT" sz="1600" dirty="0" err="1" smtClean="0"/>
              <a:t>document</a:t>
            </a:r>
            <a:r>
              <a:rPr lang="pt-PT" sz="1600" dirty="0" smtClean="0"/>
              <a:t>.</a:t>
            </a:r>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21</a:t>
            </a:fld>
            <a:endParaRPr lang="es-ES"/>
          </a:p>
        </p:txBody>
      </p:sp>
    </p:spTree>
    <p:extLst>
      <p:ext uri="{BB962C8B-B14F-4D97-AF65-F5344CB8AC3E}">
        <p14:creationId xmlns:p14="http://schemas.microsoft.com/office/powerpoint/2010/main" val="2129429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196752"/>
            <a:ext cx="8291264" cy="4781128"/>
          </a:xfrm>
        </p:spPr>
        <p:txBody>
          <a:bodyPr>
            <a:normAutofit/>
          </a:bodyPr>
          <a:lstStyle/>
          <a:p>
            <a:pPr marL="85725" indent="0" algn="just">
              <a:buNone/>
            </a:pPr>
            <a:r>
              <a:rPr lang="pt-PT" sz="1800" b="1" u="sng" dirty="0" err="1" smtClean="0"/>
              <a:t>Strong</a:t>
            </a:r>
            <a:r>
              <a:rPr lang="pt-PT" sz="1800" b="1" u="sng" dirty="0" smtClean="0"/>
              <a:t> </a:t>
            </a:r>
            <a:r>
              <a:rPr lang="pt-PT" sz="1800" b="1" u="sng" dirty="0" err="1" smtClean="0"/>
              <a:t>wording</a:t>
            </a:r>
            <a:endParaRPr lang="pt-PT" sz="1800" b="1" u="sng" dirty="0" smtClean="0"/>
          </a:p>
          <a:p>
            <a:pPr marL="85725" indent="0" algn="just">
              <a:buNone/>
            </a:pPr>
            <a:endParaRPr lang="pt-PT" sz="1600" dirty="0" smtClean="0"/>
          </a:p>
          <a:p>
            <a:pPr marL="371475" indent="-285750" algn="just">
              <a:buFont typeface="Wingdings" panose="05000000000000000000" pitchFamily="2" charset="2"/>
              <a:buChar char="Ø"/>
            </a:pPr>
            <a:r>
              <a:rPr lang="pt-PT" sz="1600" dirty="0" smtClean="0"/>
              <a:t>“</a:t>
            </a:r>
            <a:r>
              <a:rPr lang="pt-PT" sz="1600" i="1" dirty="0" smtClean="0"/>
              <a:t>no </a:t>
            </a:r>
            <a:r>
              <a:rPr lang="pt-PT" sz="1600" i="1" dirty="0" err="1" smtClean="0"/>
              <a:t>past</a:t>
            </a:r>
            <a:r>
              <a:rPr lang="pt-PT" sz="1600" i="1" dirty="0" smtClean="0"/>
              <a:t> </a:t>
            </a:r>
            <a:r>
              <a:rPr lang="pt-PT" sz="1600" i="1" dirty="0" err="1" smtClean="0"/>
              <a:t>or</a:t>
            </a:r>
            <a:r>
              <a:rPr lang="pt-PT" sz="1600" i="1" dirty="0" smtClean="0"/>
              <a:t> future </a:t>
            </a:r>
            <a:r>
              <a:rPr lang="pt-PT" sz="1600" i="1" dirty="0" err="1" smtClean="0"/>
              <a:t>action</a:t>
            </a:r>
            <a:r>
              <a:rPr lang="pt-PT" sz="1600" i="1" dirty="0" smtClean="0"/>
              <a:t>, </a:t>
            </a:r>
            <a:r>
              <a:rPr lang="pt-PT" sz="1600" i="1" dirty="0" err="1" smtClean="0"/>
              <a:t>course</a:t>
            </a:r>
            <a:r>
              <a:rPr lang="pt-PT" sz="1600" i="1" dirty="0" smtClean="0"/>
              <a:t> of </a:t>
            </a:r>
            <a:r>
              <a:rPr lang="pt-PT" sz="1600" i="1" dirty="0" err="1" smtClean="0"/>
              <a:t>conduct</a:t>
            </a:r>
            <a:r>
              <a:rPr lang="pt-PT" sz="1600" i="1" dirty="0" smtClean="0"/>
              <a:t>, </a:t>
            </a:r>
            <a:r>
              <a:rPr lang="pt-PT" sz="1600" i="1" dirty="0" err="1" smtClean="0"/>
              <a:t>or</a:t>
            </a:r>
            <a:r>
              <a:rPr lang="pt-PT" sz="1600" i="1" dirty="0" smtClean="0"/>
              <a:t> </a:t>
            </a:r>
            <a:r>
              <a:rPr lang="pt-PT" sz="1600" i="1" dirty="0" err="1" smtClean="0"/>
              <a:t>failure</a:t>
            </a:r>
            <a:r>
              <a:rPr lang="pt-PT" sz="1600" i="1" dirty="0" smtClean="0"/>
              <a:t> to </a:t>
            </a:r>
            <a:r>
              <a:rPr lang="pt-PT" sz="1600" i="1" dirty="0" err="1" smtClean="0"/>
              <a:t>act</a:t>
            </a:r>
            <a:r>
              <a:rPr lang="pt-PT" sz="1600" i="1" dirty="0" smtClean="0"/>
              <a:t> </a:t>
            </a:r>
            <a:r>
              <a:rPr lang="pt-PT" sz="1600" i="1" dirty="0" err="1" smtClean="0"/>
              <a:t>relating</a:t>
            </a:r>
            <a:r>
              <a:rPr lang="pt-PT" sz="1600" i="1" dirty="0" smtClean="0"/>
              <a:t> to </a:t>
            </a:r>
            <a:r>
              <a:rPr lang="pt-PT" sz="1600" i="1" dirty="0" err="1" smtClean="0"/>
              <a:t>the</a:t>
            </a:r>
            <a:r>
              <a:rPr lang="pt-PT" sz="1600" i="1" dirty="0" smtClean="0"/>
              <a:t> </a:t>
            </a:r>
            <a:r>
              <a:rPr lang="pt-PT" sz="1600" i="1" dirty="0" err="1" smtClean="0"/>
              <a:t>Possible</a:t>
            </a:r>
            <a:r>
              <a:rPr lang="pt-PT" sz="1600" i="1" dirty="0" smtClean="0"/>
              <a:t> </a:t>
            </a:r>
            <a:r>
              <a:rPr lang="pt-PT" sz="1600" i="1" dirty="0" err="1" smtClean="0"/>
              <a:t>Acquisition</a:t>
            </a:r>
            <a:r>
              <a:rPr lang="pt-PT" sz="1600" i="1" dirty="0" smtClean="0"/>
              <a:t> … </a:t>
            </a:r>
            <a:r>
              <a:rPr lang="pt-PT" sz="1600" i="1" dirty="0" err="1" smtClean="0"/>
              <a:t>will</a:t>
            </a:r>
            <a:r>
              <a:rPr lang="pt-PT" sz="1600" i="1" dirty="0" smtClean="0"/>
              <a:t> </a:t>
            </a:r>
            <a:r>
              <a:rPr lang="pt-PT" sz="1600" i="1" dirty="0" err="1" smtClean="0"/>
              <a:t>give</a:t>
            </a:r>
            <a:r>
              <a:rPr lang="pt-PT" sz="1600" i="1" dirty="0" smtClean="0"/>
              <a:t> </a:t>
            </a:r>
            <a:r>
              <a:rPr lang="pt-PT" sz="1600" i="1" dirty="0" err="1" smtClean="0"/>
              <a:t>rise</a:t>
            </a:r>
            <a:r>
              <a:rPr lang="pt-PT" sz="1600" i="1" dirty="0" smtClean="0"/>
              <a:t> to </a:t>
            </a:r>
            <a:r>
              <a:rPr lang="pt-PT" sz="1600" i="1" dirty="0" err="1" smtClean="0"/>
              <a:t>or</a:t>
            </a:r>
            <a:r>
              <a:rPr lang="pt-PT" sz="1600" i="1" dirty="0" smtClean="0"/>
              <a:t> serve as a </a:t>
            </a:r>
            <a:r>
              <a:rPr lang="pt-PT" sz="1600" i="1" dirty="0" err="1" smtClean="0"/>
              <a:t>basis</a:t>
            </a:r>
            <a:r>
              <a:rPr lang="pt-PT" sz="1600" i="1" dirty="0" smtClean="0"/>
              <a:t> for </a:t>
            </a:r>
            <a:r>
              <a:rPr lang="pt-PT" sz="1600" i="1" dirty="0" err="1" smtClean="0"/>
              <a:t>any</a:t>
            </a:r>
            <a:r>
              <a:rPr lang="pt-PT" sz="1600" i="1" dirty="0" smtClean="0"/>
              <a:t> </a:t>
            </a:r>
            <a:r>
              <a:rPr lang="pt-PT" sz="1600" i="1" dirty="0" err="1" smtClean="0"/>
              <a:t>obligation</a:t>
            </a:r>
            <a:r>
              <a:rPr lang="pt-PT" sz="1600" i="1" dirty="0" smtClean="0"/>
              <a:t> </a:t>
            </a:r>
            <a:r>
              <a:rPr lang="pt-PT" sz="1600" i="1" dirty="0" err="1" smtClean="0"/>
              <a:t>or</a:t>
            </a:r>
            <a:r>
              <a:rPr lang="pt-PT" sz="1600" i="1" dirty="0" smtClean="0"/>
              <a:t> </a:t>
            </a:r>
            <a:r>
              <a:rPr lang="pt-PT" sz="1600" i="1" dirty="0" err="1" smtClean="0"/>
              <a:t>other</a:t>
            </a:r>
            <a:r>
              <a:rPr lang="pt-PT" sz="1600" i="1" dirty="0" smtClean="0"/>
              <a:t> </a:t>
            </a:r>
            <a:r>
              <a:rPr lang="pt-PT" sz="1600" i="1" dirty="0" err="1" smtClean="0"/>
              <a:t>liability</a:t>
            </a:r>
            <a:r>
              <a:rPr lang="pt-PT" sz="1600" i="1" dirty="0" smtClean="0"/>
              <a:t> </a:t>
            </a:r>
            <a:r>
              <a:rPr lang="pt-PT" sz="1600" i="1" dirty="0" err="1" smtClean="0"/>
              <a:t>on</a:t>
            </a:r>
            <a:r>
              <a:rPr lang="pt-PT" sz="1600" i="1" dirty="0" smtClean="0"/>
              <a:t> </a:t>
            </a:r>
            <a:r>
              <a:rPr lang="pt-PT" sz="1600" i="1" dirty="0" err="1" smtClean="0"/>
              <a:t>the</a:t>
            </a:r>
            <a:r>
              <a:rPr lang="pt-PT" sz="1600" i="1" dirty="0" smtClean="0"/>
              <a:t> </a:t>
            </a:r>
            <a:r>
              <a:rPr lang="pt-PT" sz="1600" i="1" dirty="0" err="1" smtClean="0"/>
              <a:t>part</a:t>
            </a:r>
            <a:r>
              <a:rPr lang="pt-PT" sz="1600" i="1" dirty="0" smtClean="0"/>
              <a:t> of </a:t>
            </a:r>
            <a:r>
              <a:rPr lang="pt-PT" sz="1600" i="1" dirty="0" err="1" smtClean="0"/>
              <a:t>any</a:t>
            </a:r>
            <a:r>
              <a:rPr lang="pt-PT" sz="1600" i="1" dirty="0" smtClean="0"/>
              <a:t> of </a:t>
            </a:r>
            <a:r>
              <a:rPr lang="pt-PT" sz="1600" i="1" dirty="0" err="1" smtClean="0"/>
              <a:t>the</a:t>
            </a:r>
            <a:r>
              <a:rPr lang="pt-PT" sz="1600" i="1" dirty="0" smtClean="0"/>
              <a:t> </a:t>
            </a:r>
            <a:r>
              <a:rPr lang="pt-PT" sz="1600" i="1" dirty="0" err="1" smtClean="0"/>
              <a:t>parties</a:t>
            </a:r>
            <a:r>
              <a:rPr lang="pt-PT" sz="1600" i="1" dirty="0" smtClean="0"/>
              <a:t> </a:t>
            </a:r>
            <a:r>
              <a:rPr lang="pt-PT" sz="1600" i="1" dirty="0" err="1" smtClean="0"/>
              <a:t>or</a:t>
            </a:r>
            <a:r>
              <a:rPr lang="pt-PT" sz="1600" i="1" dirty="0" smtClean="0"/>
              <a:t> </a:t>
            </a:r>
            <a:r>
              <a:rPr lang="pt-PT" sz="1600" i="1" dirty="0" err="1" smtClean="0"/>
              <a:t>any</a:t>
            </a:r>
            <a:r>
              <a:rPr lang="pt-PT" sz="1600" i="1" dirty="0" smtClean="0"/>
              <a:t> of </a:t>
            </a:r>
            <a:r>
              <a:rPr lang="pt-PT" sz="1600" i="1" dirty="0" err="1" smtClean="0"/>
              <a:t>the</a:t>
            </a:r>
            <a:r>
              <a:rPr lang="pt-PT" sz="1600" i="1" dirty="0" smtClean="0"/>
              <a:t> </a:t>
            </a:r>
            <a:r>
              <a:rPr lang="pt-PT" sz="1600" i="1" dirty="0" err="1" smtClean="0"/>
              <a:t>Acquired</a:t>
            </a:r>
            <a:r>
              <a:rPr lang="pt-PT" sz="1600" i="1" dirty="0" smtClean="0"/>
              <a:t> </a:t>
            </a:r>
            <a:r>
              <a:rPr lang="pt-PT" sz="1600" i="1" dirty="0" err="1" smtClean="0"/>
              <a:t>Companies</a:t>
            </a:r>
            <a:r>
              <a:rPr lang="pt-PT" sz="1600" dirty="0" smtClean="0"/>
              <a:t>”</a:t>
            </a:r>
          </a:p>
          <a:p>
            <a:pPr marL="371475" indent="-285750" algn="just">
              <a:buFont typeface="Wingdings" panose="05000000000000000000" pitchFamily="2" charset="2"/>
              <a:buChar char="Ø"/>
            </a:pPr>
            <a:endParaRPr lang="pt-PT" sz="1600" dirty="0"/>
          </a:p>
          <a:p>
            <a:pPr marL="85725" indent="0" algn="just">
              <a:buNone/>
            </a:pPr>
            <a:r>
              <a:rPr lang="pt-PT" sz="1900" b="1" u="sng" dirty="0" err="1" smtClean="0"/>
              <a:t>Weak</a:t>
            </a:r>
            <a:r>
              <a:rPr lang="pt-PT" sz="1900" b="1" u="sng" dirty="0" smtClean="0"/>
              <a:t> </a:t>
            </a:r>
            <a:r>
              <a:rPr lang="pt-PT" sz="1900" b="1" u="sng" dirty="0" err="1" smtClean="0"/>
              <a:t>wording</a:t>
            </a:r>
            <a:endParaRPr lang="pt-PT" sz="1900" b="1" u="sng" dirty="0" smtClean="0"/>
          </a:p>
          <a:p>
            <a:pPr marL="371475" indent="-285750" algn="just">
              <a:buFont typeface="Wingdings" panose="05000000000000000000" pitchFamily="2" charset="2"/>
              <a:buChar char="Ø"/>
            </a:pPr>
            <a:r>
              <a:rPr lang="pt-PT" sz="1600" i="1" dirty="0" smtClean="0"/>
              <a:t>“</a:t>
            </a:r>
            <a:r>
              <a:rPr lang="pt-PT" sz="1600" i="1" dirty="0" err="1" smtClean="0"/>
              <a:t>subject</a:t>
            </a:r>
            <a:r>
              <a:rPr lang="pt-PT" sz="1600" i="1" dirty="0" smtClean="0"/>
              <a:t> to a </a:t>
            </a:r>
            <a:r>
              <a:rPr lang="pt-PT" sz="1600" i="1" dirty="0" err="1" smtClean="0"/>
              <a:t>definitive</a:t>
            </a:r>
            <a:r>
              <a:rPr lang="pt-PT" sz="1600" i="1" dirty="0" smtClean="0"/>
              <a:t> </a:t>
            </a:r>
            <a:r>
              <a:rPr lang="pt-PT" sz="1600" i="1" dirty="0" err="1" smtClean="0"/>
              <a:t>agreement</a:t>
            </a:r>
            <a:r>
              <a:rPr lang="pt-PT" sz="1600" i="1" dirty="0" smtClean="0"/>
              <a:t>” </a:t>
            </a:r>
            <a:r>
              <a:rPr lang="pt-PT" sz="1600" dirty="0" smtClean="0"/>
              <a:t>(in some cases </a:t>
            </a:r>
            <a:r>
              <a:rPr lang="pt-PT" sz="1600" dirty="0" err="1" smtClean="0"/>
              <a:t>such</a:t>
            </a:r>
            <a:r>
              <a:rPr lang="pt-PT" sz="1600" dirty="0" smtClean="0"/>
              <a:t> </a:t>
            </a:r>
            <a:r>
              <a:rPr lang="pt-PT" sz="1600" dirty="0" err="1" smtClean="0"/>
              <a:t>language</a:t>
            </a:r>
            <a:r>
              <a:rPr lang="pt-PT" sz="1600" dirty="0" smtClean="0"/>
              <a:t> </a:t>
            </a:r>
            <a:r>
              <a:rPr lang="pt-PT" sz="1600" dirty="0" err="1" smtClean="0"/>
              <a:t>has</a:t>
            </a:r>
            <a:r>
              <a:rPr lang="pt-PT" sz="1600" dirty="0" smtClean="0"/>
              <a:t> </a:t>
            </a:r>
            <a:r>
              <a:rPr lang="pt-PT" sz="1600" dirty="0" err="1" smtClean="0"/>
              <a:t>been</a:t>
            </a:r>
            <a:r>
              <a:rPr lang="pt-PT" sz="1600" dirty="0" smtClean="0"/>
              <a:t> </a:t>
            </a:r>
            <a:r>
              <a:rPr lang="pt-PT" sz="1600" dirty="0" err="1" smtClean="0"/>
              <a:t>interpreted</a:t>
            </a:r>
            <a:r>
              <a:rPr lang="pt-PT" sz="1600" dirty="0" smtClean="0"/>
              <a:t> as a </a:t>
            </a:r>
            <a:r>
              <a:rPr lang="pt-PT" sz="1600" dirty="0" err="1" smtClean="0"/>
              <a:t>mere</a:t>
            </a:r>
            <a:r>
              <a:rPr lang="pt-PT" sz="1600" dirty="0" smtClean="0"/>
              <a:t> </a:t>
            </a:r>
            <a:r>
              <a:rPr lang="pt-PT" sz="1600" dirty="0" err="1" smtClean="0"/>
              <a:t>condition</a:t>
            </a:r>
            <a:r>
              <a:rPr lang="pt-PT" sz="1600" dirty="0" smtClean="0"/>
              <a:t> </a:t>
            </a:r>
            <a:r>
              <a:rPr lang="pt-PT" sz="1600" dirty="0" err="1" smtClean="0"/>
              <a:t>subsequent</a:t>
            </a:r>
            <a:r>
              <a:rPr lang="pt-PT" sz="1600" dirty="0" smtClean="0"/>
              <a:t> </a:t>
            </a:r>
            <a:r>
              <a:rPr lang="pt-PT" sz="1600" dirty="0" err="1" smtClean="0"/>
              <a:t>rather</a:t>
            </a:r>
            <a:r>
              <a:rPr lang="pt-PT" sz="1600" dirty="0" smtClean="0"/>
              <a:t> </a:t>
            </a:r>
            <a:r>
              <a:rPr lang="pt-PT" sz="1600" dirty="0" err="1" smtClean="0"/>
              <a:t>than</a:t>
            </a:r>
            <a:r>
              <a:rPr lang="pt-PT" sz="1600" dirty="0" smtClean="0"/>
              <a:t> </a:t>
            </a:r>
            <a:r>
              <a:rPr lang="pt-PT" sz="1600" dirty="0" err="1" smtClean="0"/>
              <a:t>the</a:t>
            </a:r>
            <a:r>
              <a:rPr lang="pt-PT" sz="1600" dirty="0" smtClean="0"/>
              <a:t> requisite </a:t>
            </a:r>
            <a:r>
              <a:rPr lang="pt-PT" sz="1600" dirty="0" err="1" smtClean="0"/>
              <a:t>intent</a:t>
            </a:r>
            <a:r>
              <a:rPr lang="pt-PT" sz="1600" dirty="0" smtClean="0"/>
              <a:t> </a:t>
            </a:r>
            <a:r>
              <a:rPr lang="pt-PT" sz="1600" dirty="0" err="1" smtClean="0"/>
              <a:t>not</a:t>
            </a:r>
            <a:r>
              <a:rPr lang="pt-PT" sz="1600" dirty="0" smtClean="0"/>
              <a:t> to </a:t>
            </a:r>
            <a:r>
              <a:rPr lang="pt-PT" sz="1600" dirty="0" err="1" smtClean="0"/>
              <a:t>be</a:t>
            </a:r>
            <a:r>
              <a:rPr lang="pt-PT" sz="1600" dirty="0" smtClean="0"/>
              <a:t> </a:t>
            </a:r>
            <a:r>
              <a:rPr lang="pt-PT" sz="1600" dirty="0" err="1" smtClean="0"/>
              <a:t>bound</a:t>
            </a:r>
            <a:r>
              <a:rPr lang="pt-PT" sz="1600" dirty="0" smtClean="0"/>
              <a:t>).</a:t>
            </a:r>
          </a:p>
          <a:p>
            <a:pPr marL="371475" indent="-285750" algn="just">
              <a:buFont typeface="Wingdings" panose="05000000000000000000" pitchFamily="2" charset="2"/>
              <a:buChar char="Ø"/>
            </a:pPr>
            <a:endParaRPr lang="pt-PT" sz="1600" dirty="0"/>
          </a:p>
          <a:p>
            <a:pPr marL="85725" indent="0" algn="just">
              <a:buNone/>
            </a:pPr>
            <a:r>
              <a:rPr lang="pt-PT" sz="1800" b="1" u="sng" dirty="0" err="1" smtClean="0"/>
              <a:t>Advisable</a:t>
            </a:r>
            <a:r>
              <a:rPr lang="pt-PT" sz="1800" b="1" u="sng" dirty="0" smtClean="0"/>
              <a:t> to </a:t>
            </a:r>
            <a:r>
              <a:rPr lang="pt-PT" sz="1800" b="1" u="sng" dirty="0" err="1" smtClean="0"/>
              <a:t>avoid</a:t>
            </a:r>
            <a:endParaRPr lang="pt-PT" sz="1800" b="1" u="sng" dirty="0" smtClean="0"/>
          </a:p>
          <a:p>
            <a:pPr marL="371475" indent="-285750" algn="just">
              <a:buFont typeface="Wingdings" panose="05000000000000000000" pitchFamily="2" charset="2"/>
              <a:buChar char="Ø"/>
            </a:pPr>
            <a:r>
              <a:rPr lang="pt-PT" sz="1800" dirty="0" smtClean="0"/>
              <a:t>Oral </a:t>
            </a:r>
            <a:r>
              <a:rPr lang="pt-PT" sz="1800" dirty="0" err="1" smtClean="0"/>
              <a:t>statements</a:t>
            </a:r>
            <a:r>
              <a:rPr lang="pt-PT" sz="1800" dirty="0" smtClean="0"/>
              <a:t> </a:t>
            </a:r>
            <a:r>
              <a:rPr lang="pt-PT" sz="1800" dirty="0" err="1" smtClean="0"/>
              <a:t>such</a:t>
            </a:r>
            <a:r>
              <a:rPr lang="pt-PT" sz="1800" dirty="0" smtClean="0"/>
              <a:t> as “</a:t>
            </a:r>
            <a:r>
              <a:rPr lang="pt-PT" sz="1800" i="1" dirty="0" smtClean="0"/>
              <a:t>Looks </a:t>
            </a:r>
            <a:r>
              <a:rPr lang="pt-PT" sz="1800" i="1" dirty="0" err="1" smtClean="0"/>
              <a:t>like</a:t>
            </a:r>
            <a:r>
              <a:rPr lang="pt-PT" sz="1800" i="1" dirty="0" smtClean="0"/>
              <a:t> </a:t>
            </a:r>
            <a:r>
              <a:rPr lang="pt-PT" sz="1800" i="1" dirty="0" err="1" smtClean="0"/>
              <a:t>we</a:t>
            </a:r>
            <a:r>
              <a:rPr lang="pt-PT" sz="1800" i="1" dirty="0" smtClean="0"/>
              <a:t> </a:t>
            </a:r>
            <a:r>
              <a:rPr lang="pt-PT" sz="1800" i="1" dirty="0" err="1" smtClean="0"/>
              <a:t>have</a:t>
            </a:r>
            <a:r>
              <a:rPr lang="pt-PT" sz="1800" i="1" dirty="0" smtClean="0"/>
              <a:t> a </a:t>
            </a:r>
            <a:r>
              <a:rPr lang="pt-PT" sz="1800" i="1" dirty="0" err="1" smtClean="0"/>
              <a:t>deal</a:t>
            </a:r>
            <a:r>
              <a:rPr lang="pt-PT" sz="1800" i="1" dirty="0" smtClean="0"/>
              <a:t>!</a:t>
            </a:r>
            <a:r>
              <a:rPr lang="pt-PT" sz="1800" dirty="0" smtClean="0"/>
              <a:t>”</a:t>
            </a:r>
          </a:p>
          <a:p>
            <a:pPr marL="371475" indent="-285750" algn="just">
              <a:buFont typeface="Wingdings" panose="05000000000000000000" pitchFamily="2" charset="2"/>
              <a:buChar char="Ø"/>
            </a:pPr>
            <a:r>
              <a:rPr lang="pt-PT" sz="1800" dirty="0" err="1" smtClean="0"/>
              <a:t>Phrases</a:t>
            </a:r>
            <a:r>
              <a:rPr lang="pt-PT" sz="1800" dirty="0" smtClean="0"/>
              <a:t> </a:t>
            </a:r>
            <a:r>
              <a:rPr lang="pt-PT" sz="1800" dirty="0" err="1" smtClean="0"/>
              <a:t>like</a:t>
            </a:r>
            <a:r>
              <a:rPr lang="pt-PT" sz="1800" dirty="0" smtClean="0"/>
              <a:t> “</a:t>
            </a:r>
            <a:r>
              <a:rPr lang="pt-PT" sz="1800" i="1" dirty="0" smtClean="0"/>
              <a:t>must</a:t>
            </a:r>
            <a:r>
              <a:rPr lang="pt-PT" sz="1800" dirty="0" smtClean="0"/>
              <a:t>”, “</a:t>
            </a:r>
            <a:r>
              <a:rPr lang="pt-PT" sz="1800" i="1" dirty="0" err="1" smtClean="0"/>
              <a:t>shall</a:t>
            </a:r>
            <a:r>
              <a:rPr lang="pt-PT" sz="1800" dirty="0" smtClean="0"/>
              <a:t>”, “</a:t>
            </a:r>
            <a:r>
              <a:rPr lang="pt-PT" sz="1800" i="1" dirty="0" err="1" smtClean="0"/>
              <a:t>is</a:t>
            </a:r>
            <a:r>
              <a:rPr lang="pt-PT" sz="1800" i="1" dirty="0" smtClean="0"/>
              <a:t> </a:t>
            </a:r>
            <a:r>
              <a:rPr lang="pt-PT" sz="1800" i="1" dirty="0" err="1" smtClean="0"/>
              <a:t>obliged</a:t>
            </a:r>
            <a:r>
              <a:rPr lang="pt-PT" sz="1800" i="1" dirty="0" smtClean="0"/>
              <a:t> to</a:t>
            </a:r>
            <a:r>
              <a:rPr lang="pt-PT" sz="1800" dirty="0" smtClean="0"/>
              <a:t>”, “</a:t>
            </a:r>
            <a:r>
              <a:rPr lang="pt-PT" sz="1800" i="1" dirty="0" err="1" smtClean="0"/>
              <a:t>has</a:t>
            </a:r>
            <a:r>
              <a:rPr lang="pt-PT" sz="1800" i="1" dirty="0" smtClean="0"/>
              <a:t> a </a:t>
            </a:r>
            <a:r>
              <a:rPr lang="pt-PT" sz="1800" i="1" dirty="0" err="1" smtClean="0"/>
              <a:t>right</a:t>
            </a:r>
            <a:r>
              <a:rPr lang="pt-PT" sz="1800" i="1" dirty="0" smtClean="0"/>
              <a:t> to</a:t>
            </a:r>
            <a:r>
              <a:rPr lang="pt-PT" sz="1800" dirty="0" smtClean="0"/>
              <a:t>”</a:t>
            </a:r>
            <a:endParaRPr lang="pt-PT" sz="1800" dirty="0"/>
          </a:p>
          <a:p>
            <a:pPr marL="85725" indent="0" algn="just">
              <a:buNone/>
            </a:pPr>
            <a:endParaRPr lang="pt-PT" sz="1600" dirty="0"/>
          </a:p>
          <a:p>
            <a:pPr marL="85725" indent="0" algn="just">
              <a:buNone/>
            </a:pPr>
            <a:endParaRPr lang="pt-PT" sz="1900" b="1" u="sng" dirty="0" smtClean="0"/>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22</a:t>
            </a:fld>
            <a:endParaRPr lang="es-ES"/>
          </a:p>
        </p:txBody>
      </p:sp>
    </p:spTree>
    <p:extLst>
      <p:ext uri="{BB962C8B-B14F-4D97-AF65-F5344CB8AC3E}">
        <p14:creationId xmlns:p14="http://schemas.microsoft.com/office/powerpoint/2010/main" val="3223786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052736"/>
            <a:ext cx="8291264" cy="4925144"/>
          </a:xfrm>
        </p:spPr>
        <p:txBody>
          <a:bodyPr>
            <a:normAutofit lnSpcReduction="10000"/>
          </a:bodyPr>
          <a:lstStyle/>
          <a:p>
            <a:pPr marL="85725" indent="0" algn="just">
              <a:buNone/>
            </a:pPr>
            <a:r>
              <a:rPr lang="pt-PT" sz="1800" b="1" i="1" u="sng" dirty="0" smtClean="0"/>
              <a:t>Sample </a:t>
            </a:r>
            <a:r>
              <a:rPr lang="pt-PT" sz="1800" b="1" i="1" u="sng" dirty="0" err="1" smtClean="0"/>
              <a:t>wording</a:t>
            </a:r>
            <a:endParaRPr lang="pt-PT" sz="1800" b="1" i="1" u="sng" dirty="0" smtClean="0"/>
          </a:p>
          <a:p>
            <a:pPr marL="85725" indent="0" algn="just">
              <a:buNone/>
            </a:pPr>
            <a:endParaRPr lang="pt-PT" sz="1600" dirty="0" smtClean="0"/>
          </a:p>
          <a:p>
            <a:pPr marL="371475" indent="-285750" algn="just">
              <a:buFont typeface="Wingdings" panose="05000000000000000000" pitchFamily="2" charset="2"/>
              <a:buChar char="Ø"/>
            </a:pPr>
            <a:r>
              <a:rPr lang="pt-PT" sz="1600" dirty="0" err="1" smtClean="0"/>
              <a:t>Incipit</a:t>
            </a:r>
            <a:r>
              <a:rPr lang="pt-PT" sz="1600" dirty="0" smtClean="0"/>
              <a:t>: “</a:t>
            </a:r>
            <a:r>
              <a:rPr lang="pt-PT" sz="1600" i="1" dirty="0" err="1" smtClean="0"/>
              <a:t>the</a:t>
            </a:r>
            <a:r>
              <a:rPr lang="pt-PT" sz="1600" i="1" dirty="0" smtClean="0"/>
              <a:t> </a:t>
            </a:r>
            <a:r>
              <a:rPr lang="pt-PT" sz="1600" i="1" dirty="0" err="1" smtClean="0"/>
              <a:t>Buyer</a:t>
            </a:r>
            <a:r>
              <a:rPr lang="pt-PT" sz="1600" i="1" dirty="0" smtClean="0"/>
              <a:t> </a:t>
            </a:r>
            <a:r>
              <a:rPr lang="pt-PT" sz="1600" i="1" dirty="0" err="1" smtClean="0"/>
              <a:t>confirms</a:t>
            </a:r>
            <a:r>
              <a:rPr lang="pt-PT" sz="1600" i="1" dirty="0" smtClean="0"/>
              <a:t> </a:t>
            </a:r>
            <a:r>
              <a:rPr lang="pt-PT" sz="1600" b="1" i="1" dirty="0" err="1" smtClean="0"/>
              <a:t>its</a:t>
            </a:r>
            <a:r>
              <a:rPr lang="pt-PT" sz="1600" b="1" i="1" dirty="0" smtClean="0"/>
              <a:t> </a:t>
            </a:r>
            <a:r>
              <a:rPr lang="pt-PT" sz="1600" b="1" i="1" dirty="0" err="1" smtClean="0"/>
              <a:t>interest</a:t>
            </a:r>
            <a:r>
              <a:rPr lang="pt-PT" sz="1600" b="1" i="1" dirty="0" smtClean="0"/>
              <a:t> in </a:t>
            </a:r>
            <a:r>
              <a:rPr lang="pt-PT" sz="1600" b="1" i="1" dirty="0" err="1" smtClean="0"/>
              <a:t>pursuing</a:t>
            </a:r>
            <a:r>
              <a:rPr lang="pt-PT" sz="1600" i="1" dirty="0" smtClean="0"/>
              <a:t>, </a:t>
            </a:r>
            <a:r>
              <a:rPr lang="pt-PT" sz="1600" i="1" dirty="0" err="1" smtClean="0"/>
              <a:t>directly</a:t>
            </a:r>
            <a:r>
              <a:rPr lang="pt-PT" sz="1600" i="1" dirty="0" smtClean="0"/>
              <a:t> </a:t>
            </a:r>
            <a:r>
              <a:rPr lang="pt-PT" sz="1600" i="1" dirty="0" err="1" smtClean="0"/>
              <a:t>or</a:t>
            </a:r>
            <a:r>
              <a:rPr lang="pt-PT" sz="1600" i="1" dirty="0" smtClean="0"/>
              <a:t> </a:t>
            </a:r>
            <a:r>
              <a:rPr lang="pt-PT" sz="1600" i="1" dirty="0" err="1" smtClean="0"/>
              <a:t>through</a:t>
            </a:r>
            <a:r>
              <a:rPr lang="pt-PT" sz="1600" i="1" dirty="0" smtClean="0"/>
              <a:t> </a:t>
            </a:r>
            <a:r>
              <a:rPr lang="pt-PT" sz="1600" i="1" dirty="0" err="1" smtClean="0"/>
              <a:t>one</a:t>
            </a:r>
            <a:r>
              <a:rPr lang="pt-PT" sz="1600" i="1" dirty="0" smtClean="0"/>
              <a:t> </a:t>
            </a:r>
            <a:r>
              <a:rPr lang="pt-PT" sz="1600" i="1" dirty="0" err="1" smtClean="0"/>
              <a:t>or</a:t>
            </a:r>
            <a:r>
              <a:rPr lang="pt-PT" sz="1600" i="1" dirty="0" smtClean="0"/>
              <a:t> more of </a:t>
            </a:r>
            <a:r>
              <a:rPr lang="pt-PT" sz="1600" i="1" dirty="0" err="1" smtClean="0"/>
              <a:t>its</a:t>
            </a:r>
            <a:r>
              <a:rPr lang="pt-PT" sz="1600" i="1" dirty="0" smtClean="0"/>
              <a:t> </a:t>
            </a:r>
            <a:r>
              <a:rPr lang="pt-PT" sz="1600" i="1" dirty="0" err="1" smtClean="0"/>
              <a:t>affiliates</a:t>
            </a:r>
            <a:r>
              <a:rPr lang="pt-PT" sz="1600" i="1" dirty="0" smtClean="0"/>
              <a:t> </a:t>
            </a:r>
            <a:r>
              <a:rPr lang="pt-PT" sz="1600" i="1" dirty="0" err="1" smtClean="0"/>
              <a:t>that</a:t>
            </a:r>
            <a:r>
              <a:rPr lang="pt-PT" sz="1600" i="1" dirty="0" smtClean="0"/>
              <a:t> </a:t>
            </a:r>
            <a:r>
              <a:rPr lang="pt-PT" sz="1600" i="1" dirty="0" err="1" smtClean="0"/>
              <a:t>is</a:t>
            </a:r>
            <a:r>
              <a:rPr lang="pt-PT" sz="1600" i="1" dirty="0" smtClean="0"/>
              <a:t> </a:t>
            </a:r>
            <a:r>
              <a:rPr lang="pt-PT" sz="1600" i="1" dirty="0" err="1" smtClean="0"/>
              <a:t>acceptable</a:t>
            </a:r>
            <a:r>
              <a:rPr lang="pt-PT" sz="1600" i="1" dirty="0" smtClean="0"/>
              <a:t> to </a:t>
            </a:r>
            <a:r>
              <a:rPr lang="pt-PT" sz="1600" i="1" dirty="0" err="1" smtClean="0"/>
              <a:t>Seller</a:t>
            </a:r>
            <a:r>
              <a:rPr lang="pt-PT" sz="1600" i="1" dirty="0" smtClean="0"/>
              <a:t>, </a:t>
            </a:r>
            <a:r>
              <a:rPr lang="pt-PT" sz="1600" b="1" i="1" dirty="0" err="1" smtClean="0"/>
              <a:t>the</a:t>
            </a:r>
            <a:r>
              <a:rPr lang="pt-PT" sz="1600" b="1" i="1" dirty="0" smtClean="0"/>
              <a:t> </a:t>
            </a:r>
            <a:r>
              <a:rPr lang="pt-PT" sz="1600" b="1" i="1" dirty="0" err="1" smtClean="0"/>
              <a:t>acquisition</a:t>
            </a:r>
            <a:r>
              <a:rPr lang="pt-PT" sz="1600" b="1" i="1" dirty="0" smtClean="0"/>
              <a:t> of </a:t>
            </a:r>
            <a:r>
              <a:rPr lang="pt-PT" sz="1600" i="1" dirty="0" err="1" smtClean="0"/>
              <a:t>the</a:t>
            </a:r>
            <a:r>
              <a:rPr lang="pt-PT" sz="1600" i="1" dirty="0" smtClean="0"/>
              <a:t> Target (as more </a:t>
            </a:r>
            <a:r>
              <a:rPr lang="pt-PT" sz="1600" i="1" dirty="0" err="1" smtClean="0"/>
              <a:t>fully</a:t>
            </a:r>
            <a:r>
              <a:rPr lang="pt-PT" sz="1600" i="1" dirty="0" smtClean="0"/>
              <a:t> </a:t>
            </a:r>
            <a:r>
              <a:rPr lang="pt-PT" sz="1600" i="1" dirty="0" err="1" smtClean="0"/>
              <a:t>described</a:t>
            </a:r>
            <a:r>
              <a:rPr lang="pt-PT" sz="1600" i="1" dirty="0" smtClean="0"/>
              <a:t> </a:t>
            </a:r>
            <a:r>
              <a:rPr lang="pt-PT" sz="1600" i="1" dirty="0" err="1" smtClean="0"/>
              <a:t>herein</a:t>
            </a:r>
            <a:r>
              <a:rPr lang="pt-PT" sz="1600" i="1" dirty="0" smtClean="0"/>
              <a:t>)”</a:t>
            </a:r>
          </a:p>
          <a:p>
            <a:pPr marL="85725" indent="0" algn="just">
              <a:buNone/>
            </a:pPr>
            <a:endParaRPr lang="pt-PT" sz="1600" i="1" dirty="0" smtClean="0"/>
          </a:p>
          <a:p>
            <a:pPr marL="371475" indent="-285750" algn="just">
              <a:buFont typeface="Wingdings" panose="05000000000000000000" pitchFamily="2" charset="2"/>
              <a:buChar char="Ø"/>
            </a:pPr>
            <a:r>
              <a:rPr lang="pt-PT" sz="1600" dirty="0" smtClean="0"/>
              <a:t>Price </a:t>
            </a:r>
            <a:r>
              <a:rPr lang="pt-PT" sz="1600" dirty="0" err="1" smtClean="0"/>
              <a:t>determination</a:t>
            </a:r>
            <a:r>
              <a:rPr lang="pt-PT" sz="1600" i="1" dirty="0" smtClean="0"/>
              <a:t>: “</a:t>
            </a:r>
            <a:r>
              <a:rPr lang="pt-PT" sz="1600" i="1" dirty="0" err="1" smtClean="0"/>
              <a:t>Subject</a:t>
            </a:r>
            <a:r>
              <a:rPr lang="pt-PT" sz="1600" i="1" dirty="0" smtClean="0"/>
              <a:t> to </a:t>
            </a:r>
            <a:r>
              <a:rPr lang="pt-PT" sz="1600" i="1" dirty="0" err="1" smtClean="0"/>
              <a:t>completion</a:t>
            </a:r>
            <a:r>
              <a:rPr lang="pt-PT" sz="1600" i="1" dirty="0" smtClean="0"/>
              <a:t> of </a:t>
            </a:r>
            <a:r>
              <a:rPr lang="pt-PT" sz="1600" i="1" dirty="0" err="1" smtClean="0"/>
              <a:t>satisfactory</a:t>
            </a:r>
            <a:r>
              <a:rPr lang="pt-PT" sz="1600" i="1" dirty="0" smtClean="0"/>
              <a:t> </a:t>
            </a:r>
            <a:r>
              <a:rPr lang="pt-PT" sz="1600" i="1" dirty="0" err="1" smtClean="0"/>
              <a:t>due</a:t>
            </a:r>
            <a:r>
              <a:rPr lang="pt-PT" sz="1600" i="1" dirty="0" smtClean="0"/>
              <a:t> </a:t>
            </a:r>
            <a:r>
              <a:rPr lang="pt-PT" sz="1600" i="1" dirty="0" err="1" smtClean="0"/>
              <a:t>diligence</a:t>
            </a:r>
            <a:r>
              <a:rPr lang="pt-PT" sz="1600" i="1" dirty="0" smtClean="0"/>
              <a:t>, </a:t>
            </a:r>
            <a:r>
              <a:rPr lang="pt-PT" sz="1600" i="1" dirty="0" err="1" smtClean="0"/>
              <a:t>the</a:t>
            </a:r>
            <a:r>
              <a:rPr lang="pt-PT" sz="1600" i="1" dirty="0" smtClean="0"/>
              <a:t> total </a:t>
            </a:r>
            <a:r>
              <a:rPr lang="pt-PT" sz="1600" i="1" dirty="0" err="1" smtClean="0"/>
              <a:t>consideration</a:t>
            </a:r>
            <a:r>
              <a:rPr lang="pt-PT" sz="1600" i="1" dirty="0" smtClean="0"/>
              <a:t> </a:t>
            </a:r>
            <a:r>
              <a:rPr lang="pt-PT" sz="1600" i="1" dirty="0" err="1" smtClean="0"/>
              <a:t>offered</a:t>
            </a:r>
            <a:r>
              <a:rPr lang="pt-PT" sz="1600" i="1" dirty="0" smtClean="0"/>
              <a:t> </a:t>
            </a:r>
            <a:r>
              <a:rPr lang="pt-PT" sz="1600" i="1" dirty="0" err="1" smtClean="0"/>
              <a:t>by</a:t>
            </a:r>
            <a:r>
              <a:rPr lang="pt-PT" sz="1600" i="1" dirty="0" smtClean="0"/>
              <a:t> </a:t>
            </a:r>
            <a:r>
              <a:rPr lang="pt-PT" sz="1600" i="1" dirty="0" err="1" smtClean="0"/>
              <a:t>the</a:t>
            </a:r>
            <a:r>
              <a:rPr lang="pt-PT" sz="1600" i="1" dirty="0" smtClean="0"/>
              <a:t> </a:t>
            </a:r>
            <a:r>
              <a:rPr lang="pt-PT" sz="1600" i="1" dirty="0" err="1" smtClean="0"/>
              <a:t>Buyer</a:t>
            </a:r>
            <a:r>
              <a:rPr lang="pt-PT" sz="1600" i="1" dirty="0" smtClean="0"/>
              <a:t> for </a:t>
            </a:r>
            <a:r>
              <a:rPr lang="pt-PT" sz="1600" i="1" dirty="0" err="1" smtClean="0"/>
              <a:t>the</a:t>
            </a:r>
            <a:r>
              <a:rPr lang="pt-PT" sz="1600" i="1" dirty="0" smtClean="0"/>
              <a:t> </a:t>
            </a:r>
            <a:r>
              <a:rPr lang="pt-PT" sz="1600" i="1" dirty="0" err="1" smtClean="0"/>
              <a:t>Transaction</a:t>
            </a:r>
            <a:r>
              <a:rPr lang="pt-PT" sz="1600" i="1" dirty="0" smtClean="0"/>
              <a:t> </a:t>
            </a:r>
            <a:r>
              <a:rPr lang="pt-PT" sz="1600" b="1" i="1" dirty="0" err="1" smtClean="0"/>
              <a:t>will</a:t>
            </a:r>
            <a:r>
              <a:rPr lang="pt-PT" sz="1600" b="1" i="1" dirty="0" smtClean="0"/>
              <a:t> </a:t>
            </a:r>
            <a:r>
              <a:rPr lang="pt-PT" sz="1600" b="1" i="1" dirty="0" err="1" smtClean="0"/>
              <a:t>be</a:t>
            </a:r>
            <a:r>
              <a:rPr lang="pt-PT" sz="1600" b="1" i="1" dirty="0" smtClean="0"/>
              <a:t> </a:t>
            </a:r>
            <a:r>
              <a:rPr lang="pt-PT" sz="1600" b="1" i="1" dirty="0" err="1" smtClean="0"/>
              <a:t>up</a:t>
            </a:r>
            <a:r>
              <a:rPr lang="pt-PT" sz="1600" b="1" i="1" dirty="0" smtClean="0"/>
              <a:t> to </a:t>
            </a:r>
            <a:r>
              <a:rPr lang="pt-PT" sz="1600" i="1" dirty="0" smtClean="0"/>
              <a:t>…”</a:t>
            </a:r>
          </a:p>
          <a:p>
            <a:pPr marL="85725" indent="0" algn="just">
              <a:buNone/>
            </a:pPr>
            <a:endParaRPr lang="pt-PT" sz="1600" i="1" dirty="0" smtClean="0"/>
          </a:p>
          <a:p>
            <a:pPr marL="371475" indent="-285750" algn="just">
              <a:buFont typeface="Wingdings" panose="05000000000000000000" pitchFamily="2" charset="2"/>
              <a:buChar char="Ø"/>
            </a:pPr>
            <a:r>
              <a:rPr lang="pt-PT" sz="1600" dirty="0" err="1" smtClean="0"/>
              <a:t>Definitive</a:t>
            </a:r>
            <a:r>
              <a:rPr lang="pt-PT" sz="1600" dirty="0" smtClean="0"/>
              <a:t> </a:t>
            </a:r>
            <a:r>
              <a:rPr lang="pt-PT" sz="1600" dirty="0" err="1" smtClean="0"/>
              <a:t>agreements</a:t>
            </a:r>
            <a:r>
              <a:rPr lang="pt-PT" sz="1600" dirty="0" smtClean="0"/>
              <a:t> to </a:t>
            </a:r>
            <a:r>
              <a:rPr lang="pt-PT" sz="1600" dirty="0" err="1" smtClean="0"/>
              <a:t>be</a:t>
            </a:r>
            <a:r>
              <a:rPr lang="pt-PT" sz="1600" dirty="0" smtClean="0"/>
              <a:t> </a:t>
            </a:r>
            <a:r>
              <a:rPr lang="pt-PT" sz="1600" dirty="0" err="1" smtClean="0"/>
              <a:t>drafted</a:t>
            </a:r>
            <a:r>
              <a:rPr lang="pt-PT" sz="1600" i="1" dirty="0" smtClean="0"/>
              <a:t>: “</a:t>
            </a:r>
            <a:r>
              <a:rPr lang="pt-PT" sz="1600" i="1" dirty="0" err="1" smtClean="0"/>
              <a:t>Concurrent</a:t>
            </a:r>
            <a:r>
              <a:rPr lang="pt-PT" sz="1600" i="1" dirty="0" smtClean="0"/>
              <a:t> </a:t>
            </a:r>
            <a:r>
              <a:rPr lang="pt-PT" sz="1600" i="1" dirty="0" err="1" smtClean="0"/>
              <a:t>with</a:t>
            </a:r>
            <a:r>
              <a:rPr lang="pt-PT" sz="1600" i="1" dirty="0" smtClean="0"/>
              <a:t> </a:t>
            </a:r>
            <a:r>
              <a:rPr lang="pt-PT" sz="1600" i="1" dirty="0" err="1" smtClean="0"/>
              <a:t>completion</a:t>
            </a:r>
            <a:r>
              <a:rPr lang="pt-PT" sz="1600" i="1" dirty="0" smtClean="0"/>
              <a:t> of </a:t>
            </a:r>
            <a:r>
              <a:rPr lang="pt-PT" sz="1600" i="1" dirty="0" err="1" smtClean="0"/>
              <a:t>Buyer’s</a:t>
            </a:r>
            <a:r>
              <a:rPr lang="pt-PT" sz="1600" i="1" dirty="0" smtClean="0"/>
              <a:t> </a:t>
            </a:r>
            <a:r>
              <a:rPr lang="pt-PT" sz="1600" i="1" dirty="0" err="1" smtClean="0"/>
              <a:t>due</a:t>
            </a:r>
            <a:r>
              <a:rPr lang="pt-PT" sz="1600" i="1" dirty="0" smtClean="0"/>
              <a:t> </a:t>
            </a:r>
            <a:r>
              <a:rPr lang="pt-PT" sz="1600" i="1" dirty="0" err="1" smtClean="0"/>
              <a:t>diligence</a:t>
            </a:r>
            <a:r>
              <a:rPr lang="pt-PT" sz="1600" i="1" dirty="0" smtClean="0"/>
              <a:t> </a:t>
            </a:r>
            <a:r>
              <a:rPr lang="pt-PT" sz="1600" i="1" dirty="0" err="1" smtClean="0"/>
              <a:t>review</a:t>
            </a:r>
            <a:r>
              <a:rPr lang="pt-PT" sz="1600" i="1" dirty="0" smtClean="0"/>
              <a:t>, </a:t>
            </a:r>
            <a:r>
              <a:rPr lang="pt-PT" sz="1600" b="1" i="1" dirty="0" err="1" smtClean="0"/>
              <a:t>and</a:t>
            </a:r>
            <a:r>
              <a:rPr lang="pt-PT" sz="1600" b="1" i="1" dirty="0" smtClean="0"/>
              <a:t> </a:t>
            </a:r>
            <a:r>
              <a:rPr lang="pt-PT" sz="1600" b="1" i="1" dirty="0" err="1" smtClean="0"/>
              <a:t>provided</a:t>
            </a:r>
            <a:r>
              <a:rPr lang="pt-PT" sz="1600" b="1" i="1" dirty="0" smtClean="0"/>
              <a:t> </a:t>
            </a:r>
            <a:r>
              <a:rPr lang="pt-PT" sz="1600" b="1" i="1" dirty="0" err="1" smtClean="0"/>
              <a:t>that</a:t>
            </a:r>
            <a:r>
              <a:rPr lang="pt-PT" sz="1600" b="1" i="1" dirty="0" smtClean="0"/>
              <a:t> </a:t>
            </a:r>
            <a:r>
              <a:rPr lang="pt-PT" sz="1600" b="1" i="1" dirty="0" err="1" smtClean="0"/>
              <a:t>such</a:t>
            </a:r>
            <a:r>
              <a:rPr lang="pt-PT" sz="1600" b="1" i="1" dirty="0" smtClean="0"/>
              <a:t> </a:t>
            </a:r>
            <a:r>
              <a:rPr lang="pt-PT" sz="1600" b="1" i="1" dirty="0" err="1" smtClean="0"/>
              <a:t>due</a:t>
            </a:r>
            <a:r>
              <a:rPr lang="pt-PT" sz="1600" b="1" i="1" dirty="0" smtClean="0"/>
              <a:t> </a:t>
            </a:r>
            <a:r>
              <a:rPr lang="pt-PT" sz="1600" b="1" i="1" dirty="0" err="1" smtClean="0"/>
              <a:t>diligence</a:t>
            </a:r>
            <a:r>
              <a:rPr lang="pt-PT" sz="1600" b="1" i="1" dirty="0" smtClean="0"/>
              <a:t> </a:t>
            </a:r>
            <a:r>
              <a:rPr lang="pt-PT" sz="1600" b="1" i="1" dirty="0" err="1" smtClean="0"/>
              <a:t>review</a:t>
            </a:r>
            <a:r>
              <a:rPr lang="pt-PT" sz="1600" b="1" i="1" dirty="0" smtClean="0"/>
              <a:t> </a:t>
            </a:r>
            <a:r>
              <a:rPr lang="pt-PT" sz="1600" b="1" i="1" dirty="0" err="1" smtClean="0"/>
              <a:t>is</a:t>
            </a:r>
            <a:r>
              <a:rPr lang="pt-PT" sz="1600" b="1" i="1" dirty="0" smtClean="0"/>
              <a:t> </a:t>
            </a:r>
            <a:r>
              <a:rPr lang="pt-PT" sz="1600" b="1" i="1" dirty="0" err="1" smtClean="0"/>
              <a:t>satisfactory</a:t>
            </a:r>
            <a:r>
              <a:rPr lang="pt-PT" sz="1600" b="1" i="1" dirty="0" smtClean="0"/>
              <a:t> to </a:t>
            </a:r>
            <a:r>
              <a:rPr lang="pt-PT" sz="1600" b="1" i="1" dirty="0" err="1" smtClean="0"/>
              <a:t>the</a:t>
            </a:r>
            <a:r>
              <a:rPr lang="pt-PT" sz="1600" b="1" i="1" dirty="0" smtClean="0"/>
              <a:t> </a:t>
            </a:r>
            <a:r>
              <a:rPr lang="pt-PT" sz="1600" b="1" i="1" dirty="0" err="1" smtClean="0"/>
              <a:t>Buyer</a:t>
            </a:r>
            <a:r>
              <a:rPr lang="pt-PT" sz="1600" i="1" dirty="0" smtClean="0"/>
              <a:t>, </a:t>
            </a:r>
            <a:r>
              <a:rPr lang="pt-PT" sz="1600" i="1" dirty="0" err="1" smtClean="0"/>
              <a:t>the</a:t>
            </a:r>
            <a:r>
              <a:rPr lang="pt-PT" sz="1600" i="1" dirty="0" smtClean="0"/>
              <a:t> </a:t>
            </a:r>
            <a:r>
              <a:rPr lang="pt-PT" sz="1600" i="1" dirty="0" err="1" smtClean="0"/>
              <a:t>parties</a:t>
            </a:r>
            <a:r>
              <a:rPr lang="pt-PT" sz="1600" i="1" dirty="0" smtClean="0"/>
              <a:t> </a:t>
            </a:r>
            <a:r>
              <a:rPr lang="pt-PT" sz="1600" i="1" dirty="0" err="1" smtClean="0"/>
              <a:t>will</a:t>
            </a:r>
            <a:r>
              <a:rPr lang="pt-PT" sz="1600" i="1" dirty="0" smtClean="0"/>
              <a:t> finalize </a:t>
            </a:r>
            <a:r>
              <a:rPr lang="pt-PT" sz="1600" i="1" dirty="0" err="1" smtClean="0"/>
              <a:t>the</a:t>
            </a:r>
            <a:r>
              <a:rPr lang="pt-PT" sz="1600" i="1" dirty="0" smtClean="0"/>
              <a:t> </a:t>
            </a:r>
            <a:r>
              <a:rPr lang="pt-PT" sz="1600" i="1" dirty="0" err="1" smtClean="0"/>
              <a:t>Definitive</a:t>
            </a:r>
            <a:r>
              <a:rPr lang="pt-PT" sz="1600" i="1" dirty="0" smtClean="0"/>
              <a:t> </a:t>
            </a:r>
            <a:r>
              <a:rPr lang="pt-PT" sz="1600" i="1" dirty="0" err="1" smtClean="0"/>
              <a:t>Agreements</a:t>
            </a:r>
            <a:r>
              <a:rPr lang="pt-PT" sz="1600" i="1" dirty="0" smtClean="0"/>
              <a:t> for </a:t>
            </a:r>
            <a:r>
              <a:rPr lang="pt-PT" sz="1600" i="1" dirty="0" err="1" smtClean="0"/>
              <a:t>the</a:t>
            </a:r>
            <a:r>
              <a:rPr lang="pt-PT" sz="1600" i="1" dirty="0" smtClean="0"/>
              <a:t> </a:t>
            </a:r>
            <a:r>
              <a:rPr lang="pt-PT" sz="1600" i="1" dirty="0" err="1" smtClean="0"/>
              <a:t>Transaction</a:t>
            </a:r>
            <a:r>
              <a:rPr lang="pt-PT" sz="1600" i="1" dirty="0" smtClean="0"/>
              <a:t>, </a:t>
            </a:r>
            <a:r>
              <a:rPr lang="pt-PT" sz="1600" i="1" dirty="0" err="1" smtClean="0"/>
              <a:t>all</a:t>
            </a:r>
            <a:r>
              <a:rPr lang="pt-PT" sz="1600" i="1" dirty="0" smtClean="0"/>
              <a:t> of </a:t>
            </a:r>
            <a:r>
              <a:rPr lang="pt-PT" sz="1600" i="1" dirty="0" err="1" smtClean="0"/>
              <a:t>which</a:t>
            </a:r>
            <a:r>
              <a:rPr lang="pt-PT" sz="1600" i="1" dirty="0" smtClean="0"/>
              <a:t> </a:t>
            </a:r>
            <a:r>
              <a:rPr lang="pt-PT" sz="1600" i="1" dirty="0" err="1" smtClean="0"/>
              <a:t>shall</a:t>
            </a:r>
            <a:r>
              <a:rPr lang="pt-PT" sz="1600" i="1" dirty="0" smtClean="0"/>
              <a:t> </a:t>
            </a:r>
            <a:r>
              <a:rPr lang="pt-PT" sz="1600" i="1" dirty="0" err="1" smtClean="0"/>
              <a:t>reflect</a:t>
            </a:r>
            <a:r>
              <a:rPr lang="pt-PT" sz="1600" i="1" dirty="0" smtClean="0"/>
              <a:t> </a:t>
            </a:r>
            <a:r>
              <a:rPr lang="pt-PT" sz="1600" i="1" dirty="0" err="1" smtClean="0"/>
              <a:t>the</a:t>
            </a:r>
            <a:r>
              <a:rPr lang="pt-PT" sz="1600" i="1" dirty="0" smtClean="0"/>
              <a:t> </a:t>
            </a:r>
            <a:r>
              <a:rPr lang="pt-PT" sz="1600" i="1" dirty="0" err="1" smtClean="0"/>
              <a:t>principles</a:t>
            </a:r>
            <a:r>
              <a:rPr lang="pt-PT" sz="1600" i="1" dirty="0" smtClean="0"/>
              <a:t> set </a:t>
            </a:r>
            <a:r>
              <a:rPr lang="pt-PT" sz="1600" i="1" dirty="0" err="1" smtClean="0"/>
              <a:t>forth</a:t>
            </a:r>
            <a:r>
              <a:rPr lang="pt-PT" sz="1600" i="1" dirty="0" smtClean="0"/>
              <a:t> in </a:t>
            </a:r>
            <a:r>
              <a:rPr lang="pt-PT" sz="1600" i="1" dirty="0" err="1" smtClean="0"/>
              <a:t>this</a:t>
            </a:r>
            <a:r>
              <a:rPr lang="pt-PT" sz="1600" i="1" dirty="0" smtClean="0"/>
              <a:t> </a:t>
            </a:r>
            <a:r>
              <a:rPr lang="pt-PT" sz="1600" i="1" dirty="0" err="1" smtClean="0"/>
              <a:t>Letter</a:t>
            </a:r>
            <a:r>
              <a:rPr lang="pt-PT" sz="1600" i="1" dirty="0" smtClean="0"/>
              <a:t> of </a:t>
            </a:r>
            <a:r>
              <a:rPr lang="pt-PT" sz="1600" i="1" dirty="0" err="1" smtClean="0"/>
              <a:t>Intent</a:t>
            </a:r>
            <a:r>
              <a:rPr lang="pt-PT" sz="1600" i="1" dirty="0" smtClean="0"/>
              <a:t> </a:t>
            </a:r>
            <a:r>
              <a:rPr lang="pt-PT" sz="1600" i="1" dirty="0" err="1" smtClean="0"/>
              <a:t>and</a:t>
            </a:r>
            <a:r>
              <a:rPr lang="pt-PT" sz="1600" i="1" dirty="0" smtClean="0"/>
              <a:t> </a:t>
            </a:r>
            <a:r>
              <a:rPr lang="pt-PT" sz="1600" i="1" dirty="0" err="1" smtClean="0"/>
              <a:t>such</a:t>
            </a:r>
            <a:r>
              <a:rPr lang="pt-PT" sz="1600" i="1" dirty="0" smtClean="0"/>
              <a:t> </a:t>
            </a:r>
            <a:r>
              <a:rPr lang="pt-PT" sz="1600" i="1" dirty="0" err="1" smtClean="0"/>
              <a:t>other</a:t>
            </a:r>
            <a:r>
              <a:rPr lang="pt-PT" sz="1600" i="1" dirty="0" smtClean="0"/>
              <a:t> </a:t>
            </a:r>
            <a:r>
              <a:rPr lang="pt-PT" sz="1600" i="1" dirty="0" err="1" smtClean="0"/>
              <a:t>matters</a:t>
            </a:r>
            <a:r>
              <a:rPr lang="pt-PT" sz="1600" i="1" dirty="0" smtClean="0"/>
              <a:t> as </a:t>
            </a:r>
            <a:r>
              <a:rPr lang="pt-PT" sz="1600" i="1" dirty="0" err="1" smtClean="0"/>
              <a:t>the</a:t>
            </a:r>
            <a:r>
              <a:rPr lang="pt-PT" sz="1600" i="1" dirty="0" smtClean="0"/>
              <a:t> </a:t>
            </a:r>
            <a:r>
              <a:rPr lang="pt-PT" sz="1600" i="1" dirty="0" err="1" smtClean="0"/>
              <a:t>parties</a:t>
            </a:r>
            <a:r>
              <a:rPr lang="pt-PT" sz="1600" i="1" dirty="0" smtClean="0"/>
              <a:t> </a:t>
            </a:r>
            <a:r>
              <a:rPr lang="pt-PT" sz="1600" i="1" dirty="0" err="1" smtClean="0"/>
              <a:t>may</a:t>
            </a:r>
            <a:r>
              <a:rPr lang="pt-PT" sz="1600" i="1" dirty="0" smtClean="0"/>
              <a:t> </a:t>
            </a:r>
            <a:r>
              <a:rPr lang="pt-PT" sz="1600" i="1" dirty="0" err="1" smtClean="0"/>
              <a:t>agree</a:t>
            </a:r>
            <a:r>
              <a:rPr lang="pt-PT" sz="1600" i="1" dirty="0" smtClean="0"/>
              <a:t>”</a:t>
            </a:r>
          </a:p>
          <a:p>
            <a:pPr marL="371475" indent="-285750" algn="just">
              <a:buFont typeface="Wingdings" panose="05000000000000000000" pitchFamily="2" charset="2"/>
              <a:buChar char="Ø"/>
            </a:pPr>
            <a:endParaRPr lang="pt-PT" sz="1600" i="1" dirty="0"/>
          </a:p>
          <a:p>
            <a:pPr marL="371475" indent="-285750" algn="just">
              <a:buFont typeface="Wingdings" panose="05000000000000000000" pitchFamily="2" charset="2"/>
              <a:buChar char="Ø"/>
            </a:pPr>
            <a:r>
              <a:rPr lang="pt-PT" sz="1600" dirty="0" err="1" smtClean="0"/>
              <a:t>Internal</a:t>
            </a:r>
            <a:r>
              <a:rPr lang="pt-PT" sz="1600" dirty="0" smtClean="0"/>
              <a:t> </a:t>
            </a:r>
            <a:r>
              <a:rPr lang="pt-PT" sz="1600" dirty="0" err="1" smtClean="0"/>
              <a:t>approval</a:t>
            </a:r>
            <a:r>
              <a:rPr lang="pt-PT" sz="1600" i="1" dirty="0" smtClean="0"/>
              <a:t>: “The </a:t>
            </a:r>
            <a:r>
              <a:rPr lang="pt-PT" sz="1600" i="1" dirty="0" err="1" smtClean="0"/>
              <a:t>Definitive</a:t>
            </a:r>
            <a:r>
              <a:rPr lang="pt-PT" sz="1600" i="1" dirty="0" smtClean="0"/>
              <a:t> </a:t>
            </a:r>
            <a:r>
              <a:rPr lang="pt-PT" sz="1600" i="1" dirty="0" err="1" smtClean="0"/>
              <a:t>Agreements</a:t>
            </a:r>
            <a:r>
              <a:rPr lang="pt-PT" sz="1600" i="1" dirty="0" smtClean="0"/>
              <a:t> </a:t>
            </a:r>
            <a:r>
              <a:rPr lang="pt-PT" sz="1600" i="1" dirty="0" err="1" smtClean="0"/>
              <a:t>and</a:t>
            </a:r>
            <a:r>
              <a:rPr lang="pt-PT" sz="1600" i="1" dirty="0" smtClean="0"/>
              <a:t> </a:t>
            </a:r>
            <a:r>
              <a:rPr lang="pt-PT" sz="1600" i="1" dirty="0" err="1" smtClean="0"/>
              <a:t>consummation</a:t>
            </a:r>
            <a:r>
              <a:rPr lang="pt-PT" sz="1600" i="1" dirty="0" smtClean="0"/>
              <a:t> of </a:t>
            </a:r>
            <a:r>
              <a:rPr lang="pt-PT" sz="1600" i="1" dirty="0" err="1" smtClean="0"/>
              <a:t>the</a:t>
            </a:r>
            <a:r>
              <a:rPr lang="pt-PT" sz="1600" i="1" dirty="0" smtClean="0"/>
              <a:t> </a:t>
            </a:r>
            <a:r>
              <a:rPr lang="pt-PT" sz="1600" i="1" dirty="0" err="1" smtClean="0"/>
              <a:t>Transaction</a:t>
            </a:r>
            <a:r>
              <a:rPr lang="pt-PT" sz="1600" i="1" dirty="0" smtClean="0"/>
              <a:t> </a:t>
            </a:r>
            <a:r>
              <a:rPr lang="pt-PT" sz="1600" i="1" dirty="0" err="1" smtClean="0"/>
              <a:t>will</a:t>
            </a:r>
            <a:r>
              <a:rPr lang="pt-PT" sz="1600" i="1" dirty="0" smtClean="0"/>
              <a:t> </a:t>
            </a:r>
            <a:r>
              <a:rPr lang="pt-PT" sz="1600" i="1" dirty="0" err="1" smtClean="0"/>
              <a:t>require</a:t>
            </a:r>
            <a:r>
              <a:rPr lang="pt-PT" sz="1600" i="1" dirty="0" smtClean="0"/>
              <a:t> </a:t>
            </a:r>
            <a:r>
              <a:rPr lang="pt-PT" sz="1600" b="1" i="1" dirty="0" err="1" smtClean="0"/>
              <a:t>approval</a:t>
            </a:r>
            <a:r>
              <a:rPr lang="pt-PT" sz="1600" b="1" i="1" dirty="0" smtClean="0"/>
              <a:t> from </a:t>
            </a:r>
            <a:r>
              <a:rPr lang="pt-PT" sz="1600" b="1" i="1" dirty="0" err="1" smtClean="0"/>
              <a:t>each</a:t>
            </a:r>
            <a:r>
              <a:rPr lang="pt-PT" sz="1600" b="1" i="1" dirty="0" smtClean="0"/>
              <a:t> </a:t>
            </a:r>
            <a:r>
              <a:rPr lang="pt-PT" sz="1600" b="1" i="1" dirty="0" err="1" smtClean="0"/>
              <a:t>party’s</a:t>
            </a:r>
            <a:r>
              <a:rPr lang="pt-PT" sz="1600" b="1" i="1" dirty="0" smtClean="0"/>
              <a:t> Board of </a:t>
            </a:r>
            <a:r>
              <a:rPr lang="pt-PT" sz="1600" b="1" i="1" dirty="0" err="1" smtClean="0"/>
              <a:t>Directors</a:t>
            </a:r>
            <a:r>
              <a:rPr lang="pt-PT" sz="1600" b="1" i="1" dirty="0" smtClean="0"/>
              <a:t> </a:t>
            </a:r>
            <a:r>
              <a:rPr lang="pt-PT" sz="1600" i="1" dirty="0" smtClean="0"/>
              <a:t>in </a:t>
            </a:r>
            <a:r>
              <a:rPr lang="pt-PT" sz="1600" i="1" dirty="0" err="1" smtClean="0"/>
              <a:t>accordance</a:t>
            </a:r>
            <a:r>
              <a:rPr lang="pt-PT" sz="1600" i="1" dirty="0" smtClean="0"/>
              <a:t> </a:t>
            </a:r>
            <a:r>
              <a:rPr lang="pt-PT" sz="1600" i="1" dirty="0" err="1" smtClean="0"/>
              <a:t>with</a:t>
            </a:r>
            <a:r>
              <a:rPr lang="pt-PT" sz="1600" i="1" dirty="0" smtClean="0"/>
              <a:t> </a:t>
            </a:r>
            <a:r>
              <a:rPr lang="pt-PT" sz="1600" i="1" dirty="0" err="1" smtClean="0"/>
              <a:t>its</a:t>
            </a:r>
            <a:r>
              <a:rPr lang="pt-PT" sz="1600" i="1" dirty="0" smtClean="0"/>
              <a:t> </a:t>
            </a:r>
            <a:r>
              <a:rPr lang="pt-PT" sz="1600" i="1" dirty="0" err="1" smtClean="0"/>
              <a:t>respective</a:t>
            </a:r>
            <a:r>
              <a:rPr lang="pt-PT" sz="1600" i="1" dirty="0" smtClean="0"/>
              <a:t> </a:t>
            </a:r>
            <a:r>
              <a:rPr lang="pt-PT" sz="1600" i="1" dirty="0" err="1" smtClean="0"/>
              <a:t>internal</a:t>
            </a:r>
            <a:r>
              <a:rPr lang="pt-PT" sz="1600" i="1" dirty="0" smtClean="0"/>
              <a:t> </a:t>
            </a:r>
            <a:r>
              <a:rPr lang="pt-PT" sz="1600" i="1" dirty="0" err="1" smtClean="0"/>
              <a:t>regulations</a:t>
            </a:r>
            <a:r>
              <a:rPr lang="pt-PT" sz="1600" i="1" dirty="0" smtClean="0"/>
              <a:t>, to </a:t>
            </a:r>
            <a:r>
              <a:rPr lang="pt-PT" sz="1600" i="1" dirty="0" err="1" smtClean="0"/>
              <a:t>be</a:t>
            </a:r>
            <a:r>
              <a:rPr lang="pt-PT" sz="1600" i="1" dirty="0" smtClean="0"/>
              <a:t> </a:t>
            </a:r>
            <a:r>
              <a:rPr lang="pt-PT" sz="1600" i="1" dirty="0" err="1" smtClean="0"/>
              <a:t>granted</a:t>
            </a:r>
            <a:r>
              <a:rPr lang="pt-PT" sz="1600" i="1" dirty="0" smtClean="0"/>
              <a:t> prior to </a:t>
            </a:r>
            <a:r>
              <a:rPr lang="pt-PT" sz="1600" i="1" dirty="0" err="1" smtClean="0"/>
              <a:t>the</a:t>
            </a:r>
            <a:r>
              <a:rPr lang="pt-PT" sz="1600" i="1" dirty="0" smtClean="0"/>
              <a:t> </a:t>
            </a:r>
            <a:r>
              <a:rPr lang="pt-PT" sz="1600" i="1" dirty="0" err="1" smtClean="0"/>
              <a:t>signing</a:t>
            </a:r>
            <a:r>
              <a:rPr lang="pt-PT" sz="1600" i="1" dirty="0" smtClean="0"/>
              <a:t> of </a:t>
            </a:r>
            <a:r>
              <a:rPr lang="pt-PT" sz="1600" i="1" dirty="0" err="1" smtClean="0"/>
              <a:t>the</a:t>
            </a:r>
            <a:r>
              <a:rPr lang="pt-PT" sz="1600" i="1" dirty="0" smtClean="0"/>
              <a:t> </a:t>
            </a:r>
            <a:r>
              <a:rPr lang="pt-PT" sz="1600" i="1" dirty="0" err="1" smtClean="0"/>
              <a:t>Definitive</a:t>
            </a:r>
            <a:r>
              <a:rPr lang="pt-PT" sz="1600" i="1" dirty="0" smtClean="0"/>
              <a:t> </a:t>
            </a:r>
            <a:r>
              <a:rPr lang="pt-PT" sz="1600" i="1" dirty="0" err="1" smtClean="0"/>
              <a:t>Agreements</a:t>
            </a:r>
            <a:r>
              <a:rPr lang="pt-PT" sz="1600" i="1" dirty="0" smtClean="0"/>
              <a:t>. </a:t>
            </a:r>
            <a:r>
              <a:rPr lang="pt-PT" sz="1600" i="1" dirty="0" err="1" smtClean="0"/>
              <a:t>Such</a:t>
            </a:r>
            <a:r>
              <a:rPr lang="pt-PT" sz="1600" i="1" dirty="0" smtClean="0"/>
              <a:t> </a:t>
            </a:r>
            <a:r>
              <a:rPr lang="pt-PT" sz="1600" i="1" dirty="0" err="1" smtClean="0"/>
              <a:t>approval</a:t>
            </a:r>
            <a:r>
              <a:rPr lang="pt-PT" sz="1600" i="1" dirty="0" smtClean="0"/>
              <a:t> </a:t>
            </a:r>
            <a:r>
              <a:rPr lang="pt-PT" sz="1600" i="1" dirty="0" err="1" smtClean="0"/>
              <a:t>shall</a:t>
            </a:r>
            <a:r>
              <a:rPr lang="pt-PT" sz="1600" i="1" dirty="0" smtClean="0"/>
              <a:t> in </a:t>
            </a:r>
            <a:r>
              <a:rPr lang="pt-PT" sz="1600" i="1" dirty="0" err="1" smtClean="0"/>
              <a:t>all</a:t>
            </a:r>
            <a:r>
              <a:rPr lang="pt-PT" sz="1600" i="1" dirty="0" smtClean="0"/>
              <a:t> cases </a:t>
            </a:r>
            <a:r>
              <a:rPr lang="pt-PT" sz="1600" i="1" dirty="0" err="1" smtClean="0"/>
              <a:t>be</a:t>
            </a:r>
            <a:r>
              <a:rPr lang="pt-PT" sz="1600" i="1" dirty="0" smtClean="0"/>
              <a:t> </a:t>
            </a:r>
            <a:r>
              <a:rPr lang="pt-PT" sz="1600" b="1" i="1" dirty="0" err="1" smtClean="0"/>
              <a:t>subject</a:t>
            </a:r>
            <a:r>
              <a:rPr lang="pt-PT" sz="1600" b="1" i="1" dirty="0" smtClean="0"/>
              <a:t> to </a:t>
            </a:r>
            <a:r>
              <a:rPr lang="pt-PT" sz="1600" b="1" i="1" dirty="0" err="1" smtClean="0"/>
              <a:t>the</a:t>
            </a:r>
            <a:r>
              <a:rPr lang="pt-PT" sz="1600" b="1" i="1" dirty="0" smtClean="0"/>
              <a:t> </a:t>
            </a:r>
            <a:r>
              <a:rPr lang="pt-PT" sz="1600" b="1" i="1" dirty="0" err="1" smtClean="0"/>
              <a:t>negotiation</a:t>
            </a:r>
            <a:r>
              <a:rPr lang="pt-PT" sz="1600" b="1" i="1" dirty="0" smtClean="0"/>
              <a:t> of </a:t>
            </a:r>
            <a:r>
              <a:rPr lang="pt-PT" sz="1600" b="1" i="1" dirty="0" err="1" smtClean="0"/>
              <a:t>mutually</a:t>
            </a:r>
            <a:r>
              <a:rPr lang="pt-PT" sz="1600" b="1" i="1" dirty="0" smtClean="0"/>
              <a:t> </a:t>
            </a:r>
            <a:r>
              <a:rPr lang="pt-PT" sz="1600" b="1" i="1" dirty="0" err="1" smtClean="0"/>
              <a:t>acceptable</a:t>
            </a:r>
            <a:r>
              <a:rPr lang="pt-PT" sz="1600" b="1" i="1" dirty="0" smtClean="0"/>
              <a:t> </a:t>
            </a:r>
            <a:r>
              <a:rPr lang="pt-PT" sz="1600" b="1" i="1" dirty="0" err="1" smtClean="0"/>
              <a:t>Definitive</a:t>
            </a:r>
            <a:r>
              <a:rPr lang="pt-PT" sz="1600" b="1" i="1" dirty="0" smtClean="0"/>
              <a:t> </a:t>
            </a:r>
            <a:r>
              <a:rPr lang="pt-PT" sz="1600" b="1" i="1" dirty="0" err="1" smtClean="0"/>
              <a:t>Agreements</a:t>
            </a:r>
            <a:r>
              <a:rPr lang="pt-PT" sz="1600" i="1" dirty="0" smtClean="0"/>
              <a:t> </a:t>
            </a:r>
            <a:r>
              <a:rPr lang="pt-PT" sz="1600" i="1" dirty="0" err="1" smtClean="0"/>
              <a:t>based</a:t>
            </a:r>
            <a:r>
              <a:rPr lang="pt-PT" sz="1600" i="1" dirty="0" smtClean="0"/>
              <a:t> </a:t>
            </a:r>
            <a:r>
              <a:rPr lang="pt-PT" sz="1600" i="1" dirty="0" err="1" smtClean="0"/>
              <a:t>on</a:t>
            </a:r>
            <a:r>
              <a:rPr lang="pt-PT" sz="1600" i="1" dirty="0" smtClean="0"/>
              <a:t> </a:t>
            </a:r>
            <a:r>
              <a:rPr lang="pt-PT" sz="1600" i="1" dirty="0" err="1" smtClean="0"/>
              <a:t>the</a:t>
            </a:r>
            <a:r>
              <a:rPr lang="pt-PT" sz="1600" i="1" dirty="0" smtClean="0"/>
              <a:t> </a:t>
            </a:r>
            <a:r>
              <a:rPr lang="pt-PT" sz="1600" i="1" dirty="0" err="1" smtClean="0"/>
              <a:t>principles</a:t>
            </a:r>
            <a:r>
              <a:rPr lang="pt-PT" sz="1600" i="1" dirty="0" smtClean="0"/>
              <a:t> of </a:t>
            </a:r>
            <a:r>
              <a:rPr lang="pt-PT" sz="1600" i="1" dirty="0" err="1" smtClean="0"/>
              <a:t>this</a:t>
            </a:r>
            <a:r>
              <a:rPr lang="pt-PT" sz="1600" i="1" dirty="0" smtClean="0"/>
              <a:t> </a:t>
            </a:r>
            <a:r>
              <a:rPr lang="pt-PT" sz="1600" i="1" dirty="0" err="1" smtClean="0"/>
              <a:t>Letter</a:t>
            </a:r>
            <a:r>
              <a:rPr lang="pt-PT" sz="1600" i="1" dirty="0" smtClean="0"/>
              <a:t> of </a:t>
            </a:r>
            <a:r>
              <a:rPr lang="pt-PT" sz="1600" i="1" dirty="0" err="1" smtClean="0"/>
              <a:t>Intent</a:t>
            </a:r>
            <a:r>
              <a:rPr lang="pt-PT" sz="1600" i="1" dirty="0" smtClean="0"/>
              <a:t>”</a:t>
            </a:r>
          </a:p>
          <a:p>
            <a:pPr marL="371475" indent="-285750" algn="just">
              <a:buFont typeface="Wingdings" panose="05000000000000000000" pitchFamily="2" charset="2"/>
              <a:buChar char="Ø"/>
            </a:pPr>
            <a:endParaRPr lang="pt-PT" sz="1600" i="1" dirty="0" smtClean="0"/>
          </a:p>
          <a:p>
            <a:pPr marL="371475" indent="-285750" algn="just">
              <a:buFont typeface="Wingdings" panose="05000000000000000000" pitchFamily="2" charset="2"/>
              <a:buChar char="Ø"/>
            </a:pPr>
            <a:endParaRPr lang="pt-PT" sz="1600" dirty="0"/>
          </a:p>
          <a:p>
            <a:pPr marL="85725" indent="0" algn="just">
              <a:buNone/>
            </a:pPr>
            <a:endParaRPr lang="pt-PT" sz="1600" dirty="0"/>
          </a:p>
          <a:p>
            <a:pPr marL="85725" indent="0" algn="just">
              <a:buNone/>
            </a:pPr>
            <a:endParaRPr lang="pt-PT" sz="1900" b="1" u="sng" dirty="0" smtClean="0"/>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23</a:t>
            </a:fld>
            <a:endParaRPr lang="es-ES"/>
          </a:p>
        </p:txBody>
      </p:sp>
    </p:spTree>
    <p:extLst>
      <p:ext uri="{BB962C8B-B14F-4D97-AF65-F5344CB8AC3E}">
        <p14:creationId xmlns:p14="http://schemas.microsoft.com/office/powerpoint/2010/main" val="3556838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smtClean="0">
                <a:solidFill>
                  <a:schemeClr val="tx2"/>
                </a:solidFill>
              </a:rPr>
              <a:t>… </a:t>
            </a:r>
            <a:r>
              <a:rPr lang="pt-PT" sz="2400" b="1" dirty="0" err="1" smtClean="0">
                <a:solidFill>
                  <a:schemeClr val="tx2"/>
                </a:solidFill>
              </a:rPr>
              <a:t>Content</a:t>
            </a:r>
            <a:endParaRPr lang="es-ES" sz="2400" dirty="0"/>
          </a:p>
        </p:txBody>
      </p:sp>
      <p:sp>
        <p:nvSpPr>
          <p:cNvPr id="3" name="Marcador de Posição de Conteúdo 2"/>
          <p:cNvSpPr>
            <a:spLocks noGrp="1"/>
          </p:cNvSpPr>
          <p:nvPr>
            <p:ph idx="1"/>
          </p:nvPr>
        </p:nvSpPr>
        <p:spPr>
          <a:xfrm>
            <a:off x="395536" y="1052736"/>
            <a:ext cx="8291264" cy="4925144"/>
          </a:xfrm>
        </p:spPr>
        <p:txBody>
          <a:bodyPr>
            <a:normAutofit/>
          </a:bodyPr>
          <a:lstStyle/>
          <a:p>
            <a:pPr marL="85725" indent="0" algn="just">
              <a:buNone/>
            </a:pPr>
            <a:endParaRPr lang="pt-PT" sz="1600" dirty="0" smtClean="0"/>
          </a:p>
          <a:p>
            <a:pPr marL="371475" indent="-285750" algn="just">
              <a:buFont typeface="Wingdings" panose="05000000000000000000" pitchFamily="2" charset="2"/>
              <a:buChar char="Ø"/>
            </a:pPr>
            <a:r>
              <a:rPr lang="pt-PT" sz="1600" dirty="0" err="1" smtClean="0"/>
              <a:t>Exclusivity</a:t>
            </a:r>
            <a:r>
              <a:rPr lang="pt-PT" sz="1600" dirty="0" smtClean="0"/>
              <a:t>: “</a:t>
            </a:r>
            <a:r>
              <a:rPr lang="pt-PT" sz="1600" i="1" dirty="0" smtClean="0"/>
              <a:t>The </a:t>
            </a:r>
            <a:r>
              <a:rPr lang="pt-PT" sz="1600" i="1" dirty="0" err="1" smtClean="0"/>
              <a:t>Sellers</a:t>
            </a:r>
            <a:r>
              <a:rPr lang="pt-PT" sz="1600" i="1" dirty="0" smtClean="0"/>
              <a:t> </a:t>
            </a:r>
            <a:r>
              <a:rPr lang="pt-PT" sz="1600" i="1" dirty="0" err="1" smtClean="0"/>
              <a:t>undertake</a:t>
            </a:r>
            <a:r>
              <a:rPr lang="pt-PT" sz="1600" i="1" dirty="0" smtClean="0"/>
              <a:t> </a:t>
            </a:r>
            <a:r>
              <a:rPr lang="pt-PT" sz="1600" i="1" dirty="0" err="1" smtClean="0"/>
              <a:t>that</a:t>
            </a:r>
            <a:r>
              <a:rPr lang="pt-PT" sz="1600" i="1" dirty="0" smtClean="0"/>
              <a:t> </a:t>
            </a:r>
            <a:r>
              <a:rPr lang="pt-PT" sz="1600" i="1" dirty="0" err="1" smtClean="0"/>
              <a:t>until</a:t>
            </a:r>
            <a:r>
              <a:rPr lang="pt-PT" sz="1600" i="1" dirty="0" smtClean="0"/>
              <a:t> [date] </a:t>
            </a:r>
            <a:r>
              <a:rPr lang="pt-PT" sz="1600" i="1" dirty="0" err="1" smtClean="0"/>
              <a:t>it</a:t>
            </a:r>
            <a:r>
              <a:rPr lang="pt-PT" sz="1600" i="1" dirty="0" smtClean="0"/>
              <a:t> </a:t>
            </a:r>
            <a:r>
              <a:rPr lang="pt-PT" sz="1600" i="1" dirty="0" err="1" smtClean="0"/>
              <a:t>will</a:t>
            </a:r>
            <a:r>
              <a:rPr lang="pt-PT" sz="1600" i="1" dirty="0" smtClean="0"/>
              <a:t> </a:t>
            </a:r>
            <a:r>
              <a:rPr lang="pt-PT" sz="1600" i="1" dirty="0" err="1" smtClean="0"/>
              <a:t>not</a:t>
            </a:r>
            <a:r>
              <a:rPr lang="pt-PT" sz="1600" i="1" dirty="0" smtClean="0"/>
              <a:t> </a:t>
            </a:r>
            <a:r>
              <a:rPr lang="pt-PT" sz="1600" i="1" dirty="0" err="1" smtClean="0"/>
              <a:t>solicit</a:t>
            </a:r>
            <a:r>
              <a:rPr lang="pt-PT" sz="1600" i="1" dirty="0" smtClean="0"/>
              <a:t>, in </a:t>
            </a:r>
            <a:r>
              <a:rPr lang="pt-PT" sz="1600" i="1" dirty="0" err="1" smtClean="0"/>
              <a:t>any</a:t>
            </a:r>
            <a:r>
              <a:rPr lang="pt-PT" sz="1600" i="1" dirty="0" smtClean="0"/>
              <a:t> </a:t>
            </a:r>
            <a:r>
              <a:rPr lang="pt-PT" sz="1600" i="1" dirty="0" err="1" smtClean="0"/>
              <a:t>manner</a:t>
            </a:r>
            <a:r>
              <a:rPr lang="pt-PT" sz="1600" i="1" dirty="0" smtClean="0"/>
              <a:t> </a:t>
            </a:r>
            <a:r>
              <a:rPr lang="pt-PT" sz="1600" i="1" dirty="0" err="1" smtClean="0"/>
              <a:t>whatsoever</a:t>
            </a:r>
            <a:r>
              <a:rPr lang="pt-PT" sz="1600" i="1" dirty="0" smtClean="0"/>
              <a:t>, </a:t>
            </a:r>
            <a:r>
              <a:rPr lang="pt-PT" sz="1600" i="1" dirty="0" err="1" smtClean="0"/>
              <a:t>directly</a:t>
            </a:r>
            <a:r>
              <a:rPr lang="pt-PT" sz="1600" i="1" dirty="0" smtClean="0"/>
              <a:t> </a:t>
            </a:r>
            <a:r>
              <a:rPr lang="pt-PT" sz="1600" i="1" dirty="0" err="1" smtClean="0"/>
              <a:t>or</a:t>
            </a:r>
            <a:r>
              <a:rPr lang="pt-PT" sz="1600" i="1" dirty="0" smtClean="0"/>
              <a:t> </a:t>
            </a:r>
            <a:r>
              <a:rPr lang="pt-PT" sz="1600" i="1" dirty="0" err="1" smtClean="0"/>
              <a:t>indirectly</a:t>
            </a:r>
            <a:r>
              <a:rPr lang="pt-PT" sz="1600" i="1" dirty="0" smtClean="0"/>
              <a:t>, </a:t>
            </a:r>
            <a:r>
              <a:rPr lang="pt-PT" sz="1600" i="1" dirty="0" err="1" smtClean="0"/>
              <a:t>offer</a:t>
            </a:r>
            <a:r>
              <a:rPr lang="pt-PT" sz="1600" i="1" dirty="0" smtClean="0"/>
              <a:t> for, </a:t>
            </a:r>
            <a:r>
              <a:rPr lang="pt-PT" sz="1600" i="1" dirty="0" err="1" smtClean="0"/>
              <a:t>or</a:t>
            </a:r>
            <a:r>
              <a:rPr lang="pt-PT" sz="1600" i="1" dirty="0" smtClean="0"/>
              <a:t> </a:t>
            </a:r>
            <a:r>
              <a:rPr lang="pt-PT" sz="1600" i="1" dirty="0" err="1" smtClean="0"/>
              <a:t>participate</a:t>
            </a:r>
            <a:r>
              <a:rPr lang="pt-PT" sz="1600" i="1" dirty="0" smtClean="0"/>
              <a:t> in </a:t>
            </a:r>
            <a:r>
              <a:rPr lang="pt-PT" sz="1600" i="1" dirty="0" err="1" smtClean="0"/>
              <a:t>negotiations</a:t>
            </a:r>
            <a:r>
              <a:rPr lang="pt-PT" sz="1600" i="1" dirty="0" smtClean="0"/>
              <a:t> </a:t>
            </a:r>
            <a:r>
              <a:rPr lang="pt-PT" sz="1600" i="1" dirty="0" err="1" smtClean="0"/>
              <a:t>with</a:t>
            </a:r>
            <a:r>
              <a:rPr lang="pt-PT" sz="1600" i="1" dirty="0" smtClean="0"/>
              <a:t>, </a:t>
            </a:r>
            <a:r>
              <a:rPr lang="pt-PT" sz="1600" i="1" dirty="0" err="1" smtClean="0"/>
              <a:t>any</a:t>
            </a:r>
            <a:r>
              <a:rPr lang="pt-PT" sz="1600" i="1" dirty="0" smtClean="0"/>
              <a:t> </a:t>
            </a:r>
            <a:r>
              <a:rPr lang="pt-PT" sz="1600" i="1" dirty="0" err="1" smtClean="0"/>
              <a:t>other</a:t>
            </a:r>
            <a:r>
              <a:rPr lang="pt-PT" sz="1600" i="1" dirty="0" smtClean="0"/>
              <a:t> </a:t>
            </a:r>
            <a:r>
              <a:rPr lang="pt-PT" sz="1600" i="1" dirty="0" err="1" smtClean="0"/>
              <a:t>person</a:t>
            </a:r>
            <a:r>
              <a:rPr lang="pt-PT" sz="1600" i="1" dirty="0" smtClean="0"/>
              <a:t> </a:t>
            </a:r>
            <a:r>
              <a:rPr lang="pt-PT" sz="1600" i="1" dirty="0" err="1" smtClean="0"/>
              <a:t>with</a:t>
            </a:r>
            <a:r>
              <a:rPr lang="pt-PT" sz="1600" i="1" dirty="0" smtClean="0"/>
              <a:t> </a:t>
            </a:r>
            <a:r>
              <a:rPr lang="pt-PT" sz="1600" i="1" dirty="0" err="1" smtClean="0"/>
              <a:t>respect</a:t>
            </a:r>
            <a:r>
              <a:rPr lang="pt-PT" sz="1600" i="1" dirty="0" smtClean="0"/>
              <a:t> to </a:t>
            </a:r>
            <a:r>
              <a:rPr lang="pt-PT" sz="1600" i="1" dirty="0" err="1" smtClean="0"/>
              <a:t>the</a:t>
            </a:r>
            <a:r>
              <a:rPr lang="pt-PT" sz="1600" i="1" dirty="0" smtClean="0"/>
              <a:t> </a:t>
            </a:r>
            <a:r>
              <a:rPr lang="pt-PT" sz="1600" i="1" dirty="0" err="1" smtClean="0"/>
              <a:t>disposition</a:t>
            </a:r>
            <a:r>
              <a:rPr lang="pt-PT" sz="1600" i="1" dirty="0" smtClean="0"/>
              <a:t> of </a:t>
            </a:r>
            <a:r>
              <a:rPr lang="pt-PT" sz="1600" i="1" dirty="0" err="1" smtClean="0"/>
              <a:t>any</a:t>
            </a:r>
            <a:r>
              <a:rPr lang="pt-PT" sz="1600" i="1" dirty="0" smtClean="0"/>
              <a:t> </a:t>
            </a:r>
            <a:r>
              <a:rPr lang="pt-PT" sz="1600" i="1" dirty="0" err="1" smtClean="0"/>
              <a:t>part</a:t>
            </a:r>
            <a:r>
              <a:rPr lang="pt-PT" sz="1600" i="1" dirty="0" smtClean="0"/>
              <a:t> of </a:t>
            </a:r>
            <a:r>
              <a:rPr lang="pt-PT" sz="1600" i="1" dirty="0" err="1" smtClean="0"/>
              <a:t>the</a:t>
            </a:r>
            <a:r>
              <a:rPr lang="pt-PT" sz="1600" i="1" dirty="0" smtClean="0"/>
              <a:t> capital stock </a:t>
            </a:r>
            <a:r>
              <a:rPr lang="pt-PT" sz="1600" i="1" dirty="0" err="1" smtClean="0"/>
              <a:t>or</a:t>
            </a:r>
            <a:r>
              <a:rPr lang="pt-PT" sz="1600" i="1" dirty="0" smtClean="0"/>
              <a:t> of </a:t>
            </a:r>
            <a:r>
              <a:rPr lang="pt-PT" sz="1600" i="1" dirty="0" err="1" smtClean="0"/>
              <a:t>the</a:t>
            </a:r>
            <a:r>
              <a:rPr lang="pt-PT" sz="1600" i="1" dirty="0" smtClean="0"/>
              <a:t> </a:t>
            </a:r>
            <a:r>
              <a:rPr lang="pt-PT" sz="1600" i="1" dirty="0" err="1" smtClean="0"/>
              <a:t>assets</a:t>
            </a:r>
            <a:r>
              <a:rPr lang="pt-PT" sz="1600" i="1" dirty="0" smtClean="0"/>
              <a:t> of </a:t>
            </a:r>
            <a:r>
              <a:rPr lang="pt-PT" sz="1600" i="1" dirty="0" err="1" smtClean="0"/>
              <a:t>the</a:t>
            </a:r>
            <a:r>
              <a:rPr lang="pt-PT" sz="1600" i="1" dirty="0" smtClean="0"/>
              <a:t> Target”</a:t>
            </a:r>
          </a:p>
          <a:p>
            <a:pPr marL="85725" indent="0" algn="just">
              <a:buNone/>
            </a:pPr>
            <a:endParaRPr lang="pt-PT" sz="1600" i="1" dirty="0" smtClean="0"/>
          </a:p>
          <a:p>
            <a:pPr marL="371475" indent="-285750" algn="just">
              <a:buFont typeface="Wingdings" panose="05000000000000000000" pitchFamily="2" charset="2"/>
              <a:buChar char="Ø"/>
            </a:pPr>
            <a:r>
              <a:rPr lang="pt-PT" sz="1600" dirty="0" err="1" smtClean="0"/>
              <a:t>Binding</a:t>
            </a:r>
            <a:r>
              <a:rPr lang="pt-PT" sz="1600" dirty="0" smtClean="0"/>
              <a:t> </a:t>
            </a:r>
            <a:r>
              <a:rPr lang="pt-PT" sz="1600" dirty="0" err="1" smtClean="0"/>
              <a:t>Provisions</a:t>
            </a:r>
            <a:r>
              <a:rPr lang="pt-PT" sz="1600" i="1" dirty="0" smtClean="0"/>
              <a:t>: “</a:t>
            </a:r>
            <a:r>
              <a:rPr lang="pt-PT" sz="1600" i="1" dirty="0" err="1" smtClean="0"/>
              <a:t>Section</a:t>
            </a:r>
            <a:r>
              <a:rPr lang="pt-PT" sz="1600" i="1" dirty="0" smtClean="0"/>
              <a:t> …, </a:t>
            </a:r>
            <a:r>
              <a:rPr lang="pt-PT" sz="1600" i="1" dirty="0" err="1" smtClean="0"/>
              <a:t>Section</a:t>
            </a:r>
            <a:r>
              <a:rPr lang="pt-PT" sz="1600" i="1" dirty="0" smtClean="0"/>
              <a:t> … etc. </a:t>
            </a:r>
            <a:r>
              <a:rPr lang="pt-PT" sz="1600" b="1" i="1" dirty="0" err="1" smtClean="0"/>
              <a:t>hereof</a:t>
            </a:r>
            <a:r>
              <a:rPr lang="pt-PT" sz="1600" b="1" i="1" dirty="0" smtClean="0"/>
              <a:t> are </a:t>
            </a:r>
            <a:r>
              <a:rPr lang="pt-PT" sz="1600" b="1" i="1" dirty="0" err="1" smtClean="0"/>
              <a:t>binding</a:t>
            </a:r>
            <a:r>
              <a:rPr lang="pt-PT" sz="1600" b="1" i="1" dirty="0" smtClean="0"/>
              <a:t> </a:t>
            </a:r>
            <a:r>
              <a:rPr lang="pt-PT" sz="1600" b="1" i="1" dirty="0" err="1" smtClean="0"/>
              <a:t>and</a:t>
            </a:r>
            <a:r>
              <a:rPr lang="pt-PT" sz="1600" b="1" i="1" dirty="0" smtClean="0"/>
              <a:t> </a:t>
            </a:r>
            <a:r>
              <a:rPr lang="pt-PT" sz="1600" b="1" i="1" dirty="0" err="1" smtClean="0"/>
              <a:t>shall</a:t>
            </a:r>
            <a:r>
              <a:rPr lang="pt-PT" sz="1600" b="1" i="1" dirty="0" smtClean="0"/>
              <a:t> </a:t>
            </a:r>
            <a:r>
              <a:rPr lang="pt-PT" sz="1600" b="1" i="1" dirty="0" err="1" smtClean="0"/>
              <a:t>survive</a:t>
            </a:r>
            <a:r>
              <a:rPr lang="pt-PT" sz="1600" b="1" i="1" dirty="0" smtClean="0"/>
              <a:t> </a:t>
            </a:r>
            <a:r>
              <a:rPr lang="pt-PT" sz="1600" b="1" i="1" dirty="0" err="1" smtClean="0"/>
              <a:t>any</a:t>
            </a:r>
            <a:r>
              <a:rPr lang="pt-PT" sz="1600" b="1" i="1" dirty="0" smtClean="0"/>
              <a:t> </a:t>
            </a:r>
            <a:r>
              <a:rPr lang="pt-PT" sz="1600" b="1" i="1" dirty="0" err="1" smtClean="0"/>
              <a:t>expiration</a:t>
            </a:r>
            <a:r>
              <a:rPr lang="pt-PT" sz="1600" b="1" i="1" dirty="0" smtClean="0"/>
              <a:t> </a:t>
            </a:r>
            <a:r>
              <a:rPr lang="pt-PT" sz="1600" b="1" i="1" dirty="0" err="1" smtClean="0"/>
              <a:t>or</a:t>
            </a:r>
            <a:r>
              <a:rPr lang="pt-PT" sz="1600" b="1" i="1" dirty="0" smtClean="0"/>
              <a:t> </a:t>
            </a:r>
            <a:r>
              <a:rPr lang="pt-PT" sz="1600" b="1" i="1" dirty="0" err="1" smtClean="0"/>
              <a:t>termination</a:t>
            </a:r>
            <a:r>
              <a:rPr lang="pt-PT" sz="1600" b="1" i="1" dirty="0" smtClean="0"/>
              <a:t> of </a:t>
            </a:r>
            <a:r>
              <a:rPr lang="pt-PT" sz="1600" b="1" i="1" dirty="0" err="1" smtClean="0"/>
              <a:t>this</a:t>
            </a:r>
            <a:r>
              <a:rPr lang="pt-PT" sz="1600" b="1" i="1" dirty="0" smtClean="0"/>
              <a:t> </a:t>
            </a:r>
            <a:r>
              <a:rPr lang="pt-PT" sz="1600" b="1" i="1" dirty="0" err="1" smtClean="0"/>
              <a:t>Letter</a:t>
            </a:r>
            <a:r>
              <a:rPr lang="pt-PT" sz="1600" b="1" i="1" dirty="0" smtClean="0"/>
              <a:t> of </a:t>
            </a:r>
            <a:r>
              <a:rPr lang="pt-PT" sz="1600" b="1" i="1" dirty="0" err="1" smtClean="0"/>
              <a:t>Intent</a:t>
            </a:r>
            <a:r>
              <a:rPr lang="pt-PT" sz="1600" i="1" dirty="0" smtClean="0"/>
              <a:t> … </a:t>
            </a:r>
            <a:r>
              <a:rPr lang="pt-PT" sz="1600" i="1" dirty="0" err="1" smtClean="0"/>
              <a:t>All</a:t>
            </a:r>
            <a:r>
              <a:rPr lang="pt-PT" sz="1600" i="1" dirty="0" smtClean="0"/>
              <a:t> </a:t>
            </a:r>
            <a:r>
              <a:rPr lang="pt-PT" sz="1600" i="1" dirty="0" err="1" smtClean="0"/>
              <a:t>other</a:t>
            </a:r>
            <a:r>
              <a:rPr lang="pt-PT" sz="1600" i="1" dirty="0" smtClean="0"/>
              <a:t> </a:t>
            </a:r>
            <a:r>
              <a:rPr lang="pt-PT" sz="1600" i="1" dirty="0" err="1" smtClean="0"/>
              <a:t>provisions</a:t>
            </a:r>
            <a:r>
              <a:rPr lang="pt-PT" sz="1600" i="1" dirty="0" smtClean="0"/>
              <a:t> of </a:t>
            </a:r>
            <a:r>
              <a:rPr lang="pt-PT" sz="1600" i="1" dirty="0" err="1" smtClean="0"/>
              <a:t>this</a:t>
            </a:r>
            <a:r>
              <a:rPr lang="pt-PT" sz="1600" i="1" dirty="0" smtClean="0"/>
              <a:t> </a:t>
            </a:r>
            <a:r>
              <a:rPr lang="pt-PT" sz="1600" i="1" dirty="0" err="1" smtClean="0"/>
              <a:t>Letter</a:t>
            </a:r>
            <a:r>
              <a:rPr lang="pt-PT" sz="1600" i="1" dirty="0" smtClean="0"/>
              <a:t> of </a:t>
            </a:r>
            <a:r>
              <a:rPr lang="pt-PT" sz="1600" i="1" dirty="0" err="1" smtClean="0"/>
              <a:t>Intent</a:t>
            </a:r>
            <a:r>
              <a:rPr lang="pt-PT" sz="1600" i="1" dirty="0" smtClean="0"/>
              <a:t> are non-</a:t>
            </a:r>
            <a:r>
              <a:rPr lang="pt-PT" sz="1600" i="1" dirty="0" err="1" smtClean="0"/>
              <a:t>binding</a:t>
            </a:r>
            <a:r>
              <a:rPr lang="pt-PT" sz="1600" i="1" dirty="0" smtClean="0"/>
              <a:t>”</a:t>
            </a:r>
          </a:p>
          <a:p>
            <a:pPr marL="85725" indent="0" algn="just">
              <a:buNone/>
            </a:pPr>
            <a:endParaRPr lang="pt-PT" sz="1600" i="1" dirty="0" smtClean="0"/>
          </a:p>
          <a:p>
            <a:pPr marL="371475" indent="-285750" algn="just">
              <a:buFont typeface="Wingdings" panose="05000000000000000000" pitchFamily="2" charset="2"/>
              <a:buChar char="Ø"/>
            </a:pPr>
            <a:r>
              <a:rPr lang="pt-PT" sz="1600" dirty="0" err="1" smtClean="0"/>
              <a:t>Nature</a:t>
            </a:r>
            <a:r>
              <a:rPr lang="pt-PT" sz="1600" i="1" dirty="0" smtClean="0"/>
              <a:t>: “</a:t>
            </a:r>
            <a:r>
              <a:rPr lang="pt-PT" sz="1600" i="1" dirty="0" err="1" smtClean="0"/>
              <a:t>This</a:t>
            </a:r>
            <a:r>
              <a:rPr lang="pt-PT" sz="1600" i="1" dirty="0" smtClean="0"/>
              <a:t> </a:t>
            </a:r>
            <a:r>
              <a:rPr lang="pt-PT" sz="1600" i="1" dirty="0" err="1" smtClean="0"/>
              <a:t>letter</a:t>
            </a:r>
            <a:r>
              <a:rPr lang="pt-PT" sz="1600" i="1" dirty="0" smtClean="0"/>
              <a:t> of </a:t>
            </a:r>
            <a:r>
              <a:rPr lang="pt-PT" sz="1600" i="1" dirty="0" err="1" smtClean="0"/>
              <a:t>Intent</a:t>
            </a:r>
            <a:r>
              <a:rPr lang="pt-PT" sz="1600" i="1" dirty="0" smtClean="0"/>
              <a:t> </a:t>
            </a:r>
            <a:r>
              <a:rPr lang="pt-PT" sz="1600" i="1" dirty="0" err="1" smtClean="0"/>
              <a:t>shall</a:t>
            </a:r>
            <a:r>
              <a:rPr lang="pt-PT" sz="1600" i="1" dirty="0" smtClean="0"/>
              <a:t> </a:t>
            </a:r>
            <a:r>
              <a:rPr lang="pt-PT" sz="1600" i="1" dirty="0" err="1" smtClean="0"/>
              <a:t>not</a:t>
            </a:r>
            <a:r>
              <a:rPr lang="pt-PT" sz="1600" i="1" dirty="0" smtClean="0"/>
              <a:t> </a:t>
            </a:r>
            <a:r>
              <a:rPr lang="pt-PT" sz="1600" i="1" dirty="0" err="1" smtClean="0"/>
              <a:t>be</a:t>
            </a:r>
            <a:r>
              <a:rPr lang="pt-PT" sz="1600" i="1" dirty="0" smtClean="0"/>
              <a:t> </a:t>
            </a:r>
            <a:r>
              <a:rPr lang="pt-PT" sz="1600" i="1" dirty="0" err="1" smtClean="0"/>
              <a:t>interpreted</a:t>
            </a:r>
            <a:r>
              <a:rPr lang="pt-PT" sz="1600" i="1" dirty="0" smtClean="0"/>
              <a:t> </a:t>
            </a:r>
            <a:r>
              <a:rPr lang="pt-PT" sz="1600" i="1" dirty="0" err="1" smtClean="0"/>
              <a:t>and</a:t>
            </a:r>
            <a:r>
              <a:rPr lang="pt-PT" sz="1600" i="1" dirty="0" smtClean="0"/>
              <a:t>/</a:t>
            </a:r>
            <a:r>
              <a:rPr lang="pt-PT" sz="1600" i="1" dirty="0" err="1" smtClean="0"/>
              <a:t>or</a:t>
            </a:r>
            <a:r>
              <a:rPr lang="pt-PT" sz="1600" i="1" dirty="0" smtClean="0"/>
              <a:t> </a:t>
            </a:r>
            <a:r>
              <a:rPr lang="pt-PT" sz="1600" i="1" dirty="0" err="1" smtClean="0"/>
              <a:t>construed</a:t>
            </a:r>
            <a:r>
              <a:rPr lang="pt-PT" sz="1600" i="1" dirty="0" smtClean="0"/>
              <a:t> as, </a:t>
            </a:r>
            <a:r>
              <a:rPr lang="pt-PT" sz="1600" i="1" dirty="0" err="1" smtClean="0"/>
              <a:t>or</a:t>
            </a:r>
            <a:r>
              <a:rPr lang="pt-PT" sz="1600" i="1" dirty="0" smtClean="0"/>
              <a:t> </a:t>
            </a:r>
            <a:r>
              <a:rPr lang="pt-PT" sz="1600" i="1" dirty="0" err="1" smtClean="0"/>
              <a:t>shall</a:t>
            </a:r>
            <a:r>
              <a:rPr lang="pt-PT" sz="1600" i="1" dirty="0" smtClean="0"/>
              <a:t> </a:t>
            </a:r>
            <a:r>
              <a:rPr lang="pt-PT" sz="1600" i="1" dirty="0" err="1" smtClean="0"/>
              <a:t>constitute</a:t>
            </a:r>
            <a:r>
              <a:rPr lang="pt-PT" sz="1600" i="1" dirty="0" smtClean="0"/>
              <a:t>, na </a:t>
            </a:r>
            <a:r>
              <a:rPr lang="pt-PT" sz="1600" i="1" dirty="0" err="1" smtClean="0"/>
              <a:t>obligation</a:t>
            </a:r>
            <a:r>
              <a:rPr lang="pt-PT" sz="1600" i="1" dirty="0" smtClean="0"/>
              <a:t> of </a:t>
            </a:r>
            <a:r>
              <a:rPr lang="pt-PT" sz="1600" i="1" dirty="0" err="1" smtClean="0"/>
              <a:t>the</a:t>
            </a:r>
            <a:r>
              <a:rPr lang="pt-PT" sz="1600" i="1" dirty="0" smtClean="0"/>
              <a:t> </a:t>
            </a:r>
            <a:r>
              <a:rPr lang="pt-PT" sz="1600" i="1" dirty="0" err="1" smtClean="0"/>
              <a:t>Buyer</a:t>
            </a:r>
            <a:r>
              <a:rPr lang="pt-PT" sz="1600" i="1" dirty="0" smtClean="0"/>
              <a:t> to </a:t>
            </a:r>
            <a:r>
              <a:rPr lang="pt-PT" sz="1600" i="1" dirty="0" err="1" smtClean="0"/>
              <a:t>purchase</a:t>
            </a:r>
            <a:r>
              <a:rPr lang="pt-PT" sz="1600" i="1" dirty="0" smtClean="0"/>
              <a:t> </a:t>
            </a:r>
            <a:r>
              <a:rPr lang="pt-PT" sz="1600" i="1" dirty="0" err="1" smtClean="0"/>
              <a:t>or</a:t>
            </a:r>
            <a:r>
              <a:rPr lang="pt-PT" sz="1600" i="1" dirty="0" smtClean="0"/>
              <a:t> to </a:t>
            </a:r>
            <a:r>
              <a:rPr lang="pt-PT" sz="1600" i="1" dirty="0" err="1" smtClean="0"/>
              <a:t>enter</a:t>
            </a:r>
            <a:r>
              <a:rPr lang="pt-PT" sz="1600" i="1" dirty="0" smtClean="0"/>
              <a:t> </a:t>
            </a:r>
            <a:r>
              <a:rPr lang="pt-PT" sz="1600" i="1" dirty="0" err="1" smtClean="0"/>
              <a:t>into</a:t>
            </a:r>
            <a:r>
              <a:rPr lang="pt-PT" sz="1600" i="1" dirty="0" smtClean="0"/>
              <a:t> </a:t>
            </a:r>
            <a:r>
              <a:rPr lang="pt-PT" sz="1600" i="1" dirty="0" err="1" smtClean="0"/>
              <a:t>any</a:t>
            </a:r>
            <a:r>
              <a:rPr lang="pt-PT" sz="1600" i="1" dirty="0" smtClean="0"/>
              <a:t> </a:t>
            </a:r>
            <a:r>
              <a:rPr lang="pt-PT" sz="1600" i="1" dirty="0" err="1" smtClean="0"/>
              <a:t>agreement</a:t>
            </a:r>
            <a:r>
              <a:rPr lang="pt-PT" sz="1600" i="1" dirty="0" smtClean="0"/>
              <a:t> … </a:t>
            </a:r>
            <a:r>
              <a:rPr lang="pt-PT" sz="1600" i="1" dirty="0" err="1" smtClean="0"/>
              <a:t>Unless</a:t>
            </a:r>
            <a:r>
              <a:rPr lang="pt-PT" sz="1600" i="1" dirty="0" smtClean="0"/>
              <a:t> </a:t>
            </a:r>
            <a:r>
              <a:rPr lang="pt-PT" sz="1600" i="1" dirty="0" err="1" smtClean="0"/>
              <a:t>and</a:t>
            </a:r>
            <a:r>
              <a:rPr lang="pt-PT" sz="1600" i="1" dirty="0" smtClean="0"/>
              <a:t> </a:t>
            </a:r>
            <a:r>
              <a:rPr lang="pt-PT" sz="1600" i="1" dirty="0" err="1" smtClean="0"/>
              <a:t>until</a:t>
            </a:r>
            <a:r>
              <a:rPr lang="pt-PT" sz="1600" i="1" dirty="0" smtClean="0"/>
              <a:t> </a:t>
            </a:r>
            <a:r>
              <a:rPr lang="pt-PT" sz="1600" i="1" dirty="0" err="1" smtClean="0"/>
              <a:t>the</a:t>
            </a:r>
            <a:r>
              <a:rPr lang="pt-PT" sz="1600" i="1" dirty="0" smtClean="0"/>
              <a:t> </a:t>
            </a:r>
            <a:r>
              <a:rPr lang="pt-PT" sz="1600" i="1" dirty="0" err="1" smtClean="0"/>
              <a:t>parties</a:t>
            </a:r>
            <a:r>
              <a:rPr lang="pt-PT" sz="1600" i="1" dirty="0" smtClean="0"/>
              <a:t> </a:t>
            </a:r>
            <a:r>
              <a:rPr lang="pt-PT" sz="1600" i="1" dirty="0" err="1" smtClean="0"/>
              <a:t>executed</a:t>
            </a:r>
            <a:r>
              <a:rPr lang="pt-PT" sz="1600" i="1" dirty="0" smtClean="0"/>
              <a:t> </a:t>
            </a:r>
            <a:r>
              <a:rPr lang="pt-PT" sz="1600" i="1" dirty="0" err="1" smtClean="0"/>
              <a:t>and</a:t>
            </a:r>
            <a:r>
              <a:rPr lang="pt-PT" sz="1600" i="1" dirty="0" smtClean="0"/>
              <a:t> </a:t>
            </a:r>
            <a:r>
              <a:rPr lang="pt-PT" sz="1600" i="1" dirty="0" err="1" smtClean="0"/>
              <a:t>deliver</a:t>
            </a:r>
            <a:r>
              <a:rPr lang="pt-PT" sz="1600" i="1" dirty="0" smtClean="0"/>
              <a:t> </a:t>
            </a:r>
            <a:r>
              <a:rPr lang="pt-PT" sz="1600" i="1" dirty="0" err="1" smtClean="0"/>
              <a:t>the</a:t>
            </a:r>
            <a:r>
              <a:rPr lang="pt-PT" sz="1600" i="1" dirty="0" smtClean="0"/>
              <a:t> </a:t>
            </a:r>
            <a:r>
              <a:rPr lang="pt-PT" sz="1600" i="1" dirty="0" err="1" smtClean="0"/>
              <a:t>Definitive</a:t>
            </a:r>
            <a:r>
              <a:rPr lang="pt-PT" sz="1600" i="1" dirty="0" smtClean="0"/>
              <a:t> </a:t>
            </a:r>
            <a:r>
              <a:rPr lang="pt-PT" sz="1600" i="1" dirty="0" err="1" smtClean="0"/>
              <a:t>Agreements</a:t>
            </a:r>
            <a:r>
              <a:rPr lang="pt-PT" sz="1600" i="1" dirty="0" smtClean="0"/>
              <a:t> </a:t>
            </a:r>
            <a:r>
              <a:rPr lang="pt-PT" sz="1600" i="1" dirty="0" err="1" smtClean="0"/>
              <a:t>and</a:t>
            </a:r>
            <a:r>
              <a:rPr lang="pt-PT" sz="1600" i="1" dirty="0" smtClean="0"/>
              <a:t> </a:t>
            </a:r>
            <a:r>
              <a:rPr lang="pt-PT" sz="1600" i="1" dirty="0" err="1" smtClean="0"/>
              <a:t>subject</a:t>
            </a:r>
            <a:r>
              <a:rPr lang="pt-PT" sz="1600" i="1" dirty="0" smtClean="0"/>
              <a:t> to </a:t>
            </a:r>
            <a:r>
              <a:rPr lang="pt-PT" sz="1600" i="1" dirty="0" err="1" smtClean="0"/>
              <a:t>the</a:t>
            </a:r>
            <a:r>
              <a:rPr lang="pt-PT" sz="1600" i="1" dirty="0" smtClean="0"/>
              <a:t> </a:t>
            </a:r>
            <a:r>
              <a:rPr lang="pt-PT" sz="1600" i="1" dirty="0" err="1" smtClean="0"/>
              <a:t>foregoing</a:t>
            </a:r>
            <a:r>
              <a:rPr lang="pt-PT" sz="1600" i="1" dirty="0" smtClean="0"/>
              <a:t>, </a:t>
            </a:r>
            <a:r>
              <a:rPr lang="pt-PT" sz="1600" b="1" i="1" dirty="0" smtClean="0"/>
              <a:t>no </a:t>
            </a:r>
            <a:r>
              <a:rPr lang="pt-PT" sz="1600" b="1" i="1" dirty="0" err="1" smtClean="0"/>
              <a:t>party</a:t>
            </a:r>
            <a:r>
              <a:rPr lang="pt-PT" sz="1600" b="1" i="1" dirty="0" smtClean="0"/>
              <a:t> </a:t>
            </a:r>
            <a:r>
              <a:rPr lang="pt-PT" sz="1600" b="1" i="1" dirty="0" err="1" smtClean="0"/>
              <a:t>shall</a:t>
            </a:r>
            <a:r>
              <a:rPr lang="pt-PT" sz="1600" b="1" i="1" dirty="0" smtClean="0"/>
              <a:t> </a:t>
            </a:r>
            <a:r>
              <a:rPr lang="pt-PT" sz="1600" b="1" i="1" dirty="0" err="1" smtClean="0"/>
              <a:t>have</a:t>
            </a:r>
            <a:r>
              <a:rPr lang="pt-PT" sz="1600" b="1" i="1" dirty="0" smtClean="0"/>
              <a:t> a </a:t>
            </a:r>
            <a:r>
              <a:rPr lang="pt-PT" sz="1600" b="1" i="1" dirty="0" err="1" smtClean="0"/>
              <a:t>binding</a:t>
            </a:r>
            <a:r>
              <a:rPr lang="pt-PT" sz="1600" b="1" i="1" dirty="0" smtClean="0"/>
              <a:t>  </a:t>
            </a:r>
            <a:r>
              <a:rPr lang="pt-PT" sz="1600" b="1" i="1" dirty="0" err="1" smtClean="0"/>
              <a:t>or</a:t>
            </a:r>
            <a:r>
              <a:rPr lang="pt-PT" sz="1600" b="1" i="1" dirty="0" smtClean="0"/>
              <a:t> </a:t>
            </a:r>
            <a:r>
              <a:rPr lang="pt-PT" sz="1600" b="1" i="1" dirty="0" err="1" smtClean="0"/>
              <a:t>enforceable</a:t>
            </a:r>
            <a:r>
              <a:rPr lang="pt-PT" sz="1600" b="1" i="1" dirty="0" smtClean="0"/>
              <a:t> </a:t>
            </a:r>
            <a:r>
              <a:rPr lang="pt-PT" sz="1600" b="1" i="1" dirty="0" err="1" smtClean="0"/>
              <a:t>obligation</a:t>
            </a:r>
            <a:r>
              <a:rPr lang="pt-PT" sz="1600" b="1" i="1" dirty="0" smtClean="0"/>
              <a:t> </a:t>
            </a:r>
            <a:r>
              <a:rPr lang="pt-PT" sz="1600" b="1" i="1" dirty="0" err="1" smtClean="0"/>
              <a:t>with</a:t>
            </a:r>
            <a:r>
              <a:rPr lang="pt-PT" sz="1600" b="1" i="1" dirty="0" smtClean="0"/>
              <a:t> </a:t>
            </a:r>
            <a:r>
              <a:rPr lang="pt-PT" sz="1600" b="1" i="1" dirty="0" err="1" smtClean="0"/>
              <a:t>respect</a:t>
            </a:r>
            <a:r>
              <a:rPr lang="pt-PT" sz="1600" b="1" i="1" dirty="0" smtClean="0"/>
              <a:t> to </a:t>
            </a:r>
            <a:r>
              <a:rPr lang="pt-PT" sz="1600" b="1" i="1" dirty="0" err="1" smtClean="0"/>
              <a:t>the</a:t>
            </a:r>
            <a:r>
              <a:rPr lang="pt-PT" sz="1600" b="1" i="1" dirty="0" smtClean="0"/>
              <a:t> </a:t>
            </a:r>
            <a:r>
              <a:rPr lang="pt-PT" sz="1600" b="1" i="1" dirty="0" err="1" smtClean="0"/>
              <a:t>Transaction</a:t>
            </a:r>
            <a:r>
              <a:rPr lang="pt-PT" sz="1600" i="1" dirty="0" smtClean="0"/>
              <a:t>”</a:t>
            </a:r>
          </a:p>
          <a:p>
            <a:pPr marL="371475" indent="-285750" algn="just">
              <a:buFont typeface="Wingdings" panose="05000000000000000000" pitchFamily="2" charset="2"/>
              <a:buChar char="Ø"/>
            </a:pPr>
            <a:endParaRPr lang="pt-PT" sz="1600" i="1" dirty="0"/>
          </a:p>
          <a:p>
            <a:pPr marL="371475" indent="-285750" algn="just">
              <a:buFont typeface="Wingdings" panose="05000000000000000000" pitchFamily="2" charset="2"/>
              <a:buChar char="Ø"/>
            </a:pPr>
            <a:r>
              <a:rPr lang="pt-PT" sz="1600" dirty="0" err="1" smtClean="0"/>
              <a:t>Termination</a:t>
            </a:r>
            <a:r>
              <a:rPr lang="pt-PT" sz="1600" i="1" dirty="0" smtClean="0"/>
              <a:t>: </a:t>
            </a:r>
            <a:r>
              <a:rPr lang="pt-PT" sz="1600" dirty="0" smtClean="0"/>
              <a:t>No </a:t>
            </a:r>
            <a:r>
              <a:rPr lang="pt-PT" sz="1600" dirty="0" err="1" smtClean="0"/>
              <a:t>liabilities</a:t>
            </a:r>
            <a:r>
              <a:rPr lang="pt-PT" sz="1600" i="1" dirty="0" smtClean="0"/>
              <a:t>: “</a:t>
            </a:r>
            <a:r>
              <a:rPr lang="pt-PT" sz="1600" i="1" dirty="0" err="1" smtClean="0"/>
              <a:t>Either</a:t>
            </a:r>
            <a:r>
              <a:rPr lang="pt-PT" sz="1600" i="1" dirty="0" smtClean="0"/>
              <a:t> </a:t>
            </a:r>
            <a:r>
              <a:rPr lang="pt-PT" sz="1600" i="1" dirty="0" err="1" smtClean="0"/>
              <a:t>party</a:t>
            </a:r>
            <a:r>
              <a:rPr lang="pt-PT" sz="1600" i="1" dirty="0" smtClean="0"/>
              <a:t> </a:t>
            </a:r>
            <a:r>
              <a:rPr lang="pt-PT" sz="1600" i="1" dirty="0" err="1" smtClean="0"/>
              <a:t>may</a:t>
            </a:r>
            <a:r>
              <a:rPr lang="pt-PT" sz="1600" i="1" dirty="0" smtClean="0"/>
              <a:t> </a:t>
            </a:r>
            <a:r>
              <a:rPr lang="pt-PT" sz="1600" i="1" dirty="0" err="1" smtClean="0"/>
              <a:t>terminate</a:t>
            </a:r>
            <a:r>
              <a:rPr lang="pt-PT" sz="1600" i="1" dirty="0" smtClean="0"/>
              <a:t> </a:t>
            </a:r>
            <a:r>
              <a:rPr lang="pt-PT" sz="1600" i="1" dirty="0" err="1" smtClean="0"/>
              <a:t>negotiations</a:t>
            </a:r>
            <a:r>
              <a:rPr lang="pt-PT" sz="1600" i="1" dirty="0" smtClean="0"/>
              <a:t> </a:t>
            </a:r>
            <a:r>
              <a:rPr lang="pt-PT" sz="1600" i="1" dirty="0" err="1" smtClean="0"/>
              <a:t>with</a:t>
            </a:r>
            <a:r>
              <a:rPr lang="pt-PT" sz="1600" i="1" dirty="0" smtClean="0"/>
              <a:t> </a:t>
            </a:r>
            <a:r>
              <a:rPr lang="pt-PT" sz="1600" i="1" dirty="0" err="1" smtClean="0"/>
              <a:t>respect</a:t>
            </a:r>
            <a:r>
              <a:rPr lang="pt-PT" sz="1600" i="1" dirty="0" smtClean="0"/>
              <a:t> to </a:t>
            </a:r>
            <a:r>
              <a:rPr lang="pt-PT" sz="1600" i="1" dirty="0" err="1" smtClean="0"/>
              <a:t>the</a:t>
            </a:r>
            <a:r>
              <a:rPr lang="pt-PT" sz="1600" i="1" dirty="0" smtClean="0"/>
              <a:t> </a:t>
            </a:r>
            <a:r>
              <a:rPr lang="pt-PT" sz="1600" i="1" dirty="0" err="1" smtClean="0"/>
              <a:t>Transaction</a:t>
            </a:r>
            <a:r>
              <a:rPr lang="pt-PT" sz="1600" i="1" dirty="0" smtClean="0"/>
              <a:t> </a:t>
            </a:r>
            <a:r>
              <a:rPr lang="pt-PT" sz="1600" i="1" dirty="0" err="1" smtClean="0"/>
              <a:t>at</a:t>
            </a:r>
            <a:r>
              <a:rPr lang="pt-PT" sz="1600" i="1" dirty="0" smtClean="0"/>
              <a:t> </a:t>
            </a:r>
            <a:r>
              <a:rPr lang="pt-PT" sz="1600" b="1" i="1" dirty="0" err="1" smtClean="0"/>
              <a:t>any</a:t>
            </a:r>
            <a:r>
              <a:rPr lang="pt-PT" sz="1600" b="1" i="1" dirty="0" smtClean="0"/>
              <a:t> time for </a:t>
            </a:r>
            <a:r>
              <a:rPr lang="pt-PT" sz="1600" b="1" i="1" dirty="0" err="1" smtClean="0"/>
              <a:t>any</a:t>
            </a:r>
            <a:r>
              <a:rPr lang="pt-PT" sz="1600" b="1" i="1" dirty="0" smtClean="0"/>
              <a:t> </a:t>
            </a:r>
            <a:r>
              <a:rPr lang="pt-PT" sz="1600" b="1" i="1" dirty="0" err="1" smtClean="0"/>
              <a:t>reason</a:t>
            </a:r>
            <a:r>
              <a:rPr lang="pt-PT" sz="1600" b="1" i="1" dirty="0" smtClean="0"/>
              <a:t> </a:t>
            </a:r>
            <a:r>
              <a:rPr lang="pt-PT" sz="1600" b="1" i="1" dirty="0" err="1" smtClean="0"/>
              <a:t>or</a:t>
            </a:r>
            <a:r>
              <a:rPr lang="pt-PT" sz="1600" b="1" i="1" dirty="0" smtClean="0"/>
              <a:t> no </a:t>
            </a:r>
            <a:r>
              <a:rPr lang="pt-PT" sz="1600" b="1" i="1" dirty="0" err="1" smtClean="0"/>
              <a:t>reason</a:t>
            </a:r>
            <a:r>
              <a:rPr lang="pt-PT" sz="1600" b="1" i="1" dirty="0" smtClean="0"/>
              <a:t> </a:t>
            </a:r>
            <a:r>
              <a:rPr lang="pt-PT" sz="1600" b="1" i="1" dirty="0" err="1" smtClean="0"/>
              <a:t>at</a:t>
            </a:r>
            <a:r>
              <a:rPr lang="pt-PT" sz="1600" b="1" i="1" dirty="0" smtClean="0"/>
              <a:t> </a:t>
            </a:r>
            <a:r>
              <a:rPr lang="pt-PT" sz="1600" b="1" i="1" dirty="0" err="1" smtClean="0"/>
              <a:t>all</a:t>
            </a:r>
            <a:r>
              <a:rPr lang="pt-PT" sz="1600" b="1" i="1" dirty="0" smtClean="0"/>
              <a:t>, … </a:t>
            </a:r>
            <a:r>
              <a:rPr lang="pt-PT" sz="1600" b="1" i="1" dirty="0" err="1" smtClean="0"/>
              <a:t>without</a:t>
            </a:r>
            <a:r>
              <a:rPr lang="pt-PT" sz="1600" b="1" i="1" dirty="0" smtClean="0"/>
              <a:t> </a:t>
            </a:r>
            <a:r>
              <a:rPr lang="pt-PT" sz="1600" b="1" i="1" dirty="0" err="1" smtClean="0"/>
              <a:t>liability</a:t>
            </a:r>
            <a:r>
              <a:rPr lang="pt-PT" sz="1600" b="1" i="1" dirty="0" smtClean="0"/>
              <a:t> to </a:t>
            </a:r>
            <a:r>
              <a:rPr lang="pt-PT" sz="1600" b="1" i="1" dirty="0" err="1" smtClean="0"/>
              <a:t>either</a:t>
            </a:r>
            <a:r>
              <a:rPr lang="pt-PT" sz="1600" b="1" i="1" dirty="0" smtClean="0"/>
              <a:t> </a:t>
            </a:r>
            <a:r>
              <a:rPr lang="pt-PT" sz="1600" b="1" i="1" dirty="0" err="1" smtClean="0"/>
              <a:t>party</a:t>
            </a:r>
            <a:r>
              <a:rPr lang="pt-PT" sz="1600" b="1" i="1" dirty="0" smtClean="0"/>
              <a:t> </a:t>
            </a:r>
            <a:r>
              <a:rPr lang="pt-PT" sz="1600" b="1" i="1" dirty="0" err="1" smtClean="0"/>
              <a:t>hereto</a:t>
            </a:r>
            <a:r>
              <a:rPr lang="pt-PT" sz="1600" i="1" dirty="0" smtClean="0"/>
              <a:t>”</a:t>
            </a:r>
          </a:p>
          <a:p>
            <a:pPr marL="371475" indent="-285750" algn="just">
              <a:buFont typeface="Wingdings" panose="05000000000000000000" pitchFamily="2" charset="2"/>
              <a:buChar char="Ø"/>
            </a:pPr>
            <a:endParaRPr lang="pt-PT" sz="1600" i="1" dirty="0" smtClean="0"/>
          </a:p>
          <a:p>
            <a:pPr marL="371475" indent="-285750" algn="just">
              <a:buFont typeface="Wingdings" panose="05000000000000000000" pitchFamily="2" charset="2"/>
              <a:buChar char="Ø"/>
            </a:pPr>
            <a:endParaRPr lang="pt-PT" sz="1600" dirty="0"/>
          </a:p>
          <a:p>
            <a:pPr marL="85725" indent="0" algn="just">
              <a:buNone/>
            </a:pPr>
            <a:endParaRPr lang="pt-PT" sz="1600" dirty="0"/>
          </a:p>
          <a:p>
            <a:pPr marL="85725" indent="0" algn="just">
              <a:buNone/>
            </a:pPr>
            <a:endParaRPr lang="pt-PT" sz="1900" b="1" u="sng" dirty="0" smtClean="0"/>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24</a:t>
            </a:fld>
            <a:endParaRPr lang="es-ES"/>
          </a:p>
        </p:txBody>
      </p:sp>
    </p:spTree>
    <p:extLst>
      <p:ext uri="{BB962C8B-B14F-4D97-AF65-F5344CB8AC3E}">
        <p14:creationId xmlns:p14="http://schemas.microsoft.com/office/powerpoint/2010/main" val="3732235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err="1" smtClean="0">
                <a:solidFill>
                  <a:schemeClr val="tx2"/>
                </a:solidFill>
              </a:rPr>
              <a:t>Litigation</a:t>
            </a:r>
            <a:endParaRPr lang="es-ES" sz="2400" dirty="0"/>
          </a:p>
        </p:txBody>
      </p:sp>
      <p:sp>
        <p:nvSpPr>
          <p:cNvPr id="3" name="Marcador de Posição de Conteúdo 2"/>
          <p:cNvSpPr>
            <a:spLocks noGrp="1"/>
          </p:cNvSpPr>
          <p:nvPr>
            <p:ph idx="1"/>
          </p:nvPr>
        </p:nvSpPr>
        <p:spPr>
          <a:xfrm>
            <a:off x="395536" y="1052736"/>
            <a:ext cx="8291264" cy="4925144"/>
          </a:xfrm>
        </p:spPr>
        <p:txBody>
          <a:bodyPr>
            <a:normAutofit/>
          </a:bodyPr>
          <a:lstStyle/>
          <a:p>
            <a:pPr marL="85725" indent="0" algn="just">
              <a:buNone/>
            </a:pPr>
            <a:endParaRPr lang="pt-PT" sz="1600" dirty="0" smtClean="0"/>
          </a:p>
          <a:p>
            <a:pPr marL="85725" indent="0" algn="just">
              <a:buNone/>
            </a:pPr>
            <a:r>
              <a:rPr lang="pt-PT" sz="1800" b="1" u="sng" dirty="0" smtClean="0"/>
              <a:t>Contractual </a:t>
            </a:r>
            <a:r>
              <a:rPr lang="pt-PT" sz="1800" b="1" u="sng" dirty="0" err="1" smtClean="0"/>
              <a:t>Liabilities</a:t>
            </a:r>
            <a:r>
              <a:rPr lang="pt-PT" sz="1800" b="1" u="sng" dirty="0" smtClean="0"/>
              <a:t> </a:t>
            </a:r>
            <a:r>
              <a:rPr lang="pt-PT" sz="1800" b="1" u="sng" dirty="0" err="1" smtClean="0"/>
              <a:t>and</a:t>
            </a:r>
            <a:r>
              <a:rPr lang="pt-PT" sz="1800" b="1" u="sng" dirty="0" smtClean="0"/>
              <a:t> Remedies</a:t>
            </a:r>
          </a:p>
          <a:p>
            <a:pPr marL="85725" indent="0" algn="just">
              <a:buNone/>
            </a:pPr>
            <a:endParaRPr lang="pt-PT" sz="1800" b="1" dirty="0" smtClean="0"/>
          </a:p>
          <a:p>
            <a:pPr marL="85725" indent="0" algn="just">
              <a:buNone/>
            </a:pPr>
            <a:r>
              <a:rPr lang="pt-PT" sz="1600" dirty="0" smtClean="0"/>
              <a:t>To </a:t>
            </a:r>
            <a:r>
              <a:rPr lang="pt-PT" sz="1600" dirty="0" err="1" smtClean="0"/>
              <a:t>the</a:t>
            </a:r>
            <a:r>
              <a:rPr lang="pt-PT" sz="1600" dirty="0" smtClean="0"/>
              <a:t> </a:t>
            </a:r>
            <a:r>
              <a:rPr lang="pt-PT" sz="1600" dirty="0" err="1" smtClean="0"/>
              <a:t>extent</a:t>
            </a:r>
            <a:r>
              <a:rPr lang="pt-PT" sz="1600" dirty="0" smtClean="0"/>
              <a:t> </a:t>
            </a:r>
            <a:r>
              <a:rPr lang="pt-PT" sz="1600" dirty="0" err="1" smtClean="0"/>
              <a:t>that</a:t>
            </a:r>
            <a:r>
              <a:rPr lang="pt-PT" sz="1600" dirty="0" smtClean="0"/>
              <a:t> a </a:t>
            </a:r>
            <a:r>
              <a:rPr lang="pt-PT" sz="1600" dirty="0" err="1" smtClean="0"/>
              <a:t>letter</a:t>
            </a:r>
            <a:r>
              <a:rPr lang="pt-PT" sz="1600" dirty="0" smtClean="0"/>
              <a:t> of </a:t>
            </a:r>
            <a:r>
              <a:rPr lang="pt-PT" sz="1600" dirty="0" err="1" smtClean="0"/>
              <a:t>intent</a:t>
            </a:r>
            <a:r>
              <a:rPr lang="pt-PT" sz="1600" dirty="0" smtClean="0"/>
              <a:t> can </a:t>
            </a:r>
            <a:r>
              <a:rPr lang="pt-PT" sz="1600" dirty="0" err="1" smtClean="0"/>
              <a:t>be</a:t>
            </a:r>
            <a:r>
              <a:rPr lang="pt-PT" sz="1600" dirty="0" smtClean="0"/>
              <a:t> </a:t>
            </a:r>
            <a:r>
              <a:rPr lang="pt-PT" sz="1600" dirty="0" err="1" smtClean="0"/>
              <a:t>consider</a:t>
            </a:r>
            <a:r>
              <a:rPr lang="pt-PT" sz="1600" dirty="0" smtClean="0"/>
              <a:t> a </a:t>
            </a:r>
            <a:r>
              <a:rPr lang="pt-PT" sz="1600" dirty="0" err="1" smtClean="0"/>
              <a:t>contract</a:t>
            </a:r>
            <a:r>
              <a:rPr lang="pt-PT" sz="1600" dirty="0" smtClean="0"/>
              <a:t>, </a:t>
            </a:r>
            <a:r>
              <a:rPr lang="pt-PT" sz="1600" dirty="0" err="1" smtClean="0"/>
              <a:t>with</a:t>
            </a:r>
            <a:r>
              <a:rPr lang="pt-PT" sz="1600" dirty="0" smtClean="0"/>
              <a:t> </a:t>
            </a:r>
            <a:r>
              <a:rPr lang="pt-PT" sz="1600" dirty="0" err="1" smtClean="0"/>
              <a:t>binding</a:t>
            </a:r>
            <a:r>
              <a:rPr lang="pt-PT" sz="1600" dirty="0" smtClean="0"/>
              <a:t> </a:t>
            </a:r>
            <a:r>
              <a:rPr lang="pt-PT" sz="1600" dirty="0" err="1" smtClean="0"/>
              <a:t>effects</a:t>
            </a:r>
            <a:r>
              <a:rPr lang="pt-PT" sz="1600" dirty="0" smtClean="0"/>
              <a:t>, </a:t>
            </a:r>
            <a:r>
              <a:rPr lang="pt-PT" sz="1600" dirty="0" err="1" smtClean="0"/>
              <a:t>if</a:t>
            </a:r>
            <a:r>
              <a:rPr lang="pt-PT" sz="1600" dirty="0" smtClean="0"/>
              <a:t> performance does </a:t>
            </a:r>
            <a:r>
              <a:rPr lang="pt-PT" sz="1600" dirty="0" err="1" smtClean="0"/>
              <a:t>not</a:t>
            </a:r>
            <a:r>
              <a:rPr lang="pt-PT" sz="1600" dirty="0" smtClean="0"/>
              <a:t> </a:t>
            </a:r>
            <a:r>
              <a:rPr lang="pt-PT" sz="1600" dirty="0" err="1" smtClean="0"/>
              <a:t>occur</a:t>
            </a:r>
            <a:r>
              <a:rPr lang="pt-PT" sz="1600" dirty="0" smtClean="0"/>
              <a:t>, </a:t>
            </a:r>
            <a:r>
              <a:rPr lang="pt-PT" sz="1600" dirty="0" err="1" smtClean="0"/>
              <a:t>the</a:t>
            </a:r>
            <a:r>
              <a:rPr lang="pt-PT" sz="1600" dirty="0" smtClean="0"/>
              <a:t> </a:t>
            </a:r>
            <a:r>
              <a:rPr lang="pt-PT" sz="1600" dirty="0" err="1" smtClean="0"/>
              <a:t>creditor</a:t>
            </a:r>
            <a:r>
              <a:rPr lang="pt-PT" sz="1600" dirty="0" smtClean="0"/>
              <a:t> </a:t>
            </a:r>
            <a:r>
              <a:rPr lang="pt-PT" sz="1600" dirty="0" err="1" smtClean="0"/>
              <a:t>may</a:t>
            </a:r>
            <a:r>
              <a:rPr lang="pt-PT" sz="1600" dirty="0"/>
              <a:t>:</a:t>
            </a:r>
            <a:endParaRPr lang="pt-PT" sz="1600" dirty="0" smtClean="0"/>
          </a:p>
          <a:p>
            <a:pPr marL="85725" indent="0" algn="just">
              <a:buNone/>
            </a:pPr>
            <a:endParaRPr lang="pt-PT" sz="1600" dirty="0"/>
          </a:p>
          <a:p>
            <a:pPr marL="898525" indent="-541338" algn="just">
              <a:buNone/>
            </a:pPr>
            <a:r>
              <a:rPr lang="pt-PT" sz="1600" dirty="0" smtClean="0"/>
              <a:t>(i)	</a:t>
            </a:r>
            <a:r>
              <a:rPr lang="pt-PT" sz="1600" dirty="0" err="1" smtClean="0"/>
              <a:t>Demand</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obligation</a:t>
            </a:r>
            <a:r>
              <a:rPr lang="pt-PT" sz="1600" dirty="0" smtClean="0"/>
              <a:t> </a:t>
            </a:r>
            <a:r>
              <a:rPr lang="pt-PT" sz="1600" dirty="0" err="1" smtClean="0"/>
              <a:t>be</a:t>
            </a:r>
            <a:r>
              <a:rPr lang="pt-PT" sz="1600" dirty="0" smtClean="0"/>
              <a:t> </a:t>
            </a:r>
            <a:r>
              <a:rPr lang="pt-PT" sz="1600" dirty="0" err="1" smtClean="0"/>
              <a:t>carried</a:t>
            </a:r>
            <a:r>
              <a:rPr lang="pt-PT" sz="1600" dirty="0" smtClean="0"/>
              <a:t> out (</a:t>
            </a:r>
            <a:r>
              <a:rPr lang="pt-PT" sz="1600" dirty="0" err="1" smtClean="0"/>
              <a:t>specific</a:t>
            </a:r>
            <a:r>
              <a:rPr lang="pt-PT" sz="1600" dirty="0" smtClean="0"/>
              <a:t> performance) </a:t>
            </a:r>
            <a:r>
              <a:rPr lang="pt-PT" sz="1600" dirty="0" err="1" smtClean="0"/>
              <a:t>and</a:t>
            </a:r>
            <a:r>
              <a:rPr lang="pt-PT" sz="1600" dirty="0" smtClean="0"/>
              <a:t> </a:t>
            </a:r>
            <a:r>
              <a:rPr lang="pt-PT" sz="1600" dirty="0" err="1" smtClean="0"/>
              <a:t>claim</a:t>
            </a:r>
            <a:r>
              <a:rPr lang="pt-PT" sz="1600" dirty="0" smtClean="0"/>
              <a:t> </a:t>
            </a:r>
            <a:r>
              <a:rPr lang="pt-PT" sz="1600" dirty="0" err="1" smtClean="0"/>
              <a:t>damages</a:t>
            </a:r>
            <a:r>
              <a:rPr lang="pt-PT" sz="1600" dirty="0" smtClean="0"/>
              <a:t> for late performance;</a:t>
            </a:r>
          </a:p>
          <a:p>
            <a:pPr marL="898525" indent="-541338" algn="just">
              <a:buAutoNum type="romanLcParenBoth" startAt="2"/>
            </a:pPr>
            <a:r>
              <a:rPr lang="pt-PT" sz="1600" dirty="0" err="1" smtClean="0"/>
              <a:t>Waive</a:t>
            </a:r>
            <a:r>
              <a:rPr lang="pt-PT" sz="1600" dirty="0" smtClean="0"/>
              <a:t> </a:t>
            </a:r>
            <a:r>
              <a:rPr lang="pt-PT" sz="1600" dirty="0" err="1" smtClean="0"/>
              <a:t>his</a:t>
            </a:r>
            <a:r>
              <a:rPr lang="pt-PT" sz="1600" dirty="0" smtClean="0"/>
              <a:t> </a:t>
            </a:r>
            <a:r>
              <a:rPr lang="pt-PT" sz="1600" dirty="0" err="1" smtClean="0"/>
              <a:t>right</a:t>
            </a:r>
            <a:r>
              <a:rPr lang="pt-PT" sz="1600" dirty="0" smtClean="0"/>
              <a:t> to </a:t>
            </a:r>
            <a:r>
              <a:rPr lang="pt-PT" sz="1600" dirty="0" err="1" smtClean="0"/>
              <a:t>require</a:t>
            </a:r>
            <a:r>
              <a:rPr lang="pt-PT" sz="1600" dirty="0" smtClean="0"/>
              <a:t> performance </a:t>
            </a:r>
            <a:r>
              <a:rPr lang="pt-PT" sz="1600" dirty="0" err="1" smtClean="0"/>
              <a:t>and</a:t>
            </a:r>
            <a:r>
              <a:rPr lang="pt-PT" sz="1600" dirty="0" smtClean="0"/>
              <a:t> </a:t>
            </a:r>
            <a:r>
              <a:rPr lang="pt-PT" sz="1600" dirty="0" err="1" smtClean="0"/>
              <a:t>either</a:t>
            </a:r>
            <a:r>
              <a:rPr lang="pt-PT" sz="1600" dirty="0" smtClean="0"/>
              <a:t> (a) </a:t>
            </a:r>
            <a:r>
              <a:rPr lang="pt-PT" sz="1600" dirty="0" err="1" smtClean="0"/>
              <a:t>claim</a:t>
            </a:r>
            <a:r>
              <a:rPr lang="pt-PT" sz="1600" dirty="0" smtClean="0"/>
              <a:t> </a:t>
            </a:r>
            <a:r>
              <a:rPr lang="pt-PT" sz="1600" dirty="0" err="1" smtClean="0"/>
              <a:t>damages</a:t>
            </a:r>
            <a:r>
              <a:rPr lang="pt-PT" sz="1600" dirty="0" smtClean="0"/>
              <a:t> for non- performance (“</a:t>
            </a:r>
            <a:r>
              <a:rPr lang="pt-PT" sz="1600" i="1" dirty="0" smtClean="0"/>
              <a:t>positive </a:t>
            </a:r>
            <a:r>
              <a:rPr lang="pt-PT" sz="1600" i="1" dirty="0" err="1" smtClean="0"/>
              <a:t>interest</a:t>
            </a:r>
            <a:r>
              <a:rPr lang="pt-PT" sz="1600" dirty="0" smtClean="0"/>
              <a:t>”), </a:t>
            </a:r>
            <a:r>
              <a:rPr lang="pt-PT" sz="1600" dirty="0" err="1" smtClean="0"/>
              <a:t>and</a:t>
            </a:r>
            <a:r>
              <a:rPr lang="pt-PT" sz="1600" dirty="0" smtClean="0"/>
              <a:t> (b) </a:t>
            </a:r>
            <a:r>
              <a:rPr lang="pt-PT" sz="1600" dirty="0" err="1" smtClean="0"/>
              <a:t>claim</a:t>
            </a:r>
            <a:r>
              <a:rPr lang="pt-PT" sz="1600" dirty="0" smtClean="0"/>
              <a:t> </a:t>
            </a:r>
            <a:r>
              <a:rPr lang="pt-PT" sz="1600" dirty="0" err="1" smtClean="0"/>
              <a:t>the</a:t>
            </a:r>
            <a:r>
              <a:rPr lang="pt-PT" sz="1600" dirty="0" smtClean="0"/>
              <a:t> </a:t>
            </a:r>
            <a:r>
              <a:rPr lang="pt-PT" sz="1600" dirty="0" err="1" smtClean="0"/>
              <a:t>damage</a:t>
            </a:r>
            <a:r>
              <a:rPr lang="pt-PT" sz="1600" dirty="0" smtClean="0"/>
              <a:t> </a:t>
            </a:r>
            <a:r>
              <a:rPr lang="pt-PT" sz="1600" dirty="0" err="1" smtClean="0"/>
              <a:t>it</a:t>
            </a:r>
            <a:r>
              <a:rPr lang="pt-PT" sz="1600" dirty="0" smtClean="0"/>
              <a:t> </a:t>
            </a:r>
            <a:r>
              <a:rPr lang="pt-PT" sz="1600" dirty="0" err="1" smtClean="0"/>
              <a:t>would</a:t>
            </a:r>
            <a:r>
              <a:rPr lang="pt-PT" sz="1600" dirty="0" smtClean="0"/>
              <a:t> </a:t>
            </a:r>
            <a:r>
              <a:rPr lang="pt-PT" sz="1600" dirty="0" err="1" smtClean="0"/>
              <a:t>not</a:t>
            </a:r>
            <a:r>
              <a:rPr lang="pt-PT" sz="1600" dirty="0" smtClean="0"/>
              <a:t> </a:t>
            </a:r>
            <a:r>
              <a:rPr lang="pt-PT" sz="1600" dirty="0" err="1" smtClean="0"/>
              <a:t>have</a:t>
            </a:r>
            <a:r>
              <a:rPr lang="pt-PT" sz="1600" dirty="0" smtClean="0"/>
              <a:t> </a:t>
            </a:r>
            <a:r>
              <a:rPr lang="pt-PT" sz="1600" dirty="0" err="1" smtClean="0"/>
              <a:t>incurred</a:t>
            </a:r>
            <a:r>
              <a:rPr lang="pt-PT" sz="1600" dirty="0" smtClean="0"/>
              <a:t> </a:t>
            </a:r>
            <a:r>
              <a:rPr lang="pt-PT" sz="1600" dirty="0" err="1" smtClean="0"/>
              <a:t>if</a:t>
            </a:r>
            <a:r>
              <a:rPr lang="pt-PT" sz="1600" dirty="0" smtClean="0"/>
              <a:t> </a:t>
            </a:r>
            <a:r>
              <a:rPr lang="pt-PT" sz="1600" dirty="0" err="1" smtClean="0"/>
              <a:t>the</a:t>
            </a:r>
            <a:r>
              <a:rPr lang="pt-PT" sz="1600" dirty="0" smtClean="0"/>
              <a:t> </a:t>
            </a:r>
            <a:r>
              <a:rPr lang="pt-PT" sz="1600" dirty="0" err="1" smtClean="0"/>
              <a:t>negotiations</a:t>
            </a:r>
            <a:r>
              <a:rPr lang="pt-PT" sz="1600" dirty="0" smtClean="0"/>
              <a:t> </a:t>
            </a:r>
            <a:r>
              <a:rPr lang="pt-PT" sz="1600" dirty="0" err="1" smtClean="0"/>
              <a:t>had</a:t>
            </a:r>
            <a:r>
              <a:rPr lang="pt-PT" sz="1600" dirty="0" smtClean="0"/>
              <a:t> </a:t>
            </a:r>
            <a:r>
              <a:rPr lang="pt-PT" sz="1600" dirty="0" err="1" smtClean="0"/>
              <a:t>never</a:t>
            </a:r>
            <a:r>
              <a:rPr lang="pt-PT" sz="1600" dirty="0" smtClean="0"/>
              <a:t> </a:t>
            </a:r>
            <a:r>
              <a:rPr lang="pt-PT" sz="1600" dirty="0" err="1" smtClean="0"/>
              <a:t>taken</a:t>
            </a:r>
            <a:r>
              <a:rPr lang="pt-PT" sz="1600" dirty="0" smtClean="0"/>
              <a:t> </a:t>
            </a:r>
            <a:r>
              <a:rPr lang="pt-PT" sz="1600" dirty="0" err="1" smtClean="0"/>
              <a:t>place</a:t>
            </a:r>
            <a:r>
              <a:rPr lang="pt-PT" sz="1600" dirty="0" smtClean="0"/>
              <a:t> (“</a:t>
            </a:r>
            <a:r>
              <a:rPr lang="pt-PT" sz="1600" i="1" dirty="0" smtClean="0"/>
              <a:t>negative </a:t>
            </a:r>
            <a:r>
              <a:rPr lang="pt-PT" sz="1600" i="1" dirty="0" err="1" smtClean="0"/>
              <a:t>interest</a:t>
            </a:r>
            <a:r>
              <a:rPr lang="pt-PT" sz="1600" dirty="0" smtClean="0"/>
              <a:t>”)</a:t>
            </a:r>
          </a:p>
          <a:p>
            <a:pPr marL="357187" indent="0" algn="just">
              <a:buNone/>
            </a:pPr>
            <a:endParaRPr lang="pt-PT" sz="1600" dirty="0" smtClean="0"/>
          </a:p>
          <a:p>
            <a:pPr marL="84138" indent="0" algn="just">
              <a:buNone/>
            </a:pPr>
            <a:r>
              <a:rPr lang="pt-PT" sz="1600" dirty="0" err="1" smtClean="0"/>
              <a:t>Occasionally</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may</a:t>
            </a:r>
            <a:r>
              <a:rPr lang="pt-PT" sz="1600" dirty="0" smtClean="0"/>
              <a:t> </a:t>
            </a:r>
            <a:r>
              <a:rPr lang="pt-PT" sz="1600" dirty="0" err="1" smtClean="0"/>
              <a:t>expressly</a:t>
            </a:r>
            <a:r>
              <a:rPr lang="pt-PT" sz="1600" dirty="0" smtClean="0"/>
              <a:t> </a:t>
            </a:r>
            <a:r>
              <a:rPr lang="pt-PT" sz="1600" dirty="0" err="1" smtClean="0"/>
              <a:t>provide</a:t>
            </a:r>
            <a:r>
              <a:rPr lang="pt-PT" sz="1600" dirty="0" smtClean="0"/>
              <a:t> for </a:t>
            </a:r>
            <a:r>
              <a:rPr lang="pt-PT" sz="1600" dirty="0" err="1" smtClean="0"/>
              <a:t>liability</a:t>
            </a:r>
            <a:r>
              <a:rPr lang="pt-PT" sz="1600" dirty="0" smtClean="0"/>
              <a:t> in </a:t>
            </a:r>
            <a:r>
              <a:rPr lang="pt-PT" sz="1600" dirty="0" err="1" smtClean="0"/>
              <a:t>the</a:t>
            </a:r>
            <a:r>
              <a:rPr lang="pt-PT" sz="1600" dirty="0" smtClean="0"/>
              <a:t> </a:t>
            </a:r>
            <a:r>
              <a:rPr lang="pt-PT" sz="1600" dirty="0" err="1" smtClean="0"/>
              <a:t>event</a:t>
            </a:r>
            <a:r>
              <a:rPr lang="pt-PT" sz="1600" dirty="0" smtClean="0"/>
              <a:t> of </a:t>
            </a:r>
            <a:r>
              <a:rPr lang="pt-PT" sz="1600" dirty="0" err="1" smtClean="0"/>
              <a:t>breach</a:t>
            </a:r>
            <a:r>
              <a:rPr lang="pt-PT" sz="1600" dirty="0" smtClean="0"/>
              <a:t> </a:t>
            </a:r>
            <a:r>
              <a:rPr lang="pt-PT" sz="1600" dirty="0" err="1" smtClean="0"/>
              <a:t>and</a:t>
            </a:r>
            <a:r>
              <a:rPr lang="pt-PT" sz="1600" dirty="0" smtClean="0"/>
              <a:t> for </a:t>
            </a:r>
            <a:r>
              <a:rPr lang="pt-PT" sz="1600" dirty="0" err="1" smtClean="0"/>
              <a:t>the</a:t>
            </a:r>
            <a:r>
              <a:rPr lang="pt-PT" sz="1600" dirty="0" smtClean="0"/>
              <a:t> </a:t>
            </a:r>
            <a:r>
              <a:rPr lang="pt-PT" sz="1600" dirty="0" err="1" smtClean="0"/>
              <a:t>consequences</a:t>
            </a:r>
            <a:r>
              <a:rPr lang="pt-PT" sz="1600" dirty="0" smtClean="0"/>
              <a:t> </a:t>
            </a:r>
            <a:r>
              <a:rPr lang="pt-PT" sz="1600" dirty="0" err="1" smtClean="0"/>
              <a:t>thereof</a:t>
            </a:r>
            <a:r>
              <a:rPr lang="pt-PT" sz="1600" dirty="0" smtClean="0"/>
              <a:t>, for </a:t>
            </a:r>
            <a:r>
              <a:rPr lang="pt-PT" sz="1600" dirty="0" err="1" smtClean="0"/>
              <a:t>example</a:t>
            </a:r>
            <a:r>
              <a:rPr lang="pt-PT" sz="1600" dirty="0" smtClean="0"/>
              <a:t> in </a:t>
            </a:r>
            <a:r>
              <a:rPr lang="pt-PT" sz="1600" dirty="0" err="1" smtClean="0"/>
              <a:t>the</a:t>
            </a:r>
            <a:r>
              <a:rPr lang="pt-PT" sz="1600" dirty="0" smtClean="0"/>
              <a:t> </a:t>
            </a:r>
            <a:r>
              <a:rPr lang="pt-PT" sz="1600" dirty="0" err="1" smtClean="0"/>
              <a:t>form</a:t>
            </a:r>
            <a:r>
              <a:rPr lang="pt-PT" sz="1600" dirty="0" smtClean="0"/>
              <a:t> of </a:t>
            </a:r>
            <a:r>
              <a:rPr lang="pt-PT" sz="1600" dirty="0" err="1" smtClean="0"/>
              <a:t>conventional</a:t>
            </a:r>
            <a:r>
              <a:rPr lang="pt-PT" sz="1600" dirty="0" smtClean="0"/>
              <a:t> penalties. </a:t>
            </a:r>
            <a:r>
              <a:rPr lang="pt-PT" sz="1600" dirty="0" err="1" smtClean="0"/>
              <a:t>Where</a:t>
            </a:r>
            <a:r>
              <a:rPr lang="pt-PT" sz="1600" dirty="0" smtClean="0"/>
              <a:t> </a:t>
            </a:r>
            <a:r>
              <a:rPr lang="pt-PT" sz="1600" dirty="0" err="1" smtClean="0"/>
              <a:t>they</a:t>
            </a:r>
            <a:r>
              <a:rPr lang="pt-PT" sz="1600" dirty="0" smtClean="0"/>
              <a:t> </a:t>
            </a:r>
            <a:r>
              <a:rPr lang="pt-PT" sz="1600" dirty="0" err="1" smtClean="0"/>
              <a:t>have</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practical</a:t>
            </a:r>
            <a:r>
              <a:rPr lang="pt-PT" sz="1600" dirty="0" smtClean="0"/>
              <a:t> </a:t>
            </a:r>
            <a:r>
              <a:rPr lang="pt-PT" sz="1600" dirty="0" err="1" smtClean="0"/>
              <a:t>consequences</a:t>
            </a:r>
            <a:r>
              <a:rPr lang="pt-PT" sz="1600" dirty="0" smtClean="0"/>
              <a:t> of contractual </a:t>
            </a:r>
            <a:r>
              <a:rPr lang="pt-PT" sz="1600" dirty="0" err="1" smtClean="0"/>
              <a:t>liability</a:t>
            </a:r>
            <a:r>
              <a:rPr lang="pt-PT" sz="1600" dirty="0" smtClean="0"/>
              <a:t> </a:t>
            </a:r>
            <a:r>
              <a:rPr lang="pt-PT" sz="1600" dirty="0" err="1" smtClean="0"/>
              <a:t>might</a:t>
            </a:r>
            <a:r>
              <a:rPr lang="pt-PT" sz="1600" dirty="0" smtClean="0"/>
              <a:t> </a:t>
            </a:r>
            <a:r>
              <a:rPr lang="pt-PT" sz="1600" dirty="0" err="1" smtClean="0"/>
              <a:t>vary</a:t>
            </a:r>
            <a:r>
              <a:rPr lang="pt-PT" sz="1600" dirty="0" smtClean="0"/>
              <a:t> </a:t>
            </a:r>
            <a:r>
              <a:rPr lang="pt-PT" sz="1600" dirty="0" err="1" smtClean="0"/>
              <a:t>considerably</a:t>
            </a:r>
            <a:r>
              <a:rPr lang="pt-PT" sz="1600" dirty="0" smtClean="0"/>
              <a:t> </a:t>
            </a:r>
            <a:r>
              <a:rPr lang="pt-PT" sz="1600" dirty="0" err="1" smtClean="0"/>
              <a:t>and</a:t>
            </a:r>
            <a:r>
              <a:rPr lang="pt-PT" sz="1600" dirty="0" smtClean="0"/>
              <a:t> </a:t>
            </a:r>
            <a:r>
              <a:rPr lang="pt-PT" sz="1600" dirty="0" err="1" smtClean="0"/>
              <a:t>will</a:t>
            </a:r>
            <a:r>
              <a:rPr lang="pt-PT" sz="1600" dirty="0" smtClean="0"/>
              <a:t> </a:t>
            </a:r>
            <a:r>
              <a:rPr lang="pt-PT" sz="1600" dirty="0" err="1" smtClean="0"/>
              <a:t>therefore</a:t>
            </a:r>
            <a:r>
              <a:rPr lang="pt-PT" sz="1600" dirty="0" smtClean="0"/>
              <a:t> </a:t>
            </a:r>
            <a:r>
              <a:rPr lang="pt-PT" sz="1600" dirty="0" err="1" smtClean="0"/>
              <a:t>be</a:t>
            </a:r>
            <a:r>
              <a:rPr lang="pt-PT" sz="1600" dirty="0" smtClean="0"/>
              <a:t> </a:t>
            </a:r>
            <a:r>
              <a:rPr lang="pt-PT" sz="1600" dirty="0" err="1" smtClean="0"/>
              <a:t>assessed</a:t>
            </a:r>
            <a:r>
              <a:rPr lang="pt-PT" sz="1600" dirty="0" smtClean="0"/>
              <a:t> </a:t>
            </a:r>
            <a:r>
              <a:rPr lang="pt-PT" sz="1600" dirty="0" err="1" smtClean="0"/>
              <a:t>on</a:t>
            </a:r>
            <a:r>
              <a:rPr lang="pt-PT" sz="1600" dirty="0" smtClean="0"/>
              <a:t> a case </a:t>
            </a:r>
            <a:r>
              <a:rPr lang="pt-PT" sz="1600" dirty="0" err="1" smtClean="0"/>
              <a:t>by</a:t>
            </a:r>
            <a:r>
              <a:rPr lang="pt-PT" sz="1600" dirty="0" smtClean="0"/>
              <a:t> case </a:t>
            </a:r>
            <a:r>
              <a:rPr lang="pt-PT" sz="1600" dirty="0" err="1" smtClean="0"/>
              <a:t>basis</a:t>
            </a:r>
            <a:r>
              <a:rPr lang="pt-PT" sz="1600" dirty="0" smtClean="0"/>
              <a:t>, </a:t>
            </a:r>
            <a:r>
              <a:rPr lang="pt-PT" sz="1600" dirty="0" err="1" smtClean="0"/>
              <a:t>which</a:t>
            </a:r>
            <a:r>
              <a:rPr lang="pt-PT" sz="1600" dirty="0" smtClean="0"/>
              <a:t> </a:t>
            </a:r>
            <a:r>
              <a:rPr lang="pt-PT" sz="1600" dirty="0" err="1" smtClean="0"/>
              <a:t>might</a:t>
            </a:r>
            <a:r>
              <a:rPr lang="pt-PT" sz="1600" dirty="0" smtClean="0"/>
              <a:t> prove to </a:t>
            </a:r>
            <a:r>
              <a:rPr lang="pt-PT" sz="1600" dirty="0" err="1" smtClean="0"/>
              <a:t>be</a:t>
            </a:r>
            <a:r>
              <a:rPr lang="pt-PT" sz="1600" dirty="0" smtClean="0"/>
              <a:t> </a:t>
            </a:r>
            <a:r>
              <a:rPr lang="pt-PT" sz="1600" dirty="0" err="1" smtClean="0"/>
              <a:t>extremely</a:t>
            </a:r>
            <a:r>
              <a:rPr lang="pt-PT" sz="1600" dirty="0" smtClean="0"/>
              <a:t> </a:t>
            </a:r>
            <a:r>
              <a:rPr lang="pt-PT" sz="1600" dirty="0" err="1" smtClean="0"/>
              <a:t>difficult</a:t>
            </a:r>
            <a:r>
              <a:rPr lang="pt-PT" sz="1600" dirty="0" smtClean="0"/>
              <a:t>.</a:t>
            </a:r>
          </a:p>
          <a:p>
            <a:pPr marL="85725" indent="0" algn="just">
              <a:buNone/>
            </a:pPr>
            <a:endParaRPr lang="pt-PT" sz="1600" i="1" dirty="0" smtClean="0"/>
          </a:p>
          <a:p>
            <a:pPr marL="371475" indent="-285750" algn="just">
              <a:buFont typeface="Wingdings" panose="05000000000000000000" pitchFamily="2" charset="2"/>
              <a:buChar char="Ø"/>
            </a:pPr>
            <a:endParaRPr lang="pt-PT" sz="1600" dirty="0"/>
          </a:p>
          <a:p>
            <a:pPr marL="85725" indent="0" algn="just">
              <a:buNone/>
            </a:pPr>
            <a:endParaRPr lang="pt-PT" sz="1600" dirty="0"/>
          </a:p>
          <a:p>
            <a:pPr marL="85725" indent="0" algn="just">
              <a:buNone/>
            </a:pPr>
            <a:endParaRPr lang="pt-PT" sz="1900" b="1" u="sng" dirty="0" smtClean="0"/>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25</a:t>
            </a:fld>
            <a:endParaRPr lang="es-ES"/>
          </a:p>
        </p:txBody>
      </p:sp>
    </p:spTree>
    <p:extLst>
      <p:ext uri="{BB962C8B-B14F-4D97-AF65-F5344CB8AC3E}">
        <p14:creationId xmlns:p14="http://schemas.microsoft.com/office/powerpoint/2010/main" val="3835254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err="1" smtClean="0">
                <a:solidFill>
                  <a:schemeClr val="tx2"/>
                </a:solidFill>
              </a:rPr>
              <a:t>Litigation</a:t>
            </a:r>
            <a:endParaRPr lang="es-ES" sz="2400" dirty="0"/>
          </a:p>
        </p:txBody>
      </p:sp>
      <p:sp>
        <p:nvSpPr>
          <p:cNvPr id="3" name="Marcador de Posição de Conteúdo 2"/>
          <p:cNvSpPr>
            <a:spLocks noGrp="1"/>
          </p:cNvSpPr>
          <p:nvPr>
            <p:ph idx="1"/>
          </p:nvPr>
        </p:nvSpPr>
        <p:spPr>
          <a:xfrm>
            <a:off x="395536" y="1052736"/>
            <a:ext cx="8291264" cy="4925144"/>
          </a:xfrm>
        </p:spPr>
        <p:txBody>
          <a:bodyPr>
            <a:normAutofit/>
          </a:bodyPr>
          <a:lstStyle/>
          <a:p>
            <a:pPr marL="85725" indent="0" algn="just">
              <a:buNone/>
            </a:pPr>
            <a:endParaRPr lang="pt-PT" sz="1600" dirty="0" smtClean="0"/>
          </a:p>
          <a:p>
            <a:pPr marL="85725" indent="0" algn="just">
              <a:buNone/>
            </a:pPr>
            <a:r>
              <a:rPr lang="pt-PT" sz="1800" b="1" i="1" dirty="0" err="1" smtClean="0"/>
              <a:t>Pre</a:t>
            </a:r>
            <a:r>
              <a:rPr lang="pt-PT" sz="1800" b="1" i="1" dirty="0" smtClean="0"/>
              <a:t>-Contractual </a:t>
            </a:r>
            <a:r>
              <a:rPr lang="pt-PT" sz="1800" b="1" i="1" dirty="0" err="1" smtClean="0"/>
              <a:t>Liabilities</a:t>
            </a:r>
            <a:r>
              <a:rPr lang="pt-PT" sz="1800" b="1" i="1" dirty="0" smtClean="0"/>
              <a:t> </a:t>
            </a:r>
            <a:r>
              <a:rPr lang="pt-PT" sz="1800" b="1" i="1" dirty="0" err="1" smtClean="0"/>
              <a:t>and</a:t>
            </a:r>
            <a:r>
              <a:rPr lang="pt-PT" sz="1800" b="1" i="1" dirty="0" smtClean="0"/>
              <a:t> Remedies</a:t>
            </a:r>
          </a:p>
          <a:p>
            <a:pPr marL="85725" indent="0" algn="just">
              <a:buNone/>
            </a:pPr>
            <a:endParaRPr lang="pt-PT" sz="1800" b="1" dirty="0" smtClean="0"/>
          </a:p>
          <a:p>
            <a:pPr marL="85725" indent="0" algn="just">
              <a:buNone/>
            </a:pPr>
            <a:r>
              <a:rPr lang="pt-PT" sz="1600" dirty="0" smtClean="0"/>
              <a:t>A </a:t>
            </a:r>
            <a:r>
              <a:rPr lang="pt-PT" sz="1600" dirty="0" err="1" smtClean="0"/>
              <a:t>Letter</a:t>
            </a:r>
            <a:r>
              <a:rPr lang="pt-PT" sz="1600" dirty="0" smtClean="0"/>
              <a:t> of </a:t>
            </a:r>
            <a:r>
              <a:rPr lang="pt-PT" sz="1600" dirty="0" err="1" smtClean="0"/>
              <a:t>Intent</a:t>
            </a:r>
            <a:r>
              <a:rPr lang="pt-PT" sz="1600" dirty="0" smtClean="0"/>
              <a:t> can </a:t>
            </a:r>
            <a:r>
              <a:rPr lang="pt-PT" sz="1600" dirty="0" err="1" smtClean="0"/>
              <a:t>have</a:t>
            </a:r>
            <a:r>
              <a:rPr lang="pt-PT" sz="1600" dirty="0" smtClean="0"/>
              <a:t> legal </a:t>
            </a:r>
            <a:r>
              <a:rPr lang="pt-PT" sz="1600" dirty="0" err="1" smtClean="0"/>
              <a:t>effects</a:t>
            </a:r>
            <a:r>
              <a:rPr lang="pt-PT" sz="1600" dirty="0" smtClean="0"/>
              <a:t> </a:t>
            </a:r>
            <a:r>
              <a:rPr lang="pt-PT" sz="1600" dirty="0" err="1" smtClean="0"/>
              <a:t>even</a:t>
            </a:r>
            <a:r>
              <a:rPr lang="pt-PT" sz="1600" dirty="0" smtClean="0"/>
              <a:t> </a:t>
            </a:r>
            <a:r>
              <a:rPr lang="pt-PT" sz="1600" dirty="0" err="1" smtClean="0"/>
              <a:t>if</a:t>
            </a:r>
            <a:r>
              <a:rPr lang="pt-PT" sz="1600" dirty="0" smtClean="0"/>
              <a:t> does </a:t>
            </a:r>
            <a:r>
              <a:rPr lang="pt-PT" sz="1600" dirty="0" err="1" smtClean="0"/>
              <a:t>not</a:t>
            </a:r>
            <a:r>
              <a:rPr lang="pt-PT" sz="1600" dirty="0" smtClean="0"/>
              <a:t> </a:t>
            </a:r>
            <a:r>
              <a:rPr lang="pt-PT" sz="1600" dirty="0" err="1" smtClean="0"/>
              <a:t>qualify</a:t>
            </a:r>
            <a:r>
              <a:rPr lang="pt-PT" sz="1600" dirty="0" smtClean="0"/>
              <a:t> as a </a:t>
            </a:r>
            <a:r>
              <a:rPr lang="pt-PT" sz="1600" dirty="0" err="1" smtClean="0"/>
              <a:t>contract</a:t>
            </a:r>
            <a:r>
              <a:rPr lang="pt-PT" sz="1600" dirty="0" smtClean="0"/>
              <a:t>.</a:t>
            </a:r>
          </a:p>
          <a:p>
            <a:pPr marL="898525" indent="-541338" algn="just">
              <a:buNone/>
            </a:pPr>
            <a:endParaRPr lang="pt-PT" sz="1600" dirty="0" smtClean="0"/>
          </a:p>
          <a:p>
            <a:pPr marL="85725" indent="0" algn="just">
              <a:buNone/>
            </a:pPr>
            <a:r>
              <a:rPr lang="pt-PT" sz="1600" dirty="0" err="1" smtClean="0"/>
              <a:t>Obligations</a:t>
            </a:r>
            <a:r>
              <a:rPr lang="pt-PT" sz="1600" dirty="0" smtClean="0"/>
              <a:t> derive from </a:t>
            </a:r>
            <a:r>
              <a:rPr lang="pt-PT" sz="1600" dirty="0" err="1" smtClean="0"/>
              <a:t>the</a:t>
            </a:r>
            <a:r>
              <a:rPr lang="pt-PT" sz="1600" dirty="0" smtClean="0"/>
              <a:t> rules of </a:t>
            </a:r>
            <a:r>
              <a:rPr lang="pt-PT" sz="1600" dirty="0" err="1" smtClean="0"/>
              <a:t>good</a:t>
            </a:r>
            <a:r>
              <a:rPr lang="pt-PT" sz="1600" dirty="0" smtClean="0"/>
              <a:t> </a:t>
            </a:r>
            <a:r>
              <a:rPr lang="pt-PT" sz="1600" dirty="0" err="1" smtClean="0"/>
              <a:t>faith</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basis</a:t>
            </a:r>
            <a:r>
              <a:rPr lang="pt-PT" sz="1600" dirty="0" smtClean="0"/>
              <a:t> of </a:t>
            </a:r>
            <a:r>
              <a:rPr lang="pt-PT" sz="1600" dirty="0" err="1" smtClean="0"/>
              <a:t>the</a:t>
            </a:r>
            <a:r>
              <a:rPr lang="pt-PT" sz="1600" dirty="0" smtClean="0"/>
              <a:t> </a:t>
            </a:r>
            <a:r>
              <a:rPr lang="pt-PT" sz="1600" i="1" dirty="0" smtClean="0"/>
              <a:t>culpa in </a:t>
            </a:r>
            <a:r>
              <a:rPr lang="pt-PT" sz="1600" i="1" dirty="0" err="1" smtClean="0"/>
              <a:t>contrahendo</a:t>
            </a:r>
            <a:r>
              <a:rPr lang="pt-PT" sz="1600" dirty="0" smtClean="0"/>
              <a:t> </a:t>
            </a:r>
            <a:r>
              <a:rPr lang="pt-PT" sz="1600" dirty="0" err="1" smtClean="0"/>
              <a:t>principles</a:t>
            </a:r>
            <a:r>
              <a:rPr lang="pt-PT" sz="1600" dirty="0" smtClean="0"/>
              <a:t>: as </a:t>
            </a:r>
            <a:r>
              <a:rPr lang="pt-PT" sz="1600" dirty="0" err="1" smtClean="0"/>
              <a:t>soon</a:t>
            </a:r>
            <a:r>
              <a:rPr lang="pt-PT" sz="1600" dirty="0" smtClean="0"/>
              <a:t> as </a:t>
            </a:r>
            <a:r>
              <a:rPr lang="pt-PT" sz="1600" dirty="0" err="1" smtClean="0"/>
              <a:t>the</a:t>
            </a:r>
            <a:r>
              <a:rPr lang="pt-PT" sz="1600" dirty="0" smtClean="0"/>
              <a:t> </a:t>
            </a:r>
            <a:r>
              <a:rPr lang="pt-PT" sz="1600" dirty="0" err="1" smtClean="0"/>
              <a:t>parties</a:t>
            </a:r>
            <a:r>
              <a:rPr lang="pt-PT" sz="1600" dirty="0" smtClean="0"/>
              <a:t> </a:t>
            </a:r>
            <a:r>
              <a:rPr lang="pt-PT" sz="1600" dirty="0" err="1" smtClean="0"/>
              <a:t>start</a:t>
            </a:r>
            <a:r>
              <a:rPr lang="pt-PT" sz="1600" dirty="0" smtClean="0"/>
              <a:t> to </a:t>
            </a:r>
            <a:r>
              <a:rPr lang="pt-PT" sz="1600" dirty="0" err="1" smtClean="0"/>
              <a:t>negotiate</a:t>
            </a:r>
            <a:r>
              <a:rPr lang="pt-PT" sz="1600" dirty="0" smtClean="0"/>
              <a:t> </a:t>
            </a:r>
            <a:r>
              <a:rPr lang="pt-PT" sz="1600" dirty="0" err="1" smtClean="0"/>
              <a:t>they</a:t>
            </a:r>
            <a:r>
              <a:rPr lang="pt-PT" sz="1600" dirty="0" smtClean="0"/>
              <a:t> must observe </a:t>
            </a:r>
            <a:r>
              <a:rPr lang="pt-PT" sz="1600" dirty="0" err="1" smtClean="0"/>
              <a:t>pre</a:t>
            </a:r>
            <a:r>
              <a:rPr lang="pt-PT" sz="1600" dirty="0" smtClean="0"/>
              <a:t>-contractual </a:t>
            </a:r>
            <a:r>
              <a:rPr lang="pt-PT" sz="1600" dirty="0" err="1" smtClean="0"/>
              <a:t>duties</a:t>
            </a:r>
            <a:r>
              <a:rPr lang="pt-PT" sz="1600" dirty="0" smtClean="0"/>
              <a:t>.</a:t>
            </a:r>
          </a:p>
          <a:p>
            <a:pPr marL="627063" indent="-541338" algn="just">
              <a:buNone/>
            </a:pPr>
            <a:endParaRPr lang="pt-PT" sz="1600" dirty="0"/>
          </a:p>
          <a:p>
            <a:pPr marL="85725" indent="0" algn="just">
              <a:buNone/>
            </a:pPr>
            <a:r>
              <a:rPr lang="pt-PT" sz="1600" dirty="0" err="1" smtClean="0"/>
              <a:t>Pre</a:t>
            </a:r>
            <a:r>
              <a:rPr lang="pt-PT" sz="1600" dirty="0" smtClean="0"/>
              <a:t>-contractual </a:t>
            </a:r>
            <a:r>
              <a:rPr lang="pt-PT" sz="1600" dirty="0" err="1" smtClean="0"/>
              <a:t>duties</a:t>
            </a:r>
            <a:r>
              <a:rPr lang="pt-PT" sz="1600" dirty="0" smtClean="0"/>
              <a:t> </a:t>
            </a:r>
            <a:r>
              <a:rPr lang="pt-PT" sz="1600" dirty="0" err="1" smtClean="0"/>
              <a:t>include</a:t>
            </a:r>
            <a:r>
              <a:rPr lang="pt-PT" sz="1600" dirty="0" smtClean="0"/>
              <a:t>: (i) a </a:t>
            </a:r>
            <a:r>
              <a:rPr lang="pt-PT" sz="1600" dirty="0" err="1" smtClean="0"/>
              <a:t>duty</a:t>
            </a:r>
            <a:r>
              <a:rPr lang="pt-PT" sz="1600" dirty="0" smtClean="0"/>
              <a:t> to </a:t>
            </a:r>
            <a:r>
              <a:rPr lang="pt-PT" sz="1600" dirty="0" err="1" smtClean="0"/>
              <a:t>act</a:t>
            </a:r>
            <a:r>
              <a:rPr lang="pt-PT" sz="1600" dirty="0" smtClean="0"/>
              <a:t> </a:t>
            </a:r>
            <a:r>
              <a:rPr lang="pt-PT" sz="1600" dirty="0" err="1" smtClean="0"/>
              <a:t>honestly</a:t>
            </a:r>
            <a:r>
              <a:rPr lang="pt-PT" sz="1600" dirty="0" smtClean="0"/>
              <a:t> (</a:t>
            </a:r>
            <a:r>
              <a:rPr lang="pt-PT" sz="1600" dirty="0" err="1" smtClean="0"/>
              <a:t>with</a:t>
            </a:r>
            <a:r>
              <a:rPr lang="pt-PT" sz="1600" dirty="0" smtClean="0"/>
              <a:t> </a:t>
            </a:r>
            <a:r>
              <a:rPr lang="pt-PT" sz="1600" dirty="0" err="1" smtClean="0"/>
              <a:t>the</a:t>
            </a:r>
            <a:r>
              <a:rPr lang="pt-PT" sz="1600" dirty="0" smtClean="0"/>
              <a:t> </a:t>
            </a:r>
            <a:r>
              <a:rPr lang="pt-PT" sz="1600" dirty="0" err="1" smtClean="0"/>
              <a:t>intent</a:t>
            </a:r>
            <a:r>
              <a:rPr lang="pt-PT" sz="1600" dirty="0" smtClean="0"/>
              <a:t> to </a:t>
            </a:r>
            <a:r>
              <a:rPr lang="pt-PT" sz="1600" dirty="0" err="1" smtClean="0"/>
              <a:t>conclude</a:t>
            </a:r>
            <a:r>
              <a:rPr lang="pt-PT" sz="1600" dirty="0" smtClean="0"/>
              <a:t> na </a:t>
            </a:r>
            <a:r>
              <a:rPr lang="pt-PT" sz="1600" dirty="0" err="1" smtClean="0"/>
              <a:t>agreement</a:t>
            </a:r>
            <a:r>
              <a:rPr lang="pt-PT" sz="1600" dirty="0" smtClean="0"/>
              <a:t>); (</a:t>
            </a:r>
            <a:r>
              <a:rPr lang="pt-PT" sz="1600" dirty="0" err="1" smtClean="0"/>
              <a:t>ii</a:t>
            </a:r>
            <a:r>
              <a:rPr lang="pt-PT" sz="1600" dirty="0" smtClean="0"/>
              <a:t>) a </a:t>
            </a:r>
            <a:r>
              <a:rPr lang="pt-PT" sz="1600" dirty="0" err="1" smtClean="0"/>
              <a:t>prohibition</a:t>
            </a:r>
            <a:r>
              <a:rPr lang="pt-PT" sz="1600" dirty="0" smtClean="0"/>
              <a:t> to </a:t>
            </a:r>
            <a:r>
              <a:rPr lang="pt-PT" sz="1600" dirty="0" err="1" smtClean="0"/>
              <a:t>deceive</a:t>
            </a:r>
            <a:r>
              <a:rPr lang="pt-PT" sz="1600" dirty="0" smtClean="0"/>
              <a:t> (</a:t>
            </a:r>
            <a:r>
              <a:rPr lang="pt-PT" sz="1600" dirty="0" err="1" smtClean="0"/>
              <a:t>fake</a:t>
            </a:r>
            <a:r>
              <a:rPr lang="pt-PT" sz="1600" dirty="0" smtClean="0"/>
              <a:t> </a:t>
            </a:r>
            <a:r>
              <a:rPr lang="pt-PT" sz="1600" dirty="0" err="1" smtClean="0"/>
              <a:t>auction</a:t>
            </a:r>
            <a:r>
              <a:rPr lang="pt-PT" sz="1600" dirty="0" smtClean="0"/>
              <a:t> </a:t>
            </a:r>
            <a:r>
              <a:rPr lang="pt-PT" sz="1600" dirty="0" err="1" smtClean="0"/>
              <a:t>process</a:t>
            </a:r>
            <a:r>
              <a:rPr lang="pt-PT" sz="1600" dirty="0" smtClean="0"/>
              <a:t>); </a:t>
            </a:r>
            <a:r>
              <a:rPr lang="pt-PT" sz="1600" dirty="0" err="1" smtClean="0"/>
              <a:t>and</a:t>
            </a:r>
            <a:r>
              <a:rPr lang="pt-PT" sz="1600" dirty="0" smtClean="0"/>
              <a:t> (</a:t>
            </a:r>
            <a:r>
              <a:rPr lang="pt-PT" sz="1600" dirty="0" err="1" smtClean="0"/>
              <a:t>iii</a:t>
            </a:r>
            <a:r>
              <a:rPr lang="pt-PT" sz="1600" dirty="0" smtClean="0"/>
              <a:t>) a </a:t>
            </a:r>
            <a:r>
              <a:rPr lang="pt-PT" sz="1600" dirty="0" err="1" smtClean="0"/>
              <a:t>duty</a:t>
            </a:r>
            <a:r>
              <a:rPr lang="pt-PT" sz="1600" dirty="0" smtClean="0"/>
              <a:t> to </a:t>
            </a:r>
            <a:r>
              <a:rPr lang="pt-PT" sz="1600" dirty="0" err="1" smtClean="0"/>
              <a:t>inform</a:t>
            </a:r>
            <a:r>
              <a:rPr lang="pt-PT" sz="1600" dirty="0"/>
              <a:t> </a:t>
            </a:r>
            <a:r>
              <a:rPr lang="pt-PT" sz="1600" dirty="0" smtClean="0"/>
              <a:t>(</a:t>
            </a:r>
            <a:r>
              <a:rPr lang="pt-PT" sz="1600" dirty="0" err="1" smtClean="0"/>
              <a:t>facts</a:t>
            </a:r>
            <a:r>
              <a:rPr lang="pt-PT" sz="1600" dirty="0" smtClean="0"/>
              <a:t> </a:t>
            </a:r>
            <a:r>
              <a:rPr lang="pt-PT" sz="1600" dirty="0" err="1" smtClean="0"/>
              <a:t>which</a:t>
            </a:r>
            <a:r>
              <a:rPr lang="pt-PT" sz="1600" dirty="0" smtClean="0"/>
              <a:t> </a:t>
            </a:r>
            <a:r>
              <a:rPr lang="pt-PT" sz="1600" dirty="0" err="1" smtClean="0"/>
              <a:t>have</a:t>
            </a:r>
            <a:r>
              <a:rPr lang="pt-PT" sz="1600" dirty="0" smtClean="0"/>
              <a:t> </a:t>
            </a:r>
            <a:r>
              <a:rPr lang="pt-PT" sz="1600" dirty="0" err="1" smtClean="0"/>
              <a:t>an</a:t>
            </a:r>
            <a:r>
              <a:rPr lang="pt-PT" sz="1600" dirty="0" smtClean="0"/>
              <a:t> </a:t>
            </a:r>
            <a:r>
              <a:rPr lang="pt-PT" sz="1600" dirty="0" err="1" smtClean="0"/>
              <a:t>impact</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decision</a:t>
            </a:r>
            <a:r>
              <a:rPr lang="pt-PT" sz="1600" dirty="0" smtClean="0"/>
              <a:t> to </a:t>
            </a:r>
            <a:r>
              <a:rPr lang="pt-PT" sz="1600" dirty="0" err="1" smtClean="0"/>
              <a:t>enter</a:t>
            </a:r>
            <a:r>
              <a:rPr lang="pt-PT" sz="1600" dirty="0" smtClean="0"/>
              <a:t> </a:t>
            </a:r>
            <a:r>
              <a:rPr lang="pt-PT" sz="1600" dirty="0" err="1" smtClean="0"/>
              <a:t>into</a:t>
            </a:r>
            <a:r>
              <a:rPr lang="pt-PT" sz="1600" dirty="0" smtClean="0"/>
              <a:t> </a:t>
            </a:r>
            <a:r>
              <a:rPr lang="pt-PT" sz="1600" dirty="0" err="1" smtClean="0"/>
              <a:t>the</a:t>
            </a:r>
            <a:r>
              <a:rPr lang="pt-PT" sz="1600" dirty="0" smtClean="0"/>
              <a:t> </a:t>
            </a:r>
            <a:r>
              <a:rPr lang="pt-PT" sz="1600" dirty="0" err="1" smtClean="0"/>
              <a:t>deal</a:t>
            </a:r>
            <a:r>
              <a:rPr lang="pt-PT" sz="1600" dirty="0" smtClean="0"/>
              <a:t>, particular </a:t>
            </a:r>
            <a:r>
              <a:rPr lang="pt-PT" sz="1600" dirty="0" err="1" smtClean="0"/>
              <a:t>knowledge</a:t>
            </a:r>
            <a:r>
              <a:rPr lang="pt-PT" sz="1600" dirty="0" smtClean="0"/>
              <a:t> of a </a:t>
            </a:r>
            <a:r>
              <a:rPr lang="pt-PT" sz="1600" dirty="0" err="1" smtClean="0"/>
              <a:t>party</a:t>
            </a:r>
            <a:r>
              <a:rPr lang="pt-PT" sz="1600" dirty="0" smtClean="0"/>
              <a:t>, </a:t>
            </a:r>
            <a:r>
              <a:rPr lang="pt-PT" sz="1600" dirty="0" err="1" smtClean="0"/>
              <a:t>parallel</a:t>
            </a:r>
            <a:r>
              <a:rPr lang="pt-PT" sz="1600" dirty="0" smtClean="0"/>
              <a:t> </a:t>
            </a:r>
            <a:r>
              <a:rPr lang="pt-PT" sz="1600" dirty="0" err="1" smtClean="0"/>
              <a:t>negotiations</a:t>
            </a:r>
            <a:r>
              <a:rPr lang="pt-PT" sz="1600" dirty="0" smtClean="0"/>
              <a:t>); </a:t>
            </a:r>
            <a:r>
              <a:rPr lang="pt-PT" sz="1600" dirty="0" err="1" smtClean="0"/>
              <a:t>and</a:t>
            </a:r>
            <a:r>
              <a:rPr lang="pt-PT" sz="1600" dirty="0" smtClean="0"/>
              <a:t> (</a:t>
            </a:r>
            <a:r>
              <a:rPr lang="pt-PT" sz="1600" dirty="0" err="1" smtClean="0"/>
              <a:t>iv</a:t>
            </a:r>
            <a:r>
              <a:rPr lang="pt-PT" sz="1600" dirty="0" smtClean="0"/>
              <a:t>) a </a:t>
            </a:r>
            <a:r>
              <a:rPr lang="pt-PT" sz="1600" dirty="0" err="1" smtClean="0"/>
              <a:t>duty</a:t>
            </a:r>
            <a:r>
              <a:rPr lang="pt-PT" sz="1600" dirty="0" smtClean="0"/>
              <a:t> to </a:t>
            </a:r>
            <a:r>
              <a:rPr lang="pt-PT" sz="1600" dirty="0" err="1" smtClean="0"/>
              <a:t>advise</a:t>
            </a:r>
            <a:r>
              <a:rPr lang="pt-PT" sz="1600" dirty="0" smtClean="0"/>
              <a:t>.</a:t>
            </a:r>
          </a:p>
          <a:p>
            <a:pPr marL="627063" indent="-541338" algn="just">
              <a:buNone/>
            </a:pPr>
            <a:endParaRPr lang="pt-PT" sz="1600" dirty="0"/>
          </a:p>
          <a:p>
            <a:pPr marL="85725" indent="0" algn="just">
              <a:buNone/>
            </a:pPr>
            <a:endParaRPr lang="pt-PT" sz="1600" dirty="0"/>
          </a:p>
          <a:p>
            <a:pPr marL="85725" indent="0" algn="just">
              <a:buNone/>
            </a:pPr>
            <a:endParaRPr lang="pt-PT" sz="1600" dirty="0" smtClean="0"/>
          </a:p>
          <a:p>
            <a:pPr marL="85725" indent="0" algn="just">
              <a:buNone/>
            </a:pPr>
            <a:endParaRPr lang="pt-PT" sz="1600" i="1" dirty="0" smtClean="0"/>
          </a:p>
          <a:p>
            <a:pPr marL="371475" indent="-285750" algn="just">
              <a:buFont typeface="Wingdings" panose="05000000000000000000" pitchFamily="2" charset="2"/>
              <a:buChar char="Ø"/>
            </a:pPr>
            <a:endParaRPr lang="pt-PT" sz="1600" dirty="0"/>
          </a:p>
          <a:p>
            <a:pPr marL="85725" indent="0" algn="just">
              <a:buNone/>
            </a:pPr>
            <a:endParaRPr lang="pt-PT" sz="1600" dirty="0"/>
          </a:p>
          <a:p>
            <a:pPr marL="85725" indent="0" algn="just">
              <a:buNone/>
            </a:pPr>
            <a:endParaRPr lang="pt-PT" sz="1900" b="1" u="sng" dirty="0" smtClean="0"/>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26</a:t>
            </a:fld>
            <a:endParaRPr lang="es-ES"/>
          </a:p>
        </p:txBody>
      </p:sp>
    </p:spTree>
    <p:extLst>
      <p:ext uri="{BB962C8B-B14F-4D97-AF65-F5344CB8AC3E}">
        <p14:creationId xmlns:p14="http://schemas.microsoft.com/office/powerpoint/2010/main" val="355682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pPr algn="l"/>
            <a:r>
              <a:rPr lang="pt-PT" sz="2400" b="1" dirty="0" err="1" smtClean="0">
                <a:solidFill>
                  <a:schemeClr val="tx2"/>
                </a:solidFill>
              </a:rPr>
              <a:t>Conclusion</a:t>
            </a:r>
            <a:endParaRPr lang="es-ES" sz="2400" dirty="0"/>
          </a:p>
        </p:txBody>
      </p:sp>
      <p:sp>
        <p:nvSpPr>
          <p:cNvPr id="3" name="Marcador de Posição de Conteúdo 2"/>
          <p:cNvSpPr>
            <a:spLocks noGrp="1"/>
          </p:cNvSpPr>
          <p:nvPr>
            <p:ph idx="1"/>
          </p:nvPr>
        </p:nvSpPr>
        <p:spPr>
          <a:xfrm>
            <a:off x="395536" y="1052736"/>
            <a:ext cx="8291264" cy="4925144"/>
          </a:xfrm>
        </p:spPr>
        <p:txBody>
          <a:bodyPr>
            <a:normAutofit lnSpcReduction="10000"/>
          </a:bodyPr>
          <a:lstStyle/>
          <a:p>
            <a:pPr marL="85725" indent="0" algn="just">
              <a:buNone/>
            </a:pPr>
            <a:endParaRPr lang="pt-PT" sz="1600" dirty="0" smtClean="0"/>
          </a:p>
          <a:p>
            <a:pPr marL="85725" indent="0" algn="ctr">
              <a:buNone/>
            </a:pPr>
            <a:r>
              <a:rPr lang="pt-PT" sz="2000" dirty="0" smtClean="0"/>
              <a:t>A </a:t>
            </a:r>
            <a:r>
              <a:rPr lang="pt-PT" sz="2000" dirty="0" err="1" smtClean="0"/>
              <a:t>well-drafted</a:t>
            </a:r>
            <a:r>
              <a:rPr lang="pt-PT" sz="2000" dirty="0" smtClean="0"/>
              <a:t> </a:t>
            </a:r>
            <a:r>
              <a:rPr lang="pt-PT" sz="2000" dirty="0" err="1" smtClean="0"/>
              <a:t>letter</a:t>
            </a:r>
            <a:r>
              <a:rPr lang="pt-PT" sz="2000" dirty="0" smtClean="0"/>
              <a:t> of </a:t>
            </a:r>
            <a:r>
              <a:rPr lang="pt-PT" sz="2000" dirty="0" err="1" smtClean="0"/>
              <a:t>intent</a:t>
            </a:r>
            <a:r>
              <a:rPr lang="pt-PT" sz="2000" dirty="0" smtClean="0"/>
              <a:t> can </a:t>
            </a:r>
            <a:r>
              <a:rPr lang="pt-PT" sz="2000" dirty="0" err="1" smtClean="0"/>
              <a:t>increase</a:t>
            </a:r>
            <a:r>
              <a:rPr lang="pt-PT" sz="2000" dirty="0" smtClean="0"/>
              <a:t> </a:t>
            </a:r>
            <a:r>
              <a:rPr lang="pt-PT" sz="2000" dirty="0" err="1" smtClean="0"/>
              <a:t>the</a:t>
            </a:r>
            <a:r>
              <a:rPr lang="pt-PT" sz="2000" dirty="0" smtClean="0"/>
              <a:t> </a:t>
            </a:r>
            <a:r>
              <a:rPr lang="pt-PT" sz="2000" dirty="0" err="1" smtClean="0"/>
              <a:t>likelihood</a:t>
            </a:r>
            <a:r>
              <a:rPr lang="pt-PT" sz="2000" dirty="0" smtClean="0"/>
              <a:t> of </a:t>
            </a:r>
            <a:r>
              <a:rPr lang="pt-PT" sz="2000" dirty="0" err="1" smtClean="0"/>
              <a:t>an</a:t>
            </a:r>
            <a:r>
              <a:rPr lang="pt-PT" sz="2000" dirty="0" smtClean="0"/>
              <a:t> </a:t>
            </a:r>
            <a:r>
              <a:rPr lang="pt-PT" sz="2000" dirty="0" err="1" smtClean="0"/>
              <a:t>acquisition</a:t>
            </a:r>
            <a:r>
              <a:rPr lang="pt-PT" sz="2000" dirty="0" smtClean="0"/>
              <a:t> </a:t>
            </a:r>
            <a:r>
              <a:rPr lang="pt-PT" sz="2000" dirty="0" err="1" smtClean="0"/>
              <a:t>successfully</a:t>
            </a:r>
            <a:r>
              <a:rPr lang="pt-PT" sz="2000" dirty="0" smtClean="0"/>
              <a:t> </a:t>
            </a:r>
            <a:r>
              <a:rPr lang="pt-PT" sz="2000" dirty="0" err="1" smtClean="0"/>
              <a:t>closing</a:t>
            </a:r>
            <a:r>
              <a:rPr lang="pt-PT" sz="2000" dirty="0" smtClean="0"/>
              <a:t>, </a:t>
            </a:r>
            <a:r>
              <a:rPr lang="pt-PT" sz="2000" dirty="0" err="1" smtClean="0"/>
              <a:t>on</a:t>
            </a:r>
            <a:r>
              <a:rPr lang="pt-PT" sz="2000" dirty="0" smtClean="0"/>
              <a:t> </a:t>
            </a:r>
            <a:r>
              <a:rPr lang="pt-PT" sz="2000" dirty="0" err="1" smtClean="0"/>
              <a:t>optimal</a:t>
            </a:r>
            <a:r>
              <a:rPr lang="pt-PT" sz="2000" dirty="0" smtClean="0"/>
              <a:t> </a:t>
            </a:r>
            <a:r>
              <a:rPr lang="pt-PT" sz="2000" dirty="0" err="1" smtClean="0"/>
              <a:t>terms</a:t>
            </a:r>
            <a:endParaRPr lang="pt-PT" sz="2000" dirty="0"/>
          </a:p>
          <a:p>
            <a:pPr marL="85725" indent="0" algn="just">
              <a:buNone/>
            </a:pPr>
            <a:endParaRPr lang="pt-PT" sz="1600" dirty="0" smtClean="0"/>
          </a:p>
          <a:p>
            <a:pPr marL="85725" indent="0" algn="just">
              <a:buNone/>
            </a:pPr>
            <a:r>
              <a:rPr lang="pt-PT" sz="1600" dirty="0" smtClean="0"/>
              <a:t>To </a:t>
            </a:r>
            <a:r>
              <a:rPr lang="pt-PT" sz="1600" dirty="0" err="1" smtClean="0"/>
              <a:t>avoid</a:t>
            </a:r>
            <a:r>
              <a:rPr lang="pt-PT" sz="1600" dirty="0" smtClean="0"/>
              <a:t> </a:t>
            </a:r>
            <a:r>
              <a:rPr lang="pt-PT" sz="1600" dirty="0" err="1" smtClean="0"/>
              <a:t>any</a:t>
            </a:r>
            <a:r>
              <a:rPr lang="pt-PT" sz="1600" dirty="0" smtClean="0"/>
              <a:t> </a:t>
            </a:r>
            <a:r>
              <a:rPr lang="pt-PT" sz="1600" dirty="0" err="1" smtClean="0"/>
              <a:t>ambiguities</a:t>
            </a:r>
            <a:r>
              <a:rPr lang="pt-PT" sz="1600" dirty="0" smtClean="0"/>
              <a:t>, </a:t>
            </a:r>
            <a:r>
              <a:rPr lang="pt-PT" sz="1600" dirty="0" err="1" smtClean="0"/>
              <a:t>the</a:t>
            </a:r>
            <a:r>
              <a:rPr lang="pt-PT" sz="1600" dirty="0" smtClean="0"/>
              <a:t> </a:t>
            </a:r>
            <a:r>
              <a:rPr lang="pt-PT" sz="1600" dirty="0" err="1" smtClean="0"/>
              <a:t>letter</a:t>
            </a:r>
            <a:r>
              <a:rPr lang="pt-PT" sz="1600" dirty="0" smtClean="0"/>
              <a:t> of </a:t>
            </a:r>
            <a:r>
              <a:rPr lang="pt-PT" sz="1600" dirty="0" err="1" smtClean="0"/>
              <a:t>intent</a:t>
            </a:r>
            <a:r>
              <a:rPr lang="pt-PT" sz="1600" dirty="0" smtClean="0"/>
              <a:t> </a:t>
            </a:r>
            <a:r>
              <a:rPr lang="pt-PT" sz="1600" dirty="0" err="1" smtClean="0"/>
              <a:t>should</a:t>
            </a:r>
            <a:r>
              <a:rPr lang="pt-PT" sz="1600" dirty="0" smtClean="0"/>
              <a:t> </a:t>
            </a:r>
            <a:r>
              <a:rPr lang="pt-PT" sz="1600" dirty="0" err="1" smtClean="0"/>
              <a:t>clearly</a:t>
            </a:r>
            <a:r>
              <a:rPr lang="pt-PT" sz="1600" dirty="0" smtClean="0"/>
              <a:t>:</a:t>
            </a:r>
          </a:p>
          <a:p>
            <a:pPr marL="85725" indent="0" algn="just">
              <a:buNone/>
            </a:pPr>
            <a:endParaRPr lang="pt-PT" sz="1600" dirty="0"/>
          </a:p>
          <a:p>
            <a:pPr marL="485775" indent="-400050" algn="just">
              <a:buAutoNum type="romanLcParenBoth"/>
            </a:pPr>
            <a:r>
              <a:rPr lang="pt-PT" sz="1600" dirty="0" err="1" smtClean="0"/>
              <a:t>state</a:t>
            </a:r>
            <a:r>
              <a:rPr lang="pt-PT" sz="1600" dirty="0" smtClean="0"/>
              <a:t> </a:t>
            </a:r>
            <a:r>
              <a:rPr lang="pt-PT" sz="1600" dirty="0" err="1" smtClean="0"/>
              <a:t>which</a:t>
            </a:r>
            <a:r>
              <a:rPr lang="pt-PT" sz="1600" dirty="0" smtClean="0"/>
              <a:t> of </a:t>
            </a:r>
            <a:r>
              <a:rPr lang="pt-PT" sz="1600" dirty="0" err="1" smtClean="0"/>
              <a:t>its</a:t>
            </a:r>
            <a:r>
              <a:rPr lang="pt-PT" sz="1600" dirty="0" smtClean="0"/>
              <a:t> </a:t>
            </a:r>
            <a:r>
              <a:rPr lang="pt-PT" sz="1600" dirty="0" err="1" smtClean="0"/>
              <a:t>provisions</a:t>
            </a:r>
            <a:r>
              <a:rPr lang="pt-PT" sz="1600" dirty="0" smtClean="0"/>
              <a:t> are </a:t>
            </a:r>
            <a:r>
              <a:rPr lang="pt-PT" sz="1600" dirty="0" err="1" smtClean="0"/>
              <a:t>binding</a:t>
            </a:r>
            <a:r>
              <a:rPr lang="pt-PT" sz="1600" dirty="0" smtClean="0"/>
              <a:t> </a:t>
            </a:r>
            <a:r>
              <a:rPr lang="pt-PT" sz="1600" dirty="0" err="1" smtClean="0"/>
              <a:t>on</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and</a:t>
            </a:r>
            <a:r>
              <a:rPr lang="pt-PT" sz="1600" dirty="0" smtClean="0"/>
              <a:t> </a:t>
            </a:r>
            <a:r>
              <a:rPr lang="pt-PT" sz="1600" dirty="0" err="1" smtClean="0"/>
              <a:t>which</a:t>
            </a:r>
            <a:r>
              <a:rPr lang="pt-PT" sz="1600" dirty="0" smtClean="0"/>
              <a:t> are non-</a:t>
            </a:r>
            <a:r>
              <a:rPr lang="pt-PT" sz="1600" dirty="0" err="1" smtClean="0"/>
              <a:t>binding</a:t>
            </a:r>
            <a:endParaRPr lang="pt-PT" sz="1600" dirty="0" smtClean="0"/>
          </a:p>
          <a:p>
            <a:pPr marL="485775" indent="-400050" algn="just">
              <a:buAutoNum type="romanLcParenBoth"/>
            </a:pPr>
            <a:r>
              <a:rPr lang="pt-PT" sz="1600" u="sng" dirty="0" err="1" smtClean="0"/>
              <a:t>Clarify</a:t>
            </a:r>
            <a:r>
              <a:rPr lang="pt-PT" sz="1600" u="sng" dirty="0" smtClean="0"/>
              <a:t> </a:t>
            </a:r>
            <a:r>
              <a:rPr lang="pt-PT" sz="1600" u="sng" dirty="0" err="1" smtClean="0"/>
              <a:t>that</a:t>
            </a:r>
            <a:r>
              <a:rPr lang="pt-PT" sz="1600" u="sng" dirty="0" smtClean="0"/>
              <a:t> </a:t>
            </a:r>
            <a:r>
              <a:rPr lang="pt-PT" sz="1600" u="sng" dirty="0" err="1" smtClean="0"/>
              <a:t>an</a:t>
            </a:r>
            <a:r>
              <a:rPr lang="pt-PT" sz="1600" u="sng" dirty="0" smtClean="0"/>
              <a:t> </a:t>
            </a:r>
            <a:r>
              <a:rPr lang="pt-PT" sz="1600" u="sng" dirty="0" err="1" smtClean="0"/>
              <a:t>obligation</a:t>
            </a:r>
            <a:r>
              <a:rPr lang="pt-PT" sz="1600" u="sng" dirty="0" smtClean="0"/>
              <a:t> to </a:t>
            </a:r>
            <a:r>
              <a:rPr lang="pt-PT" sz="1600" u="sng" dirty="0" err="1" smtClean="0"/>
              <a:t>carry</a:t>
            </a:r>
            <a:r>
              <a:rPr lang="pt-PT" sz="1600" u="sng" dirty="0" smtClean="0"/>
              <a:t> out </a:t>
            </a:r>
            <a:r>
              <a:rPr lang="pt-PT" sz="1600" u="sng" dirty="0" err="1" smtClean="0"/>
              <a:t>the</a:t>
            </a:r>
            <a:r>
              <a:rPr lang="pt-PT" sz="1600" u="sng" dirty="0" smtClean="0"/>
              <a:t> </a:t>
            </a:r>
            <a:r>
              <a:rPr lang="pt-PT" sz="1600" u="sng" dirty="0" err="1" smtClean="0"/>
              <a:t>transaction</a:t>
            </a:r>
            <a:r>
              <a:rPr lang="pt-PT" sz="1600" u="sng" dirty="0" smtClean="0"/>
              <a:t> </a:t>
            </a:r>
            <a:r>
              <a:rPr lang="pt-PT" sz="1600" u="sng" dirty="0" err="1" smtClean="0"/>
              <a:t>exists</a:t>
            </a:r>
            <a:r>
              <a:rPr lang="pt-PT" sz="1600" u="sng" dirty="0" smtClean="0"/>
              <a:t> </a:t>
            </a:r>
            <a:r>
              <a:rPr lang="pt-PT" sz="1600" u="sng" dirty="0" err="1" smtClean="0"/>
              <a:t>only</a:t>
            </a:r>
            <a:r>
              <a:rPr lang="pt-PT" sz="1600" u="sng" dirty="0" smtClean="0"/>
              <a:t> </a:t>
            </a:r>
            <a:r>
              <a:rPr lang="pt-PT" sz="1600" u="sng" dirty="0" err="1" smtClean="0"/>
              <a:t>once</a:t>
            </a:r>
            <a:r>
              <a:rPr lang="pt-PT" sz="1600" u="sng" dirty="0" smtClean="0"/>
              <a:t> </a:t>
            </a:r>
            <a:r>
              <a:rPr lang="pt-PT" sz="1600" u="sng" dirty="0" err="1" smtClean="0"/>
              <a:t>the</a:t>
            </a:r>
            <a:r>
              <a:rPr lang="pt-PT" sz="1600" u="sng" dirty="0" smtClean="0"/>
              <a:t> </a:t>
            </a:r>
            <a:r>
              <a:rPr lang="pt-PT" sz="1600" u="sng" dirty="0" err="1" smtClean="0"/>
              <a:t>parties</a:t>
            </a:r>
            <a:r>
              <a:rPr lang="pt-PT" sz="1600" u="sng" dirty="0" smtClean="0"/>
              <a:t> </a:t>
            </a:r>
            <a:r>
              <a:rPr lang="pt-PT" sz="1600" u="sng" dirty="0" err="1" smtClean="0"/>
              <a:t>have</a:t>
            </a:r>
            <a:r>
              <a:rPr lang="pt-PT" sz="1600" u="sng" dirty="0" smtClean="0"/>
              <a:t> </a:t>
            </a:r>
            <a:r>
              <a:rPr lang="pt-PT" sz="1600" u="sng" dirty="0" err="1" smtClean="0"/>
              <a:t>validly</a:t>
            </a:r>
            <a:r>
              <a:rPr lang="pt-PT" sz="1600" u="sng" dirty="0" smtClean="0"/>
              <a:t> </a:t>
            </a:r>
            <a:r>
              <a:rPr lang="pt-PT" sz="1600" u="sng" dirty="0" err="1" smtClean="0"/>
              <a:t>executed</a:t>
            </a:r>
            <a:r>
              <a:rPr lang="pt-PT" sz="1600" u="sng" dirty="0" smtClean="0"/>
              <a:t> a </a:t>
            </a:r>
            <a:r>
              <a:rPr lang="pt-PT" sz="1600" u="sng" dirty="0" err="1" smtClean="0"/>
              <a:t>written</a:t>
            </a:r>
            <a:r>
              <a:rPr lang="pt-PT" sz="1600" u="sng" dirty="0" smtClean="0"/>
              <a:t> </a:t>
            </a:r>
            <a:r>
              <a:rPr lang="pt-PT" sz="1600" u="sng" dirty="0" err="1" smtClean="0"/>
              <a:t>purchase</a:t>
            </a:r>
            <a:r>
              <a:rPr lang="pt-PT" sz="1600" u="sng" dirty="0" smtClean="0"/>
              <a:t> </a:t>
            </a:r>
            <a:r>
              <a:rPr lang="pt-PT" sz="1600" u="sng" dirty="0" err="1" smtClean="0"/>
              <a:t>agreement</a:t>
            </a:r>
            <a:r>
              <a:rPr lang="pt-PT" sz="1600" dirty="0" smtClean="0"/>
              <a:t>.</a:t>
            </a:r>
          </a:p>
          <a:p>
            <a:pPr marL="485775" indent="-400050" algn="just">
              <a:buAutoNum type="romanLcParenBoth"/>
            </a:pPr>
            <a:endParaRPr lang="pt-PT" sz="1600" dirty="0"/>
          </a:p>
          <a:p>
            <a:pPr marL="85725" indent="0" algn="just">
              <a:buNone/>
            </a:pPr>
            <a:endParaRPr lang="pt-PT" sz="1600" dirty="0" smtClean="0"/>
          </a:p>
          <a:p>
            <a:pPr marL="85725" indent="0" algn="just">
              <a:buNone/>
            </a:pPr>
            <a:endParaRPr lang="pt-PT" sz="1600" i="1" dirty="0" smtClean="0"/>
          </a:p>
          <a:p>
            <a:pPr marL="371475" indent="-285750" algn="just">
              <a:buFont typeface="Wingdings" panose="05000000000000000000" pitchFamily="2" charset="2"/>
              <a:buChar char="Ø"/>
            </a:pPr>
            <a:endParaRPr lang="pt-PT" sz="1600" dirty="0"/>
          </a:p>
          <a:p>
            <a:pPr marL="85725" indent="0" algn="just">
              <a:buNone/>
            </a:pPr>
            <a:endParaRPr lang="pt-PT" sz="1600" dirty="0"/>
          </a:p>
          <a:p>
            <a:pPr marL="85725" indent="0" algn="ctr">
              <a:buNone/>
            </a:pPr>
            <a:r>
              <a:rPr lang="pt-PT" sz="1900" b="1" dirty="0" smtClean="0"/>
              <a:t>THIS IS THE MOST CRUCIAL POINT OF THE DOCUMENT AS, ON THE ONE HAND, IT PREVENTS THE PARTIES FROM INTERPRETING THE DOCUMENT AS AN EXECUTED PURCHASE AGREEMENT</a:t>
            </a:r>
          </a:p>
          <a:p>
            <a:pPr marL="428625" algn="just">
              <a:buFont typeface="Wingdings" panose="05000000000000000000" pitchFamily="2" charset="2"/>
              <a:buChar char="Ø"/>
            </a:pPr>
            <a:endParaRPr lang="pt-PT" sz="1900" b="1" u="sng" dirty="0"/>
          </a:p>
          <a:p>
            <a:pPr marL="85725" indent="0" algn="just">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a:p>
          <a:p>
            <a:pPr marL="0" indent="0" algn="just">
              <a:lnSpc>
                <a:spcPct val="150000"/>
              </a:lnSpc>
              <a:buNone/>
            </a:pPr>
            <a:endParaRPr lang="pt-PT" sz="1600" dirty="0" smtClean="0"/>
          </a:p>
          <a:p>
            <a:pPr marL="0" indent="0" algn="just">
              <a:lnSpc>
                <a:spcPct val="150000"/>
              </a:lnSpc>
              <a:buNone/>
            </a:pPr>
            <a:endParaRPr lang="pt-PT" sz="1600" dirty="0" smtClean="0"/>
          </a:p>
          <a:p>
            <a:pPr marL="0" indent="0" algn="just">
              <a:lnSpc>
                <a:spcPct val="150000"/>
              </a:lnSpc>
              <a:buNone/>
            </a:pPr>
            <a:endParaRPr lang="pt-PT" sz="1600" dirty="0" smtClean="0"/>
          </a:p>
          <a:p>
            <a:pPr marL="0" indent="0" algn="ctr">
              <a:lnSpc>
                <a:spcPct val="150000"/>
              </a:lnSpc>
              <a:buNone/>
            </a:pPr>
            <a:endParaRPr lang="es-ES" sz="1600" dirty="0"/>
          </a:p>
        </p:txBody>
      </p:sp>
      <p:sp>
        <p:nvSpPr>
          <p:cNvPr id="4" name="Seta para baixo 3"/>
          <p:cNvSpPr/>
          <p:nvPr/>
        </p:nvSpPr>
        <p:spPr>
          <a:xfrm>
            <a:off x="1115616" y="3861048"/>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Seta para baixo 4"/>
          <p:cNvSpPr/>
          <p:nvPr/>
        </p:nvSpPr>
        <p:spPr>
          <a:xfrm>
            <a:off x="3635896" y="3861048"/>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Seta para baixo 5"/>
          <p:cNvSpPr/>
          <p:nvPr/>
        </p:nvSpPr>
        <p:spPr>
          <a:xfrm>
            <a:off x="6660232" y="3861048"/>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Marcador de Posição do Rodapé 6"/>
          <p:cNvSpPr>
            <a:spLocks noGrp="1"/>
          </p:cNvSpPr>
          <p:nvPr>
            <p:ph type="ftr" sz="quarter" idx="11"/>
          </p:nvPr>
        </p:nvSpPr>
        <p:spPr/>
        <p:txBody>
          <a:bodyPr/>
          <a:lstStyle/>
          <a:p>
            <a:endParaRPr lang="es-ES"/>
          </a:p>
        </p:txBody>
      </p:sp>
      <p:sp>
        <p:nvSpPr>
          <p:cNvPr id="8" name="Marcador de Posição do Número do Diapositivo 7"/>
          <p:cNvSpPr>
            <a:spLocks noGrp="1"/>
          </p:cNvSpPr>
          <p:nvPr>
            <p:ph type="sldNum" sz="quarter" idx="12"/>
          </p:nvPr>
        </p:nvSpPr>
        <p:spPr/>
        <p:txBody>
          <a:bodyPr/>
          <a:lstStyle/>
          <a:p>
            <a:fld id="{1D83192B-89D8-445E-BD75-4C0762A2A075}" type="slidenum">
              <a:rPr lang="es-ES" smtClean="0"/>
              <a:t>27</a:t>
            </a:fld>
            <a:endParaRPr lang="es-ES"/>
          </a:p>
        </p:txBody>
      </p:sp>
    </p:spTree>
    <p:extLst>
      <p:ext uri="{BB962C8B-B14F-4D97-AF65-F5344CB8AC3E}">
        <p14:creationId xmlns:p14="http://schemas.microsoft.com/office/powerpoint/2010/main" val="36705384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1700808"/>
            <a:ext cx="8280920" cy="2232247"/>
          </a:xfrm>
        </p:spPr>
        <p:txBody>
          <a:bodyPr>
            <a:noAutofit/>
          </a:bodyPr>
          <a:lstStyle/>
          <a:p>
            <a:r>
              <a:rPr lang="pt-PT" sz="2800" b="1" dirty="0" smtClean="0">
                <a:solidFill>
                  <a:schemeClr val="tx2"/>
                </a:solidFill>
              </a:rPr>
              <a:t>DUE DILIGENCE</a:t>
            </a:r>
            <a:endParaRPr lang="es-ES" sz="2800" b="1" dirty="0">
              <a:solidFill>
                <a:schemeClr val="tx2"/>
              </a:solidFill>
            </a:endParaRPr>
          </a:p>
        </p:txBody>
      </p:sp>
      <p:sp>
        <p:nvSpPr>
          <p:cNvPr id="3" name="Marcador de Posição do Rodapé 2"/>
          <p:cNvSpPr>
            <a:spLocks noGrp="1"/>
          </p:cNvSpPr>
          <p:nvPr>
            <p:ph type="ftr" sz="quarter" idx="11"/>
          </p:nvPr>
        </p:nvSpPr>
        <p:spPr/>
        <p:txBody>
          <a:bodyPr/>
          <a:lstStyle/>
          <a:p>
            <a:endParaRPr lang="es-ES"/>
          </a:p>
        </p:txBody>
      </p:sp>
      <p:sp>
        <p:nvSpPr>
          <p:cNvPr id="4" name="Marcador de Posição do Número do Diapositivo 3"/>
          <p:cNvSpPr>
            <a:spLocks noGrp="1"/>
          </p:cNvSpPr>
          <p:nvPr>
            <p:ph type="sldNum" sz="quarter" idx="12"/>
          </p:nvPr>
        </p:nvSpPr>
        <p:spPr/>
        <p:txBody>
          <a:bodyPr/>
          <a:lstStyle/>
          <a:p>
            <a:fld id="{1D83192B-89D8-445E-BD75-4C0762A2A075}" type="slidenum">
              <a:rPr lang="es-ES" smtClean="0"/>
              <a:t>28</a:t>
            </a:fld>
            <a:endParaRPr lang="es-ES"/>
          </a:p>
        </p:txBody>
      </p:sp>
      <p:sp>
        <p:nvSpPr>
          <p:cNvPr id="5" name="Rectângulo 4"/>
          <p:cNvSpPr/>
          <p:nvPr/>
        </p:nvSpPr>
        <p:spPr>
          <a:xfrm>
            <a:off x="395536" y="5877272"/>
            <a:ext cx="1224136"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000" dirty="0" err="1" smtClean="0">
                <a:solidFill>
                  <a:schemeClr val="bg1">
                    <a:lumMod val="50000"/>
                  </a:schemeClr>
                </a:solidFill>
              </a:rPr>
              <a:t>Source</a:t>
            </a:r>
            <a:r>
              <a:rPr lang="pt-PT" sz="1000" dirty="0" smtClean="0">
                <a:solidFill>
                  <a:schemeClr val="bg1">
                    <a:lumMod val="50000"/>
                  </a:schemeClr>
                </a:solidFill>
              </a:rPr>
              <a:t>: KNAV</a:t>
            </a:r>
            <a:endParaRPr lang="es-ES" sz="1000" dirty="0">
              <a:solidFill>
                <a:schemeClr val="bg1">
                  <a:lumMod val="50000"/>
                </a:schemeClr>
              </a:solidFill>
            </a:endParaRPr>
          </a:p>
        </p:txBody>
      </p:sp>
    </p:spTree>
    <p:extLst>
      <p:ext uri="{BB962C8B-B14F-4D97-AF65-F5344CB8AC3E}">
        <p14:creationId xmlns:p14="http://schemas.microsoft.com/office/powerpoint/2010/main" val="1129556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a:bodyPr>
          <a:lstStyle/>
          <a:p>
            <a:pPr algn="l"/>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r>
              <a:rPr lang="pt-PT" sz="2400" b="1" dirty="0" smtClean="0">
                <a:solidFill>
                  <a:schemeClr val="tx2"/>
                </a:solidFill>
              </a:rPr>
              <a:t> </a:t>
            </a:r>
            <a:r>
              <a:rPr lang="pt-PT" sz="2400" b="1" dirty="0" err="1" smtClean="0">
                <a:solidFill>
                  <a:schemeClr val="tx2"/>
                </a:solidFill>
              </a:rPr>
              <a:t>and</a:t>
            </a:r>
            <a:r>
              <a:rPr lang="pt-PT" sz="2400" b="1" dirty="0" smtClean="0">
                <a:solidFill>
                  <a:schemeClr val="tx2"/>
                </a:solidFill>
              </a:rPr>
              <a:t> </a:t>
            </a:r>
            <a:r>
              <a:rPr lang="pt-PT" sz="2400" b="1" dirty="0" err="1" smtClean="0">
                <a:solidFill>
                  <a:schemeClr val="tx2"/>
                </a:solidFill>
              </a:rPr>
              <a:t>its</a:t>
            </a:r>
            <a:r>
              <a:rPr lang="pt-PT" sz="2400" b="1" dirty="0" smtClean="0">
                <a:solidFill>
                  <a:schemeClr val="tx2"/>
                </a:solidFill>
              </a:rPr>
              <a:t> </a:t>
            </a:r>
            <a:r>
              <a:rPr lang="pt-PT" sz="2400" b="1" dirty="0" err="1" smtClean="0">
                <a:solidFill>
                  <a:schemeClr val="tx2"/>
                </a:solidFill>
              </a:rPr>
              <a:t>objectives</a:t>
            </a:r>
            <a:endParaRPr lang="es-ES" sz="2000" dirty="0"/>
          </a:p>
        </p:txBody>
      </p:sp>
      <p:sp>
        <p:nvSpPr>
          <p:cNvPr id="3" name="Marcador de Posição de Conteúdo 2"/>
          <p:cNvSpPr>
            <a:spLocks noGrp="1"/>
          </p:cNvSpPr>
          <p:nvPr>
            <p:ph idx="1"/>
          </p:nvPr>
        </p:nvSpPr>
        <p:spPr>
          <a:xfrm>
            <a:off x="611560" y="1268760"/>
            <a:ext cx="7992888" cy="4857403"/>
          </a:xfrm>
        </p:spPr>
        <p:txBody>
          <a:bodyPr>
            <a:normAutofit/>
          </a:bodyPr>
          <a:lstStyle/>
          <a:p>
            <a:pPr marL="0" indent="0" algn="just">
              <a:buNone/>
            </a:pPr>
            <a:r>
              <a:rPr lang="pt-PT" sz="1600" dirty="0" err="1" smtClean="0"/>
              <a:t>Due</a:t>
            </a:r>
            <a:r>
              <a:rPr lang="pt-PT" sz="1600" dirty="0" smtClean="0"/>
              <a:t> </a:t>
            </a:r>
            <a:r>
              <a:rPr lang="pt-PT" sz="1600" dirty="0" err="1" smtClean="0"/>
              <a:t>diligence</a:t>
            </a:r>
            <a:r>
              <a:rPr lang="pt-PT" sz="1600" dirty="0" smtClean="0"/>
              <a:t> </a:t>
            </a:r>
            <a:r>
              <a:rPr lang="pt-PT" sz="1600" dirty="0" err="1" smtClean="0"/>
              <a:t>is</a:t>
            </a:r>
            <a:r>
              <a:rPr lang="pt-PT" sz="1600" dirty="0" smtClean="0"/>
              <a:t> a </a:t>
            </a:r>
            <a:r>
              <a:rPr lang="pt-PT" sz="1600" dirty="0" err="1" smtClean="0"/>
              <a:t>process</a:t>
            </a:r>
            <a:r>
              <a:rPr lang="pt-PT" sz="1600" dirty="0" smtClean="0"/>
              <a:t> </a:t>
            </a:r>
            <a:r>
              <a:rPr lang="pt-PT" sz="1600" dirty="0" err="1" smtClean="0"/>
              <a:t>by</a:t>
            </a:r>
            <a:r>
              <a:rPr lang="pt-PT" sz="1600" dirty="0" smtClean="0"/>
              <a:t> </a:t>
            </a:r>
            <a:r>
              <a:rPr lang="pt-PT" sz="1600" dirty="0" err="1" smtClean="0"/>
              <a:t>which</a:t>
            </a:r>
            <a:r>
              <a:rPr lang="pt-PT" sz="1600" dirty="0" smtClean="0"/>
              <a:t> </a:t>
            </a:r>
            <a:r>
              <a:rPr lang="pt-PT" sz="1600" dirty="0" err="1" smtClean="0"/>
              <a:t>all</a:t>
            </a:r>
            <a:r>
              <a:rPr lang="pt-PT" sz="1600" dirty="0" smtClean="0"/>
              <a:t> </a:t>
            </a:r>
            <a:r>
              <a:rPr lang="pt-PT" sz="1600" dirty="0" err="1" smtClean="0"/>
              <a:t>the</a:t>
            </a:r>
            <a:r>
              <a:rPr lang="pt-PT" sz="1600" dirty="0" smtClean="0"/>
              <a:t> </a:t>
            </a:r>
            <a:r>
              <a:rPr lang="pt-PT" sz="1600" b="1" dirty="0" err="1" smtClean="0"/>
              <a:t>relevant</a:t>
            </a:r>
            <a:r>
              <a:rPr lang="pt-PT" sz="1600" b="1" dirty="0" smtClean="0"/>
              <a:t> </a:t>
            </a:r>
            <a:r>
              <a:rPr lang="pt-PT" sz="1600" b="1" dirty="0" err="1" smtClean="0"/>
              <a:t>information</a:t>
            </a:r>
            <a:r>
              <a:rPr lang="pt-PT" sz="1600" b="1" dirty="0" smtClean="0"/>
              <a:t> to </a:t>
            </a:r>
            <a:r>
              <a:rPr lang="pt-PT" sz="1600" b="1" dirty="0" err="1" smtClean="0"/>
              <a:t>making</a:t>
            </a:r>
            <a:r>
              <a:rPr lang="pt-PT" sz="1600" b="1" dirty="0" smtClean="0"/>
              <a:t> a </a:t>
            </a:r>
            <a:r>
              <a:rPr lang="pt-PT" sz="1600" b="1" dirty="0" err="1" smtClean="0"/>
              <a:t>decision</a:t>
            </a:r>
            <a:r>
              <a:rPr lang="pt-PT" sz="1600" dirty="0" smtClean="0"/>
              <a:t> </a:t>
            </a:r>
            <a:r>
              <a:rPr lang="pt-PT" sz="1600" dirty="0" err="1" smtClean="0"/>
              <a:t>on</a:t>
            </a:r>
            <a:r>
              <a:rPr lang="pt-PT" sz="1600" dirty="0" smtClean="0"/>
              <a:t> a particular </a:t>
            </a:r>
            <a:r>
              <a:rPr lang="pt-PT" sz="1600" dirty="0" err="1" smtClean="0"/>
              <a:t>transaction</a:t>
            </a:r>
            <a:r>
              <a:rPr lang="pt-PT" sz="1600" dirty="0" smtClean="0"/>
              <a:t> comes to light!</a:t>
            </a:r>
          </a:p>
          <a:p>
            <a:pPr marL="0" indent="0" algn="just">
              <a:buNone/>
            </a:pPr>
            <a:endParaRPr lang="pt-PT"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29</a:t>
            </a:fld>
            <a:endParaRPr lang="es-ES"/>
          </a:p>
        </p:txBody>
      </p:sp>
      <p:sp>
        <p:nvSpPr>
          <p:cNvPr id="16" name="CaixaDeTexto 15"/>
          <p:cNvSpPr txBox="1"/>
          <p:nvPr/>
        </p:nvSpPr>
        <p:spPr>
          <a:xfrm>
            <a:off x="4716015" y="3080422"/>
            <a:ext cx="677817" cy="230832"/>
          </a:xfrm>
          <a:prstGeom prst="rect">
            <a:avLst/>
          </a:prstGeom>
          <a:noFill/>
          <a:ln cap="sq">
            <a:solidFill>
              <a:schemeClr val="tx1"/>
            </a:solidFill>
            <a:prstDash val="sysDash"/>
          </a:ln>
        </p:spPr>
        <p:txBody>
          <a:bodyPr wrap="square" rtlCol="0">
            <a:spAutoFit/>
          </a:bodyPr>
          <a:lstStyle/>
          <a:p>
            <a:r>
              <a:rPr lang="pt-PT" sz="900" dirty="0" smtClean="0"/>
              <a:t>Financial</a:t>
            </a:r>
            <a:endParaRPr lang="es-ES" sz="900" dirty="0"/>
          </a:p>
        </p:txBody>
      </p:sp>
      <p:sp>
        <p:nvSpPr>
          <p:cNvPr id="22" name="CaixaDeTexto 21"/>
          <p:cNvSpPr txBox="1"/>
          <p:nvPr/>
        </p:nvSpPr>
        <p:spPr>
          <a:xfrm>
            <a:off x="3478598" y="3294340"/>
            <a:ext cx="949386" cy="507831"/>
          </a:xfrm>
          <a:prstGeom prst="rect">
            <a:avLst/>
          </a:prstGeom>
          <a:noFill/>
          <a:ln>
            <a:solidFill>
              <a:schemeClr val="tx1"/>
            </a:solidFill>
            <a:prstDash val="solid"/>
          </a:ln>
        </p:spPr>
        <p:txBody>
          <a:bodyPr wrap="square" rtlCol="0">
            <a:spAutoFit/>
          </a:bodyPr>
          <a:lstStyle/>
          <a:p>
            <a:r>
              <a:rPr lang="pt-PT" sz="900" dirty="0" err="1" smtClean="0"/>
              <a:t>Forecast</a:t>
            </a:r>
            <a:r>
              <a:rPr lang="pt-PT" sz="900" dirty="0" smtClean="0"/>
              <a:t> </a:t>
            </a:r>
            <a:r>
              <a:rPr lang="pt-PT" sz="900" dirty="0" err="1" smtClean="0"/>
              <a:t>the</a:t>
            </a:r>
            <a:r>
              <a:rPr lang="pt-PT" sz="900" dirty="0" smtClean="0"/>
              <a:t> future performance</a:t>
            </a:r>
            <a:endParaRPr lang="es-ES" sz="900" dirty="0"/>
          </a:p>
        </p:txBody>
      </p:sp>
      <p:sp>
        <p:nvSpPr>
          <p:cNvPr id="23" name="CaixaDeTexto 22"/>
          <p:cNvSpPr txBox="1"/>
          <p:nvPr/>
        </p:nvSpPr>
        <p:spPr>
          <a:xfrm>
            <a:off x="2267744" y="3802171"/>
            <a:ext cx="864096" cy="646331"/>
          </a:xfrm>
          <a:prstGeom prst="rect">
            <a:avLst/>
          </a:prstGeom>
          <a:noFill/>
          <a:ln>
            <a:solidFill>
              <a:schemeClr val="tx1"/>
            </a:solidFill>
            <a:prstDash val="solid"/>
          </a:ln>
        </p:spPr>
        <p:txBody>
          <a:bodyPr wrap="square" rtlCol="0">
            <a:spAutoFit/>
          </a:bodyPr>
          <a:lstStyle/>
          <a:p>
            <a:endParaRPr lang="pt-PT" sz="900" dirty="0" smtClean="0"/>
          </a:p>
          <a:p>
            <a:r>
              <a:rPr lang="pt-PT" sz="900" dirty="0" err="1" smtClean="0"/>
              <a:t>Ascertain</a:t>
            </a:r>
            <a:r>
              <a:rPr lang="pt-PT" sz="900" dirty="0" smtClean="0"/>
              <a:t> </a:t>
            </a:r>
            <a:r>
              <a:rPr lang="pt-PT" sz="900" dirty="0" err="1" smtClean="0"/>
              <a:t>the</a:t>
            </a:r>
            <a:r>
              <a:rPr lang="pt-PT" sz="900" dirty="0" smtClean="0"/>
              <a:t> </a:t>
            </a:r>
            <a:r>
              <a:rPr lang="pt-PT" sz="900" dirty="0" err="1" smtClean="0"/>
              <a:t>purchase</a:t>
            </a:r>
            <a:r>
              <a:rPr lang="pt-PT" sz="900" dirty="0" smtClean="0"/>
              <a:t> </a:t>
            </a:r>
            <a:r>
              <a:rPr lang="pt-PT" sz="900" dirty="0" err="1" smtClean="0"/>
              <a:t>price</a:t>
            </a:r>
            <a:endParaRPr lang="pt-PT" sz="900" dirty="0" smtClean="0"/>
          </a:p>
          <a:p>
            <a:endParaRPr lang="es-ES" sz="900" dirty="0"/>
          </a:p>
        </p:txBody>
      </p:sp>
      <p:sp>
        <p:nvSpPr>
          <p:cNvPr id="24" name="CaixaDeTexto 23"/>
          <p:cNvSpPr txBox="1"/>
          <p:nvPr/>
        </p:nvSpPr>
        <p:spPr>
          <a:xfrm>
            <a:off x="3521243" y="4208486"/>
            <a:ext cx="864096" cy="600164"/>
          </a:xfrm>
          <a:prstGeom prst="rect">
            <a:avLst/>
          </a:prstGeom>
          <a:solidFill>
            <a:schemeClr val="accent2">
              <a:lumMod val="20000"/>
              <a:lumOff val="80000"/>
            </a:schemeClr>
          </a:solidFill>
          <a:ln>
            <a:solidFill>
              <a:schemeClr val="tx1"/>
            </a:solidFill>
            <a:prstDash val="solid"/>
          </a:ln>
        </p:spPr>
        <p:txBody>
          <a:bodyPr wrap="square" rtlCol="0">
            <a:spAutoFit/>
          </a:bodyPr>
          <a:lstStyle/>
          <a:p>
            <a:endParaRPr lang="pt-PT" sz="1200" dirty="0" smtClean="0"/>
          </a:p>
          <a:p>
            <a:r>
              <a:rPr lang="pt-PT" sz="1200" dirty="0" smtClean="0"/>
              <a:t>OBJETIVES</a:t>
            </a:r>
          </a:p>
          <a:p>
            <a:endParaRPr lang="es-ES" sz="900" dirty="0"/>
          </a:p>
        </p:txBody>
      </p:sp>
      <p:sp>
        <p:nvSpPr>
          <p:cNvPr id="25" name="CaixaDeTexto 24"/>
          <p:cNvSpPr txBox="1"/>
          <p:nvPr/>
        </p:nvSpPr>
        <p:spPr>
          <a:xfrm>
            <a:off x="4749043" y="3861048"/>
            <a:ext cx="864096" cy="646331"/>
          </a:xfrm>
          <a:prstGeom prst="rect">
            <a:avLst/>
          </a:prstGeom>
          <a:noFill/>
          <a:ln>
            <a:solidFill>
              <a:schemeClr val="tx1"/>
            </a:solidFill>
            <a:prstDash val="solid"/>
          </a:ln>
        </p:spPr>
        <p:txBody>
          <a:bodyPr wrap="square" rtlCol="0">
            <a:spAutoFit/>
          </a:bodyPr>
          <a:lstStyle/>
          <a:p>
            <a:r>
              <a:rPr lang="pt-PT" sz="900" dirty="0" err="1" smtClean="0"/>
              <a:t>Analyse</a:t>
            </a:r>
            <a:r>
              <a:rPr lang="pt-PT" sz="900" dirty="0" smtClean="0"/>
              <a:t> </a:t>
            </a:r>
            <a:r>
              <a:rPr lang="pt-PT" sz="900" dirty="0" err="1" smtClean="0"/>
              <a:t>the</a:t>
            </a:r>
            <a:r>
              <a:rPr lang="pt-PT" sz="900" dirty="0" smtClean="0"/>
              <a:t> </a:t>
            </a:r>
            <a:r>
              <a:rPr lang="pt-PT" sz="900" dirty="0" err="1" smtClean="0"/>
              <a:t>potential</a:t>
            </a:r>
            <a:r>
              <a:rPr lang="pt-PT" sz="900" dirty="0" smtClean="0"/>
              <a:t> </a:t>
            </a:r>
            <a:r>
              <a:rPr lang="pt-PT" sz="900" dirty="0" err="1" smtClean="0"/>
              <a:t>risks</a:t>
            </a:r>
            <a:r>
              <a:rPr lang="pt-PT" sz="900" dirty="0" smtClean="0"/>
              <a:t> </a:t>
            </a:r>
            <a:r>
              <a:rPr lang="pt-PT" sz="900" dirty="0" err="1" smtClean="0"/>
              <a:t>and</a:t>
            </a:r>
            <a:r>
              <a:rPr lang="pt-PT" sz="900" dirty="0" smtClean="0"/>
              <a:t> </a:t>
            </a:r>
            <a:r>
              <a:rPr lang="pt-PT" sz="900" dirty="0" err="1" smtClean="0"/>
              <a:t>threats</a:t>
            </a:r>
            <a:endParaRPr lang="pt-PT" sz="900" dirty="0" smtClean="0"/>
          </a:p>
          <a:p>
            <a:endParaRPr lang="es-ES" sz="900" dirty="0"/>
          </a:p>
        </p:txBody>
      </p:sp>
      <p:sp>
        <p:nvSpPr>
          <p:cNvPr id="26" name="CaixaDeTexto 25"/>
          <p:cNvSpPr txBox="1"/>
          <p:nvPr/>
        </p:nvSpPr>
        <p:spPr>
          <a:xfrm>
            <a:off x="4316995" y="5085184"/>
            <a:ext cx="864096" cy="646331"/>
          </a:xfrm>
          <a:prstGeom prst="rect">
            <a:avLst/>
          </a:prstGeom>
          <a:noFill/>
          <a:ln>
            <a:solidFill>
              <a:schemeClr val="tx1"/>
            </a:solidFill>
            <a:prstDash val="solid"/>
          </a:ln>
        </p:spPr>
        <p:txBody>
          <a:bodyPr wrap="square" rtlCol="0">
            <a:spAutoFit/>
          </a:bodyPr>
          <a:lstStyle/>
          <a:p>
            <a:endParaRPr lang="pt-PT" sz="900" dirty="0" smtClean="0"/>
          </a:p>
          <a:p>
            <a:r>
              <a:rPr lang="pt-PT" sz="900" dirty="0" smtClean="0"/>
              <a:t>To </a:t>
            </a:r>
            <a:r>
              <a:rPr lang="pt-PT" sz="900" dirty="0" err="1" smtClean="0"/>
              <a:t>discover</a:t>
            </a:r>
            <a:r>
              <a:rPr lang="pt-PT" sz="900" dirty="0" smtClean="0"/>
              <a:t> </a:t>
            </a:r>
            <a:r>
              <a:rPr lang="pt-PT" sz="900" dirty="0" err="1" smtClean="0"/>
              <a:t>deal-breakers</a:t>
            </a:r>
            <a:endParaRPr lang="pt-PT" sz="900" dirty="0" smtClean="0"/>
          </a:p>
          <a:p>
            <a:endParaRPr lang="es-ES" sz="900" dirty="0"/>
          </a:p>
        </p:txBody>
      </p:sp>
      <p:sp>
        <p:nvSpPr>
          <p:cNvPr id="27" name="CaixaDeTexto 26"/>
          <p:cNvSpPr txBox="1"/>
          <p:nvPr/>
        </p:nvSpPr>
        <p:spPr>
          <a:xfrm>
            <a:off x="2515747" y="5023179"/>
            <a:ext cx="864096" cy="646331"/>
          </a:xfrm>
          <a:prstGeom prst="rect">
            <a:avLst/>
          </a:prstGeom>
          <a:noFill/>
          <a:ln>
            <a:solidFill>
              <a:schemeClr val="tx1"/>
            </a:solidFill>
            <a:prstDash val="solid"/>
          </a:ln>
        </p:spPr>
        <p:txBody>
          <a:bodyPr wrap="square" rtlCol="0">
            <a:spAutoFit/>
          </a:bodyPr>
          <a:lstStyle/>
          <a:p>
            <a:r>
              <a:rPr lang="pt-PT" sz="900" dirty="0" smtClean="0"/>
              <a:t>Compliance </a:t>
            </a:r>
            <a:r>
              <a:rPr lang="pt-PT" sz="900" dirty="0" err="1" smtClean="0"/>
              <a:t>with</a:t>
            </a:r>
            <a:r>
              <a:rPr lang="pt-PT" sz="900" dirty="0" smtClean="0"/>
              <a:t> </a:t>
            </a:r>
            <a:r>
              <a:rPr lang="pt-PT" sz="900" dirty="0" err="1" smtClean="0"/>
              <a:t>relevant</a:t>
            </a:r>
            <a:r>
              <a:rPr lang="pt-PT" sz="900" dirty="0" smtClean="0"/>
              <a:t> </a:t>
            </a:r>
            <a:r>
              <a:rPr lang="pt-PT" sz="900" dirty="0" err="1" smtClean="0"/>
              <a:t>laws</a:t>
            </a:r>
            <a:endParaRPr lang="pt-PT" sz="900" dirty="0" smtClean="0"/>
          </a:p>
          <a:p>
            <a:endParaRPr lang="es-ES" sz="900" dirty="0"/>
          </a:p>
        </p:txBody>
      </p:sp>
      <p:sp>
        <p:nvSpPr>
          <p:cNvPr id="28" name="Seta para cima 27"/>
          <p:cNvSpPr/>
          <p:nvPr/>
        </p:nvSpPr>
        <p:spPr>
          <a:xfrm>
            <a:off x="3851920" y="3861048"/>
            <a:ext cx="216024" cy="1950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Seta para cima 28"/>
          <p:cNvSpPr/>
          <p:nvPr/>
        </p:nvSpPr>
        <p:spPr>
          <a:xfrm rot="17888023">
            <a:off x="3248770" y="4114964"/>
            <a:ext cx="216024" cy="1950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Seta para cima 29"/>
          <p:cNvSpPr/>
          <p:nvPr/>
        </p:nvSpPr>
        <p:spPr>
          <a:xfrm rot="3318408">
            <a:off x="4439889" y="4102882"/>
            <a:ext cx="216024" cy="1950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Seta para cima 30"/>
          <p:cNvSpPr/>
          <p:nvPr/>
        </p:nvSpPr>
        <p:spPr>
          <a:xfrm rot="12935944">
            <a:off x="3370586" y="4822260"/>
            <a:ext cx="216024" cy="1950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Seta para cima 31"/>
          <p:cNvSpPr/>
          <p:nvPr/>
        </p:nvSpPr>
        <p:spPr>
          <a:xfrm rot="8826723">
            <a:off x="4327097" y="4843649"/>
            <a:ext cx="216024" cy="1950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aixaDeTexto 32"/>
          <p:cNvSpPr txBox="1"/>
          <p:nvPr/>
        </p:nvSpPr>
        <p:spPr>
          <a:xfrm>
            <a:off x="5790742" y="4499438"/>
            <a:ext cx="720080" cy="369332"/>
          </a:xfrm>
          <a:prstGeom prst="rect">
            <a:avLst/>
          </a:prstGeom>
          <a:noFill/>
          <a:ln cap="sq">
            <a:solidFill>
              <a:schemeClr val="tx1"/>
            </a:solidFill>
            <a:prstDash val="sysDash"/>
          </a:ln>
        </p:spPr>
        <p:txBody>
          <a:bodyPr wrap="square" rtlCol="0">
            <a:spAutoFit/>
          </a:bodyPr>
          <a:lstStyle/>
          <a:p>
            <a:r>
              <a:rPr lang="pt-PT" sz="900" dirty="0" smtClean="0"/>
              <a:t>Accounting legal</a:t>
            </a:r>
            <a:endParaRPr lang="es-ES" sz="900" dirty="0"/>
          </a:p>
        </p:txBody>
      </p:sp>
      <p:sp>
        <p:nvSpPr>
          <p:cNvPr id="34" name="CaixaDeTexto 33"/>
          <p:cNvSpPr txBox="1"/>
          <p:nvPr/>
        </p:nvSpPr>
        <p:spPr>
          <a:xfrm>
            <a:off x="5499962" y="5500683"/>
            <a:ext cx="338908" cy="230832"/>
          </a:xfrm>
          <a:prstGeom prst="rect">
            <a:avLst/>
          </a:prstGeom>
          <a:noFill/>
          <a:ln cap="sq">
            <a:solidFill>
              <a:schemeClr val="tx1"/>
            </a:solidFill>
            <a:prstDash val="sysDash"/>
          </a:ln>
        </p:spPr>
        <p:txBody>
          <a:bodyPr wrap="square" rtlCol="0">
            <a:spAutoFit/>
          </a:bodyPr>
          <a:lstStyle/>
          <a:p>
            <a:r>
              <a:rPr lang="pt-PT" sz="900" dirty="0" err="1" smtClean="0"/>
              <a:t>All</a:t>
            </a:r>
            <a:endParaRPr lang="es-ES" sz="900" dirty="0"/>
          </a:p>
        </p:txBody>
      </p:sp>
      <p:sp>
        <p:nvSpPr>
          <p:cNvPr id="35" name="CaixaDeTexto 34"/>
          <p:cNvSpPr txBox="1"/>
          <p:nvPr/>
        </p:nvSpPr>
        <p:spPr>
          <a:xfrm>
            <a:off x="1835696" y="5500683"/>
            <a:ext cx="432048" cy="369332"/>
          </a:xfrm>
          <a:prstGeom prst="rect">
            <a:avLst/>
          </a:prstGeom>
          <a:noFill/>
          <a:ln cap="sq">
            <a:solidFill>
              <a:schemeClr val="tx1"/>
            </a:solidFill>
            <a:prstDash val="sysDash"/>
          </a:ln>
        </p:spPr>
        <p:txBody>
          <a:bodyPr wrap="square" rtlCol="0">
            <a:spAutoFit/>
          </a:bodyPr>
          <a:lstStyle/>
          <a:p>
            <a:r>
              <a:rPr lang="pt-PT" sz="900" dirty="0" smtClean="0"/>
              <a:t>Legal </a:t>
            </a:r>
            <a:r>
              <a:rPr lang="pt-PT" sz="900" dirty="0" err="1" smtClean="0"/>
              <a:t>tax</a:t>
            </a:r>
            <a:endParaRPr lang="es-ES" sz="900" dirty="0"/>
          </a:p>
        </p:txBody>
      </p:sp>
      <p:sp>
        <p:nvSpPr>
          <p:cNvPr id="36" name="CaixaDeTexto 35"/>
          <p:cNvSpPr txBox="1"/>
          <p:nvPr/>
        </p:nvSpPr>
        <p:spPr>
          <a:xfrm>
            <a:off x="1331640" y="4172905"/>
            <a:ext cx="744647" cy="369332"/>
          </a:xfrm>
          <a:prstGeom prst="rect">
            <a:avLst/>
          </a:prstGeom>
          <a:noFill/>
          <a:ln cap="sq">
            <a:solidFill>
              <a:schemeClr val="tx1"/>
            </a:solidFill>
            <a:prstDash val="sysDash"/>
          </a:ln>
        </p:spPr>
        <p:txBody>
          <a:bodyPr wrap="square" rtlCol="0">
            <a:spAutoFit/>
          </a:bodyPr>
          <a:lstStyle/>
          <a:p>
            <a:r>
              <a:rPr lang="pt-PT" sz="900" dirty="0" smtClean="0"/>
              <a:t>Accounting </a:t>
            </a:r>
            <a:r>
              <a:rPr lang="pt-PT" sz="900" dirty="0" err="1" smtClean="0"/>
              <a:t>finantial</a:t>
            </a:r>
            <a:endParaRPr lang="es-ES" sz="900" dirty="0"/>
          </a:p>
        </p:txBody>
      </p:sp>
    </p:spTree>
    <p:extLst>
      <p:ext uri="{BB962C8B-B14F-4D97-AF65-F5344CB8AC3E}">
        <p14:creationId xmlns:p14="http://schemas.microsoft.com/office/powerpoint/2010/main" val="2301524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000" b="1" dirty="0">
                <a:solidFill>
                  <a:schemeClr val="tx2"/>
                </a:solidFill>
              </a:rPr>
              <a:t>Article 227 - Fault in the formation of </a:t>
            </a:r>
            <a:r>
              <a:rPr lang="en-GB" sz="2000" b="1" dirty="0" smtClean="0">
                <a:solidFill>
                  <a:schemeClr val="tx2"/>
                </a:solidFill>
              </a:rPr>
              <a:t>contracts</a:t>
            </a:r>
            <a:endParaRPr lang="es-ES" sz="2000" b="1" dirty="0">
              <a:solidFill>
                <a:schemeClr val="tx2"/>
              </a:solidFill>
            </a:endParaRPr>
          </a:p>
        </p:txBody>
      </p:sp>
      <p:sp>
        <p:nvSpPr>
          <p:cNvPr id="3" name="Marcador de Posição de Conteúdo 2"/>
          <p:cNvSpPr>
            <a:spLocks noGrp="1"/>
          </p:cNvSpPr>
          <p:nvPr>
            <p:ph idx="1"/>
          </p:nvPr>
        </p:nvSpPr>
        <p:spPr/>
        <p:txBody>
          <a:bodyPr>
            <a:normAutofit/>
          </a:bodyPr>
          <a:lstStyle/>
          <a:p>
            <a:pPr marL="0" indent="0">
              <a:buNone/>
            </a:pPr>
            <a:r>
              <a:rPr lang="en-GB" dirty="0"/>
              <a:t> </a:t>
            </a:r>
            <a:endParaRPr lang="es-ES" dirty="0"/>
          </a:p>
          <a:p>
            <a:pPr marL="0" indent="0">
              <a:lnSpc>
                <a:spcPct val="150000"/>
              </a:lnSpc>
              <a:buNone/>
            </a:pPr>
            <a:r>
              <a:rPr lang="en-US" sz="1800" dirty="0"/>
              <a:t>1 – Whoever negotiates with another for the conclusion of a contract must, both in the preliminary stages and in the formation of the contract, proceed according to the rules of good faith, under penalty of liability for the damages caused, with own fault, to the other party.</a:t>
            </a:r>
          </a:p>
          <a:p>
            <a:pPr marL="0" indent="0">
              <a:lnSpc>
                <a:spcPct val="150000"/>
              </a:lnSpc>
              <a:buNone/>
            </a:pPr>
            <a:endParaRPr lang="en-US" sz="1800" dirty="0"/>
          </a:p>
          <a:p>
            <a:pPr marL="0" indent="0">
              <a:lnSpc>
                <a:spcPct val="150000"/>
              </a:lnSpc>
              <a:buNone/>
            </a:pPr>
            <a:r>
              <a:rPr lang="en-US" sz="1800" dirty="0"/>
              <a:t>2 – (…)</a:t>
            </a:r>
            <a:endParaRPr lang="en-U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a:t>
            </a:fld>
            <a:endParaRPr lang="es-ES"/>
          </a:p>
        </p:txBody>
      </p:sp>
    </p:spTree>
    <p:extLst>
      <p:ext uri="{BB962C8B-B14F-4D97-AF65-F5344CB8AC3E}">
        <p14:creationId xmlns:p14="http://schemas.microsoft.com/office/powerpoint/2010/main" val="3976280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a:bodyPr>
          <a:lstStyle/>
          <a:p>
            <a:pPr algn="l"/>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r>
              <a:rPr lang="pt-PT" sz="2400" b="1" dirty="0" smtClean="0">
                <a:solidFill>
                  <a:schemeClr val="tx2"/>
                </a:solidFill>
              </a:rPr>
              <a:t> </a:t>
            </a:r>
            <a:r>
              <a:rPr lang="pt-PT" sz="2400" b="1" dirty="0" err="1" smtClean="0">
                <a:solidFill>
                  <a:schemeClr val="tx2"/>
                </a:solidFill>
              </a:rPr>
              <a:t>and</a:t>
            </a:r>
            <a:r>
              <a:rPr lang="pt-PT" sz="2400" b="1" dirty="0" smtClean="0">
                <a:solidFill>
                  <a:schemeClr val="tx2"/>
                </a:solidFill>
              </a:rPr>
              <a:t> </a:t>
            </a:r>
            <a:r>
              <a:rPr lang="pt-PT" sz="2400" b="1" dirty="0" err="1" smtClean="0">
                <a:solidFill>
                  <a:schemeClr val="tx2"/>
                </a:solidFill>
              </a:rPr>
              <a:t>its</a:t>
            </a:r>
            <a:r>
              <a:rPr lang="pt-PT" sz="2400" b="1" dirty="0" smtClean="0">
                <a:solidFill>
                  <a:schemeClr val="tx2"/>
                </a:solidFill>
              </a:rPr>
              <a:t> </a:t>
            </a:r>
            <a:r>
              <a:rPr lang="pt-PT" sz="2400" b="1" dirty="0" err="1" smtClean="0">
                <a:solidFill>
                  <a:schemeClr val="tx2"/>
                </a:solidFill>
              </a:rPr>
              <a:t>objectives</a:t>
            </a:r>
            <a:endParaRPr lang="es-ES" sz="2000" dirty="0"/>
          </a:p>
        </p:txBody>
      </p:sp>
      <p:sp>
        <p:nvSpPr>
          <p:cNvPr id="3" name="Marcador de Posição de Conteúdo 2"/>
          <p:cNvSpPr>
            <a:spLocks noGrp="1"/>
          </p:cNvSpPr>
          <p:nvPr>
            <p:ph idx="1"/>
          </p:nvPr>
        </p:nvSpPr>
        <p:spPr>
          <a:xfrm>
            <a:off x="611560" y="1268760"/>
            <a:ext cx="7992888" cy="4857403"/>
          </a:xfrm>
        </p:spPr>
        <p:txBody>
          <a:bodyPr>
            <a:normAutofit lnSpcReduction="10000"/>
          </a:bodyPr>
          <a:lstStyle/>
          <a:p>
            <a:pPr marL="0" indent="0" algn="just">
              <a:buNone/>
            </a:pPr>
            <a:r>
              <a:rPr lang="pt-PT" sz="1600" dirty="0" err="1" smtClean="0"/>
              <a:t>Objective</a:t>
            </a:r>
            <a:r>
              <a:rPr lang="pt-PT" sz="1600" dirty="0" smtClean="0"/>
              <a:t> of	To </a:t>
            </a:r>
            <a:r>
              <a:rPr lang="pt-PT" sz="1600" b="1" dirty="0" err="1" smtClean="0"/>
              <a:t>investigate</a:t>
            </a:r>
            <a:r>
              <a:rPr lang="pt-PT" sz="1600" dirty="0" smtClean="0"/>
              <a:t> </a:t>
            </a:r>
            <a:r>
              <a:rPr lang="pt-PT" sz="1600" dirty="0" err="1" smtClean="0"/>
              <a:t>into</a:t>
            </a:r>
            <a:r>
              <a:rPr lang="pt-PT" sz="1600" dirty="0" smtClean="0"/>
              <a:t> </a:t>
            </a:r>
            <a:r>
              <a:rPr lang="pt-PT" sz="1600" dirty="0" err="1" smtClean="0"/>
              <a:t>the</a:t>
            </a:r>
            <a:r>
              <a:rPr lang="pt-PT" sz="1600" dirty="0" smtClean="0"/>
              <a:t> </a:t>
            </a:r>
            <a:r>
              <a:rPr lang="pt-PT" sz="1600" b="1" dirty="0" smtClean="0"/>
              <a:t>affairs of business </a:t>
            </a:r>
            <a:r>
              <a:rPr lang="pt-PT" sz="1600" dirty="0" smtClean="0"/>
              <a:t>as a </a:t>
            </a:r>
            <a:r>
              <a:rPr lang="pt-PT" sz="1600" dirty="0" err="1" smtClean="0"/>
              <a:t>prudent</a:t>
            </a:r>
            <a:r>
              <a:rPr lang="pt-PT" sz="1600" dirty="0" smtClean="0"/>
              <a:t> business </a:t>
            </a:r>
            <a:r>
              <a:rPr lang="pt-PT" sz="1600" dirty="0" err="1" smtClean="0"/>
              <a:t>person</a:t>
            </a:r>
            <a:endParaRPr lang="pt-PT" sz="1600" dirty="0" smtClean="0"/>
          </a:p>
          <a:p>
            <a:pPr marL="0" indent="0" algn="just">
              <a:buNone/>
            </a:pPr>
            <a:r>
              <a:rPr lang="pt-PT" sz="1600" dirty="0" err="1" smtClean="0"/>
              <a:t>Due</a:t>
            </a:r>
            <a:r>
              <a:rPr lang="pt-PT" sz="1600" dirty="0" smtClean="0"/>
              <a:t> </a:t>
            </a:r>
            <a:r>
              <a:rPr lang="pt-PT" sz="1600" dirty="0" err="1" smtClean="0"/>
              <a:t>diligence</a:t>
            </a: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confirm</a:t>
            </a:r>
            <a:r>
              <a:rPr lang="pt-PT" sz="1600" dirty="0" smtClean="0"/>
              <a:t> </a:t>
            </a:r>
            <a:r>
              <a:rPr lang="pt-PT" sz="1600" dirty="0" err="1" smtClean="0"/>
              <a:t>all</a:t>
            </a:r>
            <a:r>
              <a:rPr lang="pt-PT" sz="1600" dirty="0" smtClean="0"/>
              <a:t> material </a:t>
            </a:r>
            <a:r>
              <a:rPr lang="pt-PT" sz="1600" dirty="0" err="1" smtClean="0"/>
              <a:t>facts</a:t>
            </a:r>
            <a:r>
              <a:rPr lang="pt-PT" sz="1600" dirty="0" smtClean="0"/>
              <a:t> </a:t>
            </a:r>
            <a:r>
              <a:rPr lang="pt-PT" sz="1600" dirty="0" err="1" smtClean="0"/>
              <a:t>related</a:t>
            </a:r>
            <a:r>
              <a:rPr lang="pt-PT" sz="1600" dirty="0" smtClean="0"/>
              <a:t> to </a:t>
            </a:r>
            <a:r>
              <a:rPr lang="pt-PT" sz="1600" dirty="0" err="1" smtClean="0"/>
              <a:t>the</a:t>
            </a:r>
            <a:r>
              <a:rPr lang="pt-PT" sz="1600" dirty="0" smtClean="0"/>
              <a:t> business</a:t>
            </a:r>
          </a:p>
          <a:p>
            <a:pPr marL="0" indent="0" algn="just">
              <a:buNone/>
            </a:pP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assess</a:t>
            </a:r>
            <a:r>
              <a:rPr lang="pt-PT" sz="1600" dirty="0" smtClean="0"/>
              <a:t> </a:t>
            </a:r>
            <a:r>
              <a:rPr lang="pt-PT" sz="1600" dirty="0" err="1" smtClean="0"/>
              <a:t>the</a:t>
            </a:r>
            <a:r>
              <a:rPr lang="pt-PT" sz="1600" dirty="0" smtClean="0"/>
              <a:t> </a:t>
            </a:r>
            <a:r>
              <a:rPr lang="pt-PT" sz="1600" b="1" dirty="0" err="1" smtClean="0"/>
              <a:t>risks</a:t>
            </a:r>
            <a:r>
              <a:rPr lang="pt-PT" sz="1600" b="1" dirty="0" smtClean="0"/>
              <a:t> </a:t>
            </a:r>
            <a:r>
              <a:rPr lang="pt-PT" sz="1600" b="1" dirty="0" err="1" smtClean="0"/>
              <a:t>and</a:t>
            </a:r>
            <a:r>
              <a:rPr lang="pt-PT" sz="1600" b="1" dirty="0" smtClean="0"/>
              <a:t> </a:t>
            </a:r>
            <a:r>
              <a:rPr lang="pt-PT" sz="1600" b="1" dirty="0" err="1" smtClean="0"/>
              <a:t>opportunities</a:t>
            </a:r>
            <a:r>
              <a:rPr lang="pt-PT" sz="1600" b="1" dirty="0" smtClean="0"/>
              <a:t> </a:t>
            </a:r>
            <a:r>
              <a:rPr lang="pt-PT" sz="1600" dirty="0" smtClean="0"/>
              <a:t>of a </a:t>
            </a:r>
            <a:r>
              <a:rPr lang="pt-PT" sz="1600" dirty="0" err="1" smtClean="0"/>
              <a:t>proposed</a:t>
            </a:r>
            <a:r>
              <a:rPr lang="pt-PT" sz="1600" dirty="0" smtClean="0"/>
              <a:t> </a:t>
            </a:r>
            <a:r>
              <a:rPr lang="pt-PT" sz="1600" dirty="0" err="1" smtClean="0"/>
              <a:t>transaction</a:t>
            </a:r>
            <a:endParaRPr lang="pt-PT" sz="1600" dirty="0" smtClean="0"/>
          </a:p>
          <a:p>
            <a:pPr marL="0" indent="0" algn="just">
              <a:buNone/>
            </a:pPr>
            <a:r>
              <a:rPr lang="pt-PT" sz="1600" dirty="0"/>
              <a:t>	</a:t>
            </a: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reduce</a:t>
            </a:r>
            <a:r>
              <a:rPr lang="pt-PT" sz="1600" dirty="0" smtClean="0"/>
              <a:t> </a:t>
            </a:r>
            <a:r>
              <a:rPr lang="pt-PT" sz="1600" dirty="0" err="1" smtClean="0"/>
              <a:t>the</a:t>
            </a:r>
            <a:r>
              <a:rPr lang="pt-PT" sz="1600" dirty="0" smtClean="0"/>
              <a:t> </a:t>
            </a:r>
            <a:r>
              <a:rPr lang="pt-PT" sz="1600" b="1" dirty="0" err="1" smtClean="0"/>
              <a:t>risks</a:t>
            </a:r>
            <a:r>
              <a:rPr lang="pt-PT" sz="1600" b="1" dirty="0" smtClean="0"/>
              <a:t> of </a:t>
            </a:r>
            <a:r>
              <a:rPr lang="pt-PT" sz="1600" b="1" dirty="0" err="1" smtClean="0"/>
              <a:t>post-transaction</a:t>
            </a:r>
            <a:r>
              <a:rPr lang="pt-PT" sz="1600" b="1" dirty="0" smtClean="0"/>
              <a:t> </a:t>
            </a:r>
            <a:r>
              <a:rPr lang="pt-PT" sz="1600" dirty="0" err="1" smtClean="0"/>
              <a:t>unpleasant</a:t>
            </a:r>
            <a:r>
              <a:rPr lang="pt-PT" sz="1600" dirty="0" smtClean="0"/>
              <a:t> </a:t>
            </a:r>
            <a:r>
              <a:rPr lang="pt-PT" sz="1600" dirty="0" err="1" smtClean="0"/>
              <a:t>surprises</a:t>
            </a:r>
            <a:endParaRPr lang="pt-PT" sz="1600" dirty="0" smtClean="0"/>
          </a:p>
          <a:p>
            <a:pPr marL="0" indent="0" algn="just">
              <a:buNone/>
            </a:pPr>
            <a:r>
              <a:rPr lang="pt-PT" sz="1600" dirty="0"/>
              <a:t>	</a:t>
            </a: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confirm</a:t>
            </a:r>
            <a:r>
              <a:rPr lang="pt-PT" sz="1600" dirty="0" smtClean="0"/>
              <a:t> </a:t>
            </a:r>
            <a:r>
              <a:rPr lang="pt-PT" sz="1600" dirty="0" err="1" smtClean="0"/>
              <a:t>that</a:t>
            </a:r>
            <a:r>
              <a:rPr lang="pt-PT" sz="1600" dirty="0" smtClean="0"/>
              <a:t> </a:t>
            </a:r>
            <a:r>
              <a:rPr lang="pt-PT" sz="1600" dirty="0" err="1" smtClean="0"/>
              <a:t>the</a:t>
            </a:r>
            <a:r>
              <a:rPr lang="pt-PT" sz="1600" dirty="0" smtClean="0"/>
              <a:t> business </a:t>
            </a:r>
            <a:r>
              <a:rPr lang="pt-PT" sz="1600" dirty="0" err="1" smtClean="0"/>
              <a:t>is</a:t>
            </a:r>
            <a:r>
              <a:rPr lang="pt-PT" sz="1600" dirty="0" smtClean="0"/>
              <a:t> </a:t>
            </a:r>
            <a:r>
              <a:rPr lang="pt-PT" sz="1600" b="1" dirty="0" err="1" smtClean="0"/>
              <a:t>what</a:t>
            </a:r>
            <a:r>
              <a:rPr lang="pt-PT" sz="1600" b="1" dirty="0" smtClean="0"/>
              <a:t> </a:t>
            </a:r>
            <a:r>
              <a:rPr lang="pt-PT" sz="1600" b="1" dirty="0" err="1" smtClean="0"/>
              <a:t>it</a:t>
            </a:r>
            <a:r>
              <a:rPr lang="pt-PT" sz="1600" b="1" dirty="0" smtClean="0"/>
              <a:t> </a:t>
            </a:r>
            <a:r>
              <a:rPr lang="pt-PT" sz="1600" b="1" dirty="0" err="1" smtClean="0"/>
              <a:t>appears</a:t>
            </a:r>
            <a:endParaRPr lang="pt-PT" sz="1600" dirty="0" smtClean="0"/>
          </a:p>
          <a:p>
            <a:pPr marL="0" indent="0" algn="just">
              <a:buNone/>
            </a:pPr>
            <a:r>
              <a:rPr lang="pt-PT" sz="1600" dirty="0"/>
              <a:t>	</a:t>
            </a: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create</a:t>
            </a:r>
            <a:r>
              <a:rPr lang="pt-PT" sz="1600" dirty="0" smtClean="0"/>
              <a:t> a trust </a:t>
            </a:r>
            <a:r>
              <a:rPr lang="pt-PT" sz="1600" dirty="0" err="1" smtClean="0"/>
              <a:t>between</a:t>
            </a:r>
            <a:r>
              <a:rPr lang="pt-PT" sz="1600" dirty="0" smtClean="0"/>
              <a:t> </a:t>
            </a:r>
            <a:r>
              <a:rPr lang="pt-PT" sz="1600" dirty="0" err="1" smtClean="0"/>
              <a:t>two</a:t>
            </a:r>
            <a:r>
              <a:rPr lang="pt-PT" sz="1600" dirty="0" smtClean="0"/>
              <a:t> </a:t>
            </a:r>
            <a:r>
              <a:rPr lang="pt-PT" sz="1600" dirty="0" err="1" smtClean="0"/>
              <a:t>unrelated</a:t>
            </a:r>
            <a:r>
              <a:rPr lang="pt-PT" sz="1600" dirty="0" smtClean="0"/>
              <a:t> </a:t>
            </a:r>
            <a:r>
              <a:rPr lang="pt-PT" sz="1600" dirty="0" err="1" smtClean="0"/>
              <a:t>parties</a:t>
            </a:r>
            <a:endParaRPr lang="pt-PT" sz="1600" dirty="0" smtClean="0"/>
          </a:p>
          <a:p>
            <a:pPr marL="0" indent="0" algn="just">
              <a:buNone/>
            </a:pPr>
            <a:r>
              <a:rPr lang="pt-PT" sz="1600" dirty="0"/>
              <a:t>	</a:t>
            </a:r>
            <a:r>
              <a:rPr lang="pt-PT" sz="1600" dirty="0" smtClean="0"/>
              <a:t>	__________________________________________________________</a:t>
            </a:r>
          </a:p>
          <a:p>
            <a:pPr marL="0" indent="0" algn="just">
              <a:buNone/>
            </a:pPr>
            <a:r>
              <a:rPr lang="pt-PT" sz="1600" dirty="0"/>
              <a:t>	</a:t>
            </a:r>
            <a:r>
              <a:rPr lang="pt-PT" sz="1600" dirty="0" smtClean="0"/>
              <a:t>	To </a:t>
            </a:r>
            <a:r>
              <a:rPr lang="pt-PT" sz="1600" b="1" dirty="0" err="1" smtClean="0"/>
              <a:t>identify</a:t>
            </a:r>
            <a:r>
              <a:rPr lang="pt-PT" sz="1600" b="1" dirty="0" smtClean="0"/>
              <a:t> </a:t>
            </a:r>
            <a:r>
              <a:rPr lang="pt-PT" sz="1600" b="1" dirty="0" err="1" smtClean="0"/>
              <a:t>potential</a:t>
            </a:r>
            <a:r>
              <a:rPr lang="pt-PT" sz="1600" b="1" dirty="0" smtClean="0"/>
              <a:t> </a:t>
            </a:r>
            <a:r>
              <a:rPr lang="pt-PT" sz="1600" b="1" dirty="0" err="1" smtClean="0"/>
              <a:t>deal</a:t>
            </a:r>
            <a:r>
              <a:rPr lang="pt-PT" sz="1600" b="1" dirty="0" smtClean="0"/>
              <a:t> </a:t>
            </a:r>
            <a:r>
              <a:rPr lang="pt-PT" sz="1600" b="1" dirty="0" err="1" smtClean="0"/>
              <a:t>killers</a:t>
            </a:r>
            <a:r>
              <a:rPr lang="pt-PT" sz="1600" b="1" dirty="0" smtClean="0"/>
              <a:t> </a:t>
            </a:r>
            <a:r>
              <a:rPr lang="pt-PT" sz="1600" dirty="0" err="1" smtClean="0"/>
              <a:t>defects</a:t>
            </a:r>
            <a:r>
              <a:rPr lang="pt-PT" sz="1600" dirty="0" smtClean="0"/>
              <a:t> in </a:t>
            </a:r>
            <a:r>
              <a:rPr lang="pt-PT" sz="1600" dirty="0" err="1" smtClean="0"/>
              <a:t>the</a:t>
            </a:r>
            <a:r>
              <a:rPr lang="pt-PT" sz="1600" dirty="0" smtClean="0"/>
              <a:t> target </a:t>
            </a:r>
            <a:r>
              <a:rPr lang="pt-PT" sz="1600" dirty="0" err="1" smtClean="0"/>
              <a:t>and</a:t>
            </a:r>
            <a:r>
              <a:rPr lang="pt-PT" sz="1600" dirty="0" smtClean="0"/>
              <a:t> </a:t>
            </a:r>
            <a:r>
              <a:rPr lang="pt-PT" sz="1600" dirty="0" err="1" smtClean="0"/>
              <a:t>avoid</a:t>
            </a:r>
            <a:r>
              <a:rPr lang="pt-PT" sz="1600" dirty="0" smtClean="0"/>
              <a:t> a </a:t>
            </a:r>
            <a:r>
              <a:rPr lang="pt-PT" sz="1600" dirty="0" err="1" smtClean="0"/>
              <a:t>bad</a:t>
            </a:r>
            <a:r>
              <a:rPr lang="pt-PT" sz="1600" dirty="0" smtClean="0"/>
              <a:t> 		business  </a:t>
            </a:r>
            <a:r>
              <a:rPr lang="pt-PT" sz="1600" dirty="0" err="1" smtClean="0"/>
              <a:t>transaction</a:t>
            </a:r>
            <a:endParaRPr lang="pt-PT" sz="1600" dirty="0" smtClean="0"/>
          </a:p>
          <a:p>
            <a:pPr marL="0" indent="0" algn="just">
              <a:buNone/>
            </a:pPr>
            <a:r>
              <a:rPr lang="pt-PT" sz="1600" dirty="0"/>
              <a:t>	</a:t>
            </a:r>
            <a:r>
              <a:rPr lang="pt-PT" sz="1600" dirty="0" smtClean="0"/>
              <a:t>	__________________________________________________________</a:t>
            </a:r>
          </a:p>
          <a:p>
            <a:pPr marL="0" indent="0" algn="just">
              <a:buNone/>
            </a:pPr>
            <a:r>
              <a:rPr lang="pt-PT" sz="1600" dirty="0"/>
              <a:t>	</a:t>
            </a:r>
            <a:r>
              <a:rPr lang="pt-PT" sz="1600" dirty="0" smtClean="0"/>
              <a:t>	To </a:t>
            </a:r>
            <a:r>
              <a:rPr lang="pt-PT" sz="1600" dirty="0" err="1" smtClean="0"/>
              <a:t>verify</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transaction</a:t>
            </a:r>
            <a:r>
              <a:rPr lang="pt-PT" sz="1600" dirty="0" smtClean="0"/>
              <a:t> </a:t>
            </a:r>
            <a:r>
              <a:rPr lang="pt-PT" sz="1600" dirty="0" err="1" smtClean="0"/>
              <a:t>complies</a:t>
            </a:r>
            <a:r>
              <a:rPr lang="pt-PT" sz="1600" dirty="0" smtClean="0"/>
              <a:t> </a:t>
            </a:r>
            <a:r>
              <a:rPr lang="pt-PT" sz="1600" dirty="0" err="1" smtClean="0"/>
              <a:t>with</a:t>
            </a:r>
            <a:r>
              <a:rPr lang="pt-PT" sz="1600" dirty="0" smtClean="0"/>
              <a:t> </a:t>
            </a:r>
            <a:r>
              <a:rPr lang="pt-PT" sz="1600" b="1" dirty="0" err="1" smtClean="0"/>
              <a:t>investment</a:t>
            </a:r>
            <a:r>
              <a:rPr lang="pt-PT" sz="1600" b="1" dirty="0" smtClean="0"/>
              <a:t> </a:t>
            </a:r>
            <a:r>
              <a:rPr lang="pt-PT" sz="1600" b="1" dirty="0" err="1" smtClean="0"/>
              <a:t>or</a:t>
            </a:r>
            <a:r>
              <a:rPr lang="pt-PT" sz="1600" b="1" dirty="0" smtClean="0"/>
              <a:t> </a:t>
            </a:r>
            <a:r>
              <a:rPr lang="pt-PT" sz="1600" b="1" dirty="0" err="1" smtClean="0"/>
              <a:t>acquisition</a:t>
            </a:r>
            <a:r>
              <a:rPr lang="pt-PT" sz="1600" b="1" dirty="0" smtClean="0"/>
              <a:t> 		</a:t>
            </a:r>
            <a:r>
              <a:rPr lang="pt-PT" sz="1600" b="1" dirty="0" err="1" smtClean="0"/>
              <a:t>criteria</a:t>
            </a:r>
            <a:endParaRPr lang="pt-PT" sz="1600" b="1" dirty="0"/>
          </a:p>
          <a:p>
            <a:pPr marL="0" indent="0" algn="just">
              <a:buNone/>
            </a:pPr>
            <a:r>
              <a:rPr lang="pt-PT" sz="1600" dirty="0" smtClean="0"/>
              <a:t>		</a:t>
            </a: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30</a:t>
            </a:fld>
            <a:endParaRPr lang="es-ES"/>
          </a:p>
        </p:txBody>
      </p:sp>
    </p:spTree>
    <p:extLst>
      <p:ext uri="{BB962C8B-B14F-4D97-AF65-F5344CB8AC3E}">
        <p14:creationId xmlns:p14="http://schemas.microsoft.com/office/powerpoint/2010/main" val="3425340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a:bodyPr>
          <a:lstStyle/>
          <a:p>
            <a:pPr algn="l"/>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r>
              <a:rPr lang="pt-PT" sz="2400" b="1" dirty="0" smtClean="0">
                <a:solidFill>
                  <a:schemeClr val="tx2"/>
                </a:solidFill>
              </a:rPr>
              <a:t> </a:t>
            </a:r>
            <a:r>
              <a:rPr lang="pt-PT" sz="2400" b="1" dirty="0" err="1" smtClean="0">
                <a:solidFill>
                  <a:schemeClr val="tx2"/>
                </a:solidFill>
              </a:rPr>
              <a:t>process</a:t>
            </a:r>
            <a:endParaRPr lang="es-ES" sz="2000" dirty="0"/>
          </a:p>
        </p:txBody>
      </p:sp>
      <p:sp>
        <p:nvSpPr>
          <p:cNvPr id="3" name="Marcador de Posição de Conteúdo 2"/>
          <p:cNvSpPr>
            <a:spLocks noGrp="1"/>
          </p:cNvSpPr>
          <p:nvPr>
            <p:ph idx="1"/>
          </p:nvPr>
        </p:nvSpPr>
        <p:spPr>
          <a:xfrm>
            <a:off x="611560" y="1052736"/>
            <a:ext cx="7992888" cy="5256584"/>
          </a:xfrm>
        </p:spPr>
        <p:txBody>
          <a:bodyPr>
            <a:normAutofit/>
          </a:bodyPr>
          <a:lstStyle/>
          <a:p>
            <a:pPr marL="0" indent="0" algn="just">
              <a:buNone/>
            </a:pPr>
            <a:r>
              <a:rPr lang="pt-PT" sz="1600" dirty="0" smtClean="0"/>
              <a:t>	</a:t>
            </a: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31</a:t>
            </a:fld>
            <a:endParaRPr lang="es-ES"/>
          </a:p>
        </p:txBody>
      </p:sp>
      <p:sp>
        <p:nvSpPr>
          <p:cNvPr id="6" name="CaixaDeTexto 5"/>
          <p:cNvSpPr txBox="1"/>
          <p:nvPr/>
        </p:nvSpPr>
        <p:spPr>
          <a:xfrm>
            <a:off x="2267744" y="2492896"/>
            <a:ext cx="184731" cy="369332"/>
          </a:xfrm>
          <a:prstGeom prst="rect">
            <a:avLst/>
          </a:prstGeom>
          <a:noFill/>
        </p:spPr>
        <p:txBody>
          <a:bodyPr wrap="none" rtlCol="0">
            <a:spAutoFit/>
          </a:bodyPr>
          <a:lstStyle/>
          <a:p>
            <a:endParaRPr lang="es-ES" dirty="0"/>
          </a:p>
        </p:txBody>
      </p:sp>
      <p:sp>
        <p:nvSpPr>
          <p:cNvPr id="7" name="CaixaDeTexto 6"/>
          <p:cNvSpPr txBox="1"/>
          <p:nvPr/>
        </p:nvSpPr>
        <p:spPr>
          <a:xfrm>
            <a:off x="1115616" y="1550812"/>
            <a:ext cx="1440160" cy="1200329"/>
          </a:xfrm>
          <a:prstGeom prst="rect">
            <a:avLst/>
          </a:prstGeom>
          <a:noFill/>
          <a:ln>
            <a:solidFill>
              <a:schemeClr val="accent2">
                <a:lumMod val="50000"/>
              </a:schemeClr>
            </a:solidFill>
          </a:ln>
        </p:spPr>
        <p:txBody>
          <a:bodyPr wrap="square" rtlCol="0">
            <a:spAutoFit/>
          </a:bodyPr>
          <a:lstStyle/>
          <a:p>
            <a:pPr algn="ctr"/>
            <a:r>
              <a:rPr lang="pt-PT" sz="1200" dirty="0" smtClean="0"/>
              <a:t>Define scope of </a:t>
            </a:r>
            <a:r>
              <a:rPr lang="pt-PT" sz="1200" dirty="0" err="1" smtClean="0"/>
              <a:t>the</a:t>
            </a:r>
            <a:r>
              <a:rPr lang="pt-PT" sz="1200" dirty="0" smtClean="0"/>
              <a:t> </a:t>
            </a:r>
            <a:r>
              <a:rPr lang="pt-PT" sz="1200" dirty="0" err="1" smtClean="0"/>
              <a:t>engagement</a:t>
            </a:r>
            <a:r>
              <a:rPr lang="pt-PT" sz="1200" dirty="0" smtClean="0"/>
              <a:t> </a:t>
            </a:r>
            <a:r>
              <a:rPr lang="pt-PT" sz="1200" dirty="0" err="1" smtClean="0"/>
              <a:t>and</a:t>
            </a:r>
            <a:r>
              <a:rPr lang="pt-PT" sz="1200" dirty="0" smtClean="0"/>
              <a:t> </a:t>
            </a:r>
            <a:r>
              <a:rPr lang="pt-PT" sz="1200" dirty="0" err="1" smtClean="0"/>
              <a:t>relevant</a:t>
            </a:r>
            <a:r>
              <a:rPr lang="pt-PT" sz="1200" dirty="0" smtClean="0"/>
              <a:t> </a:t>
            </a:r>
            <a:r>
              <a:rPr lang="pt-PT" sz="1200" dirty="0" err="1" smtClean="0"/>
              <a:t>information</a:t>
            </a:r>
            <a:r>
              <a:rPr lang="pt-PT" sz="1200" dirty="0" smtClean="0"/>
              <a:t> </a:t>
            </a:r>
            <a:r>
              <a:rPr lang="pt-PT" sz="1200" dirty="0" err="1" smtClean="0"/>
              <a:t>requirement</a:t>
            </a:r>
            <a:endParaRPr lang="es-ES" sz="1200" dirty="0"/>
          </a:p>
          <a:p>
            <a:pPr algn="ctr"/>
            <a:endParaRPr lang="es-ES" sz="1200" dirty="0"/>
          </a:p>
        </p:txBody>
      </p:sp>
      <p:sp>
        <p:nvSpPr>
          <p:cNvPr id="8" name="CaixaDeTexto 7"/>
          <p:cNvSpPr txBox="1"/>
          <p:nvPr/>
        </p:nvSpPr>
        <p:spPr>
          <a:xfrm>
            <a:off x="3530530" y="1556792"/>
            <a:ext cx="1455325" cy="954107"/>
          </a:xfrm>
          <a:prstGeom prst="rect">
            <a:avLst/>
          </a:prstGeom>
          <a:noFill/>
          <a:ln>
            <a:solidFill>
              <a:schemeClr val="accent2">
                <a:lumMod val="50000"/>
              </a:schemeClr>
            </a:solidFill>
          </a:ln>
        </p:spPr>
        <p:txBody>
          <a:bodyPr wrap="square" rtlCol="0">
            <a:spAutoFit/>
          </a:bodyPr>
          <a:lstStyle/>
          <a:p>
            <a:pPr algn="ctr"/>
            <a:endParaRPr lang="pt-PT" sz="1000" dirty="0" smtClean="0"/>
          </a:p>
          <a:p>
            <a:pPr algn="ctr"/>
            <a:r>
              <a:rPr lang="pt-PT" sz="1200" dirty="0" err="1" smtClean="0"/>
              <a:t>Analysis</a:t>
            </a:r>
            <a:r>
              <a:rPr lang="pt-PT" sz="1200" dirty="0" smtClean="0"/>
              <a:t> of </a:t>
            </a:r>
            <a:r>
              <a:rPr lang="pt-PT" sz="1200" dirty="0" err="1" smtClean="0"/>
              <a:t>preliminary</a:t>
            </a:r>
            <a:r>
              <a:rPr lang="pt-PT" sz="1200" dirty="0" smtClean="0"/>
              <a:t> </a:t>
            </a:r>
            <a:r>
              <a:rPr lang="pt-PT" sz="1200" dirty="0" err="1" smtClean="0"/>
              <a:t>information</a:t>
            </a:r>
            <a:endParaRPr lang="pt-PT" sz="1200" dirty="0" smtClean="0"/>
          </a:p>
          <a:p>
            <a:pPr algn="ctr"/>
            <a:endParaRPr lang="es-ES" sz="1000" dirty="0"/>
          </a:p>
        </p:txBody>
      </p:sp>
      <p:sp>
        <p:nvSpPr>
          <p:cNvPr id="9" name="CaixaDeTexto 8"/>
          <p:cNvSpPr txBox="1"/>
          <p:nvPr/>
        </p:nvSpPr>
        <p:spPr>
          <a:xfrm>
            <a:off x="5990150" y="1550812"/>
            <a:ext cx="1440160" cy="954107"/>
          </a:xfrm>
          <a:prstGeom prst="rect">
            <a:avLst/>
          </a:prstGeom>
          <a:noFill/>
          <a:ln>
            <a:solidFill>
              <a:schemeClr val="accent2">
                <a:lumMod val="50000"/>
              </a:schemeClr>
            </a:solidFill>
          </a:ln>
        </p:spPr>
        <p:txBody>
          <a:bodyPr wrap="square" rtlCol="0">
            <a:spAutoFit/>
          </a:bodyPr>
          <a:lstStyle/>
          <a:p>
            <a:pPr algn="ctr"/>
            <a:endParaRPr lang="pt-PT" sz="1000" dirty="0" smtClean="0"/>
          </a:p>
          <a:p>
            <a:pPr algn="ctr"/>
            <a:r>
              <a:rPr lang="pt-PT" sz="1200" dirty="0" err="1" smtClean="0"/>
              <a:t>Understanding</a:t>
            </a:r>
            <a:r>
              <a:rPr lang="pt-PT" sz="1200" dirty="0" smtClean="0"/>
              <a:t> </a:t>
            </a:r>
            <a:r>
              <a:rPr lang="pt-PT" sz="1200" dirty="0" err="1" smtClean="0"/>
              <a:t>key</a:t>
            </a:r>
            <a:r>
              <a:rPr lang="pt-PT" sz="1200" dirty="0" smtClean="0"/>
              <a:t> </a:t>
            </a:r>
            <a:r>
              <a:rPr lang="pt-PT" sz="1200" dirty="0" err="1" smtClean="0"/>
              <a:t>transaction</a:t>
            </a:r>
            <a:r>
              <a:rPr lang="pt-PT" sz="1200" dirty="0" smtClean="0"/>
              <a:t> drivers</a:t>
            </a:r>
          </a:p>
          <a:p>
            <a:pPr algn="ctr"/>
            <a:endParaRPr lang="pt-PT" sz="1200" dirty="0" smtClean="0"/>
          </a:p>
          <a:p>
            <a:pPr algn="ctr"/>
            <a:endParaRPr lang="es-ES" sz="1000" dirty="0"/>
          </a:p>
        </p:txBody>
      </p:sp>
      <p:sp>
        <p:nvSpPr>
          <p:cNvPr id="10" name="CaixaDeTexto 9"/>
          <p:cNvSpPr txBox="1"/>
          <p:nvPr/>
        </p:nvSpPr>
        <p:spPr>
          <a:xfrm>
            <a:off x="1128357" y="3071136"/>
            <a:ext cx="1440160" cy="1200329"/>
          </a:xfrm>
          <a:prstGeom prst="rect">
            <a:avLst/>
          </a:prstGeom>
          <a:noFill/>
          <a:ln>
            <a:solidFill>
              <a:schemeClr val="accent2">
                <a:lumMod val="50000"/>
              </a:schemeClr>
            </a:solidFill>
          </a:ln>
        </p:spPr>
        <p:txBody>
          <a:bodyPr wrap="square" rtlCol="0">
            <a:spAutoFit/>
          </a:bodyPr>
          <a:lstStyle/>
          <a:p>
            <a:pPr algn="ctr"/>
            <a:r>
              <a:rPr lang="pt-PT" sz="1200" dirty="0" err="1" smtClean="0"/>
              <a:t>Benchmark</a:t>
            </a:r>
            <a:r>
              <a:rPr lang="pt-PT" sz="1200" dirty="0" smtClean="0"/>
              <a:t> </a:t>
            </a:r>
            <a:r>
              <a:rPr lang="pt-PT" sz="1200" dirty="0" err="1" smtClean="0"/>
              <a:t>forecasts</a:t>
            </a:r>
            <a:r>
              <a:rPr lang="pt-PT" sz="1200" dirty="0" smtClean="0"/>
              <a:t> </a:t>
            </a:r>
            <a:r>
              <a:rPr lang="pt-PT" sz="1200" dirty="0" err="1" smtClean="0"/>
              <a:t>and</a:t>
            </a:r>
            <a:r>
              <a:rPr lang="pt-PT" sz="1200" dirty="0" smtClean="0"/>
              <a:t> </a:t>
            </a:r>
            <a:r>
              <a:rPr lang="pt-PT" sz="1200" dirty="0" err="1" smtClean="0"/>
              <a:t>proposed</a:t>
            </a:r>
            <a:r>
              <a:rPr lang="pt-PT" sz="1200" dirty="0" smtClean="0"/>
              <a:t> </a:t>
            </a:r>
            <a:r>
              <a:rPr lang="pt-PT" sz="1200" dirty="0" err="1" smtClean="0"/>
              <a:t>deal</a:t>
            </a:r>
            <a:r>
              <a:rPr lang="pt-PT" sz="1200" dirty="0" smtClean="0"/>
              <a:t> </a:t>
            </a:r>
            <a:r>
              <a:rPr lang="pt-PT" sz="1200" dirty="0" err="1" smtClean="0"/>
              <a:t>multiples</a:t>
            </a:r>
            <a:r>
              <a:rPr lang="pt-PT" sz="1200" dirty="0" smtClean="0"/>
              <a:t> </a:t>
            </a:r>
            <a:r>
              <a:rPr lang="pt-PT" sz="1200" dirty="0" err="1" smtClean="0"/>
              <a:t>with</a:t>
            </a:r>
            <a:r>
              <a:rPr lang="pt-PT" sz="1200" dirty="0" smtClean="0"/>
              <a:t> </a:t>
            </a:r>
            <a:r>
              <a:rPr lang="pt-PT" sz="1200" dirty="0" err="1" smtClean="0"/>
              <a:t>market</a:t>
            </a:r>
            <a:r>
              <a:rPr lang="pt-PT" sz="1200" dirty="0" smtClean="0"/>
              <a:t> </a:t>
            </a:r>
            <a:r>
              <a:rPr lang="pt-PT" sz="1200" dirty="0" err="1" smtClean="0"/>
              <a:t>and</a:t>
            </a:r>
            <a:r>
              <a:rPr lang="pt-PT" sz="1200" dirty="0" smtClean="0"/>
              <a:t> </a:t>
            </a:r>
            <a:r>
              <a:rPr lang="pt-PT" sz="1200" dirty="0" err="1" smtClean="0"/>
              <a:t>industry</a:t>
            </a:r>
            <a:r>
              <a:rPr lang="pt-PT" sz="1200" dirty="0" smtClean="0"/>
              <a:t> data</a:t>
            </a:r>
            <a:endParaRPr lang="es-ES" sz="1200" dirty="0"/>
          </a:p>
        </p:txBody>
      </p:sp>
      <p:sp>
        <p:nvSpPr>
          <p:cNvPr id="11" name="CaixaDeTexto 10"/>
          <p:cNvSpPr txBox="1"/>
          <p:nvPr/>
        </p:nvSpPr>
        <p:spPr>
          <a:xfrm>
            <a:off x="3545695" y="2996952"/>
            <a:ext cx="1440160" cy="1107996"/>
          </a:xfrm>
          <a:prstGeom prst="rect">
            <a:avLst/>
          </a:prstGeom>
          <a:noFill/>
          <a:ln>
            <a:solidFill>
              <a:schemeClr val="accent2">
                <a:lumMod val="50000"/>
              </a:schemeClr>
            </a:solidFill>
          </a:ln>
        </p:spPr>
        <p:txBody>
          <a:bodyPr wrap="square" rtlCol="0">
            <a:spAutoFit/>
          </a:bodyPr>
          <a:lstStyle/>
          <a:p>
            <a:pPr algn="ctr"/>
            <a:endParaRPr lang="pt-PT" sz="1000" dirty="0"/>
          </a:p>
          <a:p>
            <a:pPr algn="ctr"/>
            <a:endParaRPr lang="pt-PT" sz="1200" dirty="0" smtClean="0"/>
          </a:p>
          <a:p>
            <a:pPr algn="ctr"/>
            <a:r>
              <a:rPr lang="pt-PT" sz="1200" dirty="0" err="1" smtClean="0"/>
              <a:t>Industry</a:t>
            </a:r>
            <a:r>
              <a:rPr lang="pt-PT" sz="1200" dirty="0" smtClean="0"/>
              <a:t> research</a:t>
            </a:r>
          </a:p>
          <a:p>
            <a:pPr algn="ctr"/>
            <a:endParaRPr lang="pt-PT" sz="1200" dirty="0" smtClean="0"/>
          </a:p>
          <a:p>
            <a:pPr algn="ctr"/>
            <a:endParaRPr lang="pt-PT" sz="1000" dirty="0"/>
          </a:p>
          <a:p>
            <a:pPr algn="ctr"/>
            <a:endParaRPr lang="pt-PT" sz="1000" dirty="0" smtClean="0"/>
          </a:p>
        </p:txBody>
      </p:sp>
      <p:sp>
        <p:nvSpPr>
          <p:cNvPr id="12" name="CaixaDeTexto 11"/>
          <p:cNvSpPr txBox="1"/>
          <p:nvPr/>
        </p:nvSpPr>
        <p:spPr>
          <a:xfrm>
            <a:off x="6048164" y="3150841"/>
            <a:ext cx="1440160" cy="954107"/>
          </a:xfrm>
          <a:prstGeom prst="rect">
            <a:avLst/>
          </a:prstGeom>
          <a:noFill/>
          <a:ln>
            <a:solidFill>
              <a:schemeClr val="accent2">
                <a:lumMod val="50000"/>
              </a:schemeClr>
            </a:solidFill>
          </a:ln>
        </p:spPr>
        <p:txBody>
          <a:bodyPr wrap="square" rtlCol="0">
            <a:spAutoFit/>
          </a:bodyPr>
          <a:lstStyle/>
          <a:p>
            <a:pPr algn="ctr"/>
            <a:endParaRPr lang="pt-PT" sz="1000" dirty="0" smtClean="0"/>
          </a:p>
          <a:p>
            <a:pPr algn="ctr"/>
            <a:r>
              <a:rPr lang="pt-PT" sz="1200" dirty="0" err="1" smtClean="0"/>
              <a:t>Analysis</a:t>
            </a:r>
            <a:r>
              <a:rPr lang="pt-PT" sz="1200" dirty="0" smtClean="0"/>
              <a:t> of </a:t>
            </a:r>
            <a:r>
              <a:rPr lang="pt-PT" sz="1200" dirty="0" err="1" smtClean="0"/>
              <a:t>historic</a:t>
            </a:r>
            <a:r>
              <a:rPr lang="pt-PT" sz="1200" dirty="0" smtClean="0"/>
              <a:t> financial </a:t>
            </a:r>
            <a:r>
              <a:rPr lang="pt-PT" sz="1200" dirty="0" err="1" smtClean="0"/>
              <a:t>information</a:t>
            </a:r>
            <a:endParaRPr lang="pt-PT" sz="1200" dirty="0" smtClean="0"/>
          </a:p>
          <a:p>
            <a:pPr algn="ctr"/>
            <a:endParaRPr lang="es-ES" sz="1000" dirty="0"/>
          </a:p>
        </p:txBody>
      </p:sp>
      <p:sp>
        <p:nvSpPr>
          <p:cNvPr id="13" name="CaixaDeTexto 12"/>
          <p:cNvSpPr txBox="1"/>
          <p:nvPr/>
        </p:nvSpPr>
        <p:spPr>
          <a:xfrm>
            <a:off x="1115616" y="4988186"/>
            <a:ext cx="1440160" cy="984885"/>
          </a:xfrm>
          <a:prstGeom prst="rect">
            <a:avLst/>
          </a:prstGeom>
          <a:noFill/>
          <a:ln>
            <a:solidFill>
              <a:schemeClr val="accent2">
                <a:lumMod val="50000"/>
              </a:schemeClr>
            </a:solidFill>
          </a:ln>
        </p:spPr>
        <p:txBody>
          <a:bodyPr wrap="square" rtlCol="0">
            <a:spAutoFit/>
          </a:bodyPr>
          <a:lstStyle/>
          <a:p>
            <a:pPr algn="ctr"/>
            <a:r>
              <a:rPr lang="pt-PT" sz="1200" dirty="0" err="1" smtClean="0"/>
              <a:t>Discussion</a:t>
            </a:r>
            <a:r>
              <a:rPr lang="pt-PT" sz="1200" dirty="0" smtClean="0"/>
              <a:t> </a:t>
            </a:r>
            <a:r>
              <a:rPr lang="pt-PT" sz="1200" dirty="0" err="1" smtClean="0"/>
              <a:t>with</a:t>
            </a:r>
            <a:r>
              <a:rPr lang="pt-PT" sz="1200" dirty="0" smtClean="0"/>
              <a:t> </a:t>
            </a:r>
            <a:r>
              <a:rPr lang="pt-PT" sz="1200" dirty="0" err="1" smtClean="0"/>
              <a:t>key</a:t>
            </a:r>
            <a:r>
              <a:rPr lang="pt-PT" sz="1200" dirty="0" smtClean="0"/>
              <a:t> management </a:t>
            </a:r>
            <a:r>
              <a:rPr lang="pt-PT" sz="1200" dirty="0" err="1" smtClean="0"/>
              <a:t>personnel</a:t>
            </a:r>
            <a:r>
              <a:rPr lang="pt-PT" sz="1200" dirty="0" smtClean="0"/>
              <a:t> to </a:t>
            </a:r>
            <a:r>
              <a:rPr lang="pt-PT" sz="1200" dirty="0" err="1" smtClean="0"/>
              <a:t>validate</a:t>
            </a:r>
            <a:r>
              <a:rPr lang="pt-PT" sz="1200" dirty="0" smtClean="0"/>
              <a:t> </a:t>
            </a:r>
            <a:r>
              <a:rPr lang="pt-PT" sz="1200" dirty="0" err="1" smtClean="0"/>
              <a:t>findings</a:t>
            </a:r>
            <a:endParaRPr lang="pt-PT" sz="1200" dirty="0" smtClean="0"/>
          </a:p>
          <a:p>
            <a:pPr algn="ctr"/>
            <a:endParaRPr lang="es-ES" sz="1000" dirty="0"/>
          </a:p>
        </p:txBody>
      </p:sp>
      <p:sp>
        <p:nvSpPr>
          <p:cNvPr id="14" name="CaixaDeTexto 13"/>
          <p:cNvSpPr txBox="1"/>
          <p:nvPr/>
        </p:nvSpPr>
        <p:spPr>
          <a:xfrm>
            <a:off x="3579053" y="4833756"/>
            <a:ext cx="1440160" cy="1107996"/>
          </a:xfrm>
          <a:prstGeom prst="rect">
            <a:avLst/>
          </a:prstGeom>
          <a:noFill/>
          <a:ln>
            <a:solidFill>
              <a:schemeClr val="accent2">
                <a:lumMod val="50000"/>
              </a:schemeClr>
            </a:solidFill>
          </a:ln>
        </p:spPr>
        <p:txBody>
          <a:bodyPr wrap="square" rtlCol="0">
            <a:spAutoFit/>
          </a:bodyPr>
          <a:lstStyle/>
          <a:p>
            <a:pPr algn="ctr"/>
            <a:endParaRPr lang="pt-PT" sz="1000" dirty="0" smtClean="0"/>
          </a:p>
          <a:p>
            <a:pPr algn="ctr"/>
            <a:r>
              <a:rPr lang="pt-PT" sz="1200" dirty="0" err="1" smtClean="0"/>
              <a:t>Discuss</a:t>
            </a:r>
            <a:r>
              <a:rPr lang="pt-PT" sz="1200" dirty="0" smtClean="0"/>
              <a:t> </a:t>
            </a:r>
            <a:r>
              <a:rPr lang="pt-PT" sz="1200" dirty="0" err="1" smtClean="0"/>
              <a:t>the</a:t>
            </a:r>
            <a:r>
              <a:rPr lang="pt-PT" sz="1200" dirty="0" smtClean="0"/>
              <a:t> </a:t>
            </a:r>
            <a:r>
              <a:rPr lang="pt-PT" sz="1200" dirty="0" err="1" smtClean="0"/>
              <a:t>implications</a:t>
            </a:r>
            <a:r>
              <a:rPr lang="pt-PT" sz="1200" dirty="0" smtClean="0"/>
              <a:t> of </a:t>
            </a:r>
            <a:r>
              <a:rPr lang="pt-PT" sz="1200" dirty="0" err="1" smtClean="0"/>
              <a:t>key</a:t>
            </a:r>
            <a:r>
              <a:rPr lang="pt-PT" sz="1200" dirty="0" smtClean="0"/>
              <a:t> </a:t>
            </a:r>
            <a:r>
              <a:rPr lang="pt-PT" sz="1200" dirty="0" err="1" smtClean="0"/>
              <a:t>findings</a:t>
            </a:r>
            <a:endParaRPr lang="pt-PT" sz="1200" dirty="0" smtClean="0"/>
          </a:p>
          <a:p>
            <a:pPr algn="ctr"/>
            <a:endParaRPr lang="pt-PT" sz="1000" dirty="0" smtClean="0"/>
          </a:p>
          <a:p>
            <a:pPr algn="ctr"/>
            <a:endParaRPr lang="es-ES" sz="1000" dirty="0"/>
          </a:p>
        </p:txBody>
      </p:sp>
      <p:sp>
        <p:nvSpPr>
          <p:cNvPr id="15" name="CaixaDeTexto 14"/>
          <p:cNvSpPr txBox="1"/>
          <p:nvPr/>
        </p:nvSpPr>
        <p:spPr>
          <a:xfrm>
            <a:off x="6048164" y="4865778"/>
            <a:ext cx="1440160" cy="1046440"/>
          </a:xfrm>
          <a:prstGeom prst="rect">
            <a:avLst/>
          </a:prstGeom>
          <a:noFill/>
          <a:ln>
            <a:solidFill>
              <a:schemeClr val="accent2">
                <a:lumMod val="50000"/>
              </a:schemeClr>
            </a:solidFill>
          </a:ln>
        </p:spPr>
        <p:txBody>
          <a:bodyPr wrap="square" rtlCol="0">
            <a:spAutoFit/>
          </a:bodyPr>
          <a:lstStyle/>
          <a:p>
            <a:pPr algn="ctr"/>
            <a:endParaRPr lang="pt-PT" sz="1000" dirty="0" smtClean="0"/>
          </a:p>
          <a:p>
            <a:pPr algn="ctr"/>
            <a:endParaRPr lang="pt-PT" sz="1000" dirty="0"/>
          </a:p>
          <a:p>
            <a:pPr algn="ctr"/>
            <a:r>
              <a:rPr lang="pt-PT" sz="1200" dirty="0" err="1" smtClean="0"/>
              <a:t>Issue</a:t>
            </a:r>
            <a:r>
              <a:rPr lang="pt-PT" sz="1200" dirty="0" smtClean="0"/>
              <a:t> of final </a:t>
            </a:r>
            <a:r>
              <a:rPr lang="pt-PT" sz="1200" dirty="0" err="1" smtClean="0"/>
              <a:t>report</a:t>
            </a:r>
            <a:endParaRPr lang="pt-PT" sz="1200" dirty="0" smtClean="0"/>
          </a:p>
          <a:p>
            <a:pPr algn="ctr"/>
            <a:endParaRPr lang="pt-PT" sz="1000" dirty="0" smtClean="0"/>
          </a:p>
          <a:p>
            <a:pPr algn="ctr"/>
            <a:endParaRPr lang="pt-PT" sz="1000" dirty="0"/>
          </a:p>
          <a:p>
            <a:pPr algn="ctr"/>
            <a:endParaRPr lang="pt-PT" sz="1000" dirty="0" smtClean="0"/>
          </a:p>
        </p:txBody>
      </p:sp>
      <p:sp>
        <p:nvSpPr>
          <p:cNvPr id="16" name="Seta para a direita 15"/>
          <p:cNvSpPr/>
          <p:nvPr/>
        </p:nvSpPr>
        <p:spPr>
          <a:xfrm>
            <a:off x="2897606" y="1827267"/>
            <a:ext cx="360040" cy="413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Seta para a direita 16"/>
          <p:cNvSpPr/>
          <p:nvPr/>
        </p:nvSpPr>
        <p:spPr>
          <a:xfrm>
            <a:off x="5392667" y="1810075"/>
            <a:ext cx="391333" cy="418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Seta para baixo 17"/>
          <p:cNvSpPr/>
          <p:nvPr/>
        </p:nvSpPr>
        <p:spPr>
          <a:xfrm>
            <a:off x="6588224" y="2572454"/>
            <a:ext cx="360040" cy="424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Seta para a esquerda 18"/>
          <p:cNvSpPr/>
          <p:nvPr/>
        </p:nvSpPr>
        <p:spPr>
          <a:xfrm>
            <a:off x="5292080" y="3319888"/>
            <a:ext cx="360040"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Seta para a esquerda 19"/>
          <p:cNvSpPr/>
          <p:nvPr/>
        </p:nvSpPr>
        <p:spPr>
          <a:xfrm>
            <a:off x="2878184" y="3356537"/>
            <a:ext cx="360040"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Seta para baixo 20"/>
          <p:cNvSpPr/>
          <p:nvPr/>
        </p:nvSpPr>
        <p:spPr>
          <a:xfrm>
            <a:off x="1655676" y="4457437"/>
            <a:ext cx="360040" cy="3286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Seta para a direita 21"/>
          <p:cNvSpPr/>
          <p:nvPr/>
        </p:nvSpPr>
        <p:spPr>
          <a:xfrm>
            <a:off x="2915816" y="5229200"/>
            <a:ext cx="360040" cy="413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Seta para a direita 22"/>
          <p:cNvSpPr/>
          <p:nvPr/>
        </p:nvSpPr>
        <p:spPr>
          <a:xfrm>
            <a:off x="5403404" y="5182420"/>
            <a:ext cx="360040" cy="413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0618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a:bodyPr>
          <a:lstStyle/>
          <a:p>
            <a:pPr algn="l"/>
            <a:r>
              <a:rPr lang="pt-PT" sz="2400" b="1" dirty="0" err="1" smtClean="0">
                <a:solidFill>
                  <a:schemeClr val="tx2"/>
                </a:solidFill>
              </a:rPr>
              <a:t>Types</a:t>
            </a:r>
            <a:r>
              <a:rPr lang="pt-PT" sz="2400" b="1" dirty="0" smtClean="0">
                <a:solidFill>
                  <a:schemeClr val="tx2"/>
                </a:solidFill>
              </a:rPr>
              <a:t> of </a:t>
            </a:r>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endParaRPr lang="es-ES" sz="20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32</a:t>
            </a:fld>
            <a:endParaRPr lang="es-ES"/>
          </a:p>
        </p:txBody>
      </p:sp>
      <p:sp>
        <p:nvSpPr>
          <p:cNvPr id="6" name="CaixaDeTexto 5"/>
          <p:cNvSpPr txBox="1"/>
          <p:nvPr/>
        </p:nvSpPr>
        <p:spPr>
          <a:xfrm>
            <a:off x="2267744" y="2492896"/>
            <a:ext cx="184731" cy="369332"/>
          </a:xfrm>
          <a:prstGeom prst="rect">
            <a:avLst/>
          </a:prstGeom>
          <a:noFill/>
        </p:spPr>
        <p:txBody>
          <a:bodyPr wrap="none" rtlCol="0">
            <a:spAutoFit/>
          </a:bodyPr>
          <a:lstStyle/>
          <a:p>
            <a:endParaRPr lang="es-ES" dirty="0"/>
          </a:p>
        </p:txBody>
      </p:sp>
      <p:graphicFrame>
        <p:nvGraphicFramePr>
          <p:cNvPr id="26" name="Marcador de Posição de Conteúdo 25"/>
          <p:cNvGraphicFramePr>
            <a:graphicFrameLocks noGrp="1"/>
          </p:cNvGraphicFramePr>
          <p:nvPr>
            <p:ph idx="1"/>
            <p:extLst>
              <p:ext uri="{D42A27DB-BD31-4B8C-83A1-F6EECF244321}">
                <p14:modId xmlns:p14="http://schemas.microsoft.com/office/powerpoint/2010/main" val="2691801504"/>
              </p:ext>
            </p:extLst>
          </p:nvPr>
        </p:nvGraphicFramePr>
        <p:xfrm>
          <a:off x="457200" y="1600200"/>
          <a:ext cx="8003232" cy="3754120"/>
        </p:xfrm>
        <a:graphic>
          <a:graphicData uri="http://schemas.openxmlformats.org/drawingml/2006/table">
            <a:tbl>
              <a:tblPr firstRow="1" bandRow="1">
                <a:tableStyleId>{5C22544A-7EE6-4342-B048-85BDC9FD1C3A}</a:tableStyleId>
              </a:tblPr>
              <a:tblGrid>
                <a:gridCol w="2280956"/>
                <a:gridCol w="2268885"/>
                <a:gridCol w="1596623"/>
                <a:gridCol w="256122"/>
                <a:gridCol w="1600646"/>
              </a:tblGrid>
              <a:tr h="370840">
                <a:tc>
                  <a:txBody>
                    <a:bodyPr/>
                    <a:lstStyle/>
                    <a:p>
                      <a:r>
                        <a:rPr lang="pt-PT" sz="1200" dirty="0" smtClean="0">
                          <a:solidFill>
                            <a:schemeClr val="tx1"/>
                          </a:solidFill>
                        </a:rPr>
                        <a:t>Accounting </a:t>
                      </a:r>
                      <a:r>
                        <a:rPr lang="pt-PT" sz="1200" dirty="0" err="1" smtClean="0">
                          <a:solidFill>
                            <a:schemeClr val="tx1"/>
                          </a:solidFill>
                        </a:rPr>
                        <a:t>due</a:t>
                      </a:r>
                      <a:r>
                        <a:rPr lang="pt-PT" sz="1200" dirty="0" smtClean="0">
                          <a:solidFill>
                            <a:schemeClr val="tx1"/>
                          </a:solidFill>
                        </a:rPr>
                        <a:t>  </a:t>
                      </a:r>
                      <a:r>
                        <a:rPr lang="pt-PT" sz="1200" dirty="0" err="1" smtClean="0">
                          <a:solidFill>
                            <a:schemeClr val="tx1"/>
                          </a:solidFill>
                        </a:rPr>
                        <a:t>diligence</a:t>
                      </a:r>
                      <a:endParaRPr lang="pt-PT" sz="1200" dirty="0" smtClean="0">
                        <a:solidFill>
                          <a:schemeClr val="tx1"/>
                        </a:solidFill>
                      </a:endParaRPr>
                    </a:p>
                    <a:p>
                      <a:endParaRPr lang="pt-PT" sz="120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Review</a:t>
                      </a:r>
                      <a:r>
                        <a:rPr lang="pt-PT" sz="1200" b="0" dirty="0" smtClean="0">
                          <a:solidFill>
                            <a:schemeClr val="tx1"/>
                          </a:solidFill>
                        </a:rPr>
                        <a:t> of </a:t>
                      </a:r>
                      <a:r>
                        <a:rPr lang="pt-PT" sz="1200" b="0" dirty="0" err="1" smtClean="0">
                          <a:solidFill>
                            <a:schemeClr val="tx1"/>
                          </a:solidFill>
                        </a:rPr>
                        <a:t>finantial</a:t>
                      </a:r>
                      <a:r>
                        <a:rPr lang="pt-PT" sz="1200" b="0" dirty="0" smtClean="0">
                          <a:solidFill>
                            <a:schemeClr val="tx1"/>
                          </a:solidFill>
                        </a:rPr>
                        <a:t> </a:t>
                      </a:r>
                      <a:r>
                        <a:rPr lang="pt-PT" sz="1200" b="0" dirty="0" err="1" smtClean="0">
                          <a:solidFill>
                            <a:schemeClr val="tx1"/>
                          </a:solidFill>
                        </a:rPr>
                        <a:t>statements</a:t>
                      </a:r>
                      <a:endParaRPr lang="pt-PT" sz="1200" b="0" dirty="0" smtClean="0">
                        <a:solidFill>
                          <a:schemeClr val="tx1"/>
                        </a:solidFill>
                      </a:endParaRPr>
                    </a:p>
                    <a:p>
                      <a:pPr marL="177800" indent="0">
                        <a:buFont typeface="Wingdings" panose="05000000000000000000" pitchFamily="2" charset="2"/>
                        <a:buNone/>
                      </a:pPr>
                      <a:r>
                        <a:rPr lang="pt-PT" sz="1200" b="0" dirty="0" err="1" smtClean="0">
                          <a:solidFill>
                            <a:schemeClr val="tx1"/>
                          </a:solidFill>
                        </a:rPr>
                        <a:t>and</a:t>
                      </a:r>
                      <a:r>
                        <a:rPr lang="pt-PT" sz="1200" b="0" dirty="0" smtClean="0">
                          <a:solidFill>
                            <a:schemeClr val="tx1"/>
                          </a:solidFill>
                        </a:rPr>
                        <a:t> management </a:t>
                      </a:r>
                      <a:r>
                        <a:rPr lang="pt-PT" sz="1200" b="0" dirty="0" err="1" smtClean="0">
                          <a:solidFill>
                            <a:schemeClr val="tx1"/>
                          </a:solidFill>
                        </a:rPr>
                        <a:t>accounts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Review</a:t>
                      </a:r>
                      <a:r>
                        <a:rPr lang="pt-PT" sz="1200" b="0" dirty="0" smtClean="0">
                          <a:solidFill>
                            <a:schemeClr val="tx1"/>
                          </a:solidFill>
                        </a:rPr>
                        <a:t> of </a:t>
                      </a:r>
                      <a:r>
                        <a:rPr lang="pt-PT" sz="1200" b="0" dirty="0" err="1" smtClean="0">
                          <a:solidFill>
                            <a:schemeClr val="tx1"/>
                          </a:solidFill>
                        </a:rPr>
                        <a:t>significant</a:t>
                      </a:r>
                      <a:r>
                        <a:rPr lang="pt-PT" sz="1200" b="0" baseline="0" dirty="0" smtClean="0">
                          <a:solidFill>
                            <a:schemeClr val="tx1"/>
                          </a:solidFill>
                        </a:rPr>
                        <a:t> </a:t>
                      </a:r>
                      <a:r>
                        <a:rPr lang="pt-PT" sz="1200" b="0" baseline="0" dirty="0" err="1" smtClean="0">
                          <a:solidFill>
                            <a:schemeClr val="tx1"/>
                          </a:solidFill>
                        </a:rPr>
                        <a:t>accounting</a:t>
                      </a:r>
                      <a:r>
                        <a:rPr lang="pt-PT" sz="1200" b="0" baseline="0" dirty="0" smtClean="0">
                          <a:solidFill>
                            <a:schemeClr val="tx1"/>
                          </a:solidFill>
                        </a:rPr>
                        <a:t> policies </a:t>
                      </a:r>
                      <a:r>
                        <a:rPr lang="pt-PT" sz="1200" b="0" baseline="0" dirty="0" err="1" smtClean="0">
                          <a:solidFill>
                            <a:schemeClr val="tx1"/>
                          </a:solidFill>
                        </a:rPr>
                        <a:t>and</a:t>
                      </a:r>
                      <a:r>
                        <a:rPr lang="pt-PT" sz="1200" b="0" baseline="0" dirty="0" smtClean="0">
                          <a:solidFill>
                            <a:schemeClr val="tx1"/>
                          </a:solidFill>
                        </a:rPr>
                        <a:t> </a:t>
                      </a:r>
                      <a:r>
                        <a:rPr lang="pt-PT" sz="1200" b="0" baseline="0" dirty="0" err="1" smtClean="0">
                          <a:solidFill>
                            <a:schemeClr val="tx1"/>
                          </a:solidFill>
                        </a:rPr>
                        <a:t>compliance</a:t>
                      </a:r>
                      <a:r>
                        <a:rPr lang="pt-PT" sz="1200" b="0" baseline="0" dirty="0" smtClean="0">
                          <a:solidFill>
                            <a:schemeClr val="tx1"/>
                          </a:solidFill>
                        </a:rPr>
                        <a:t> </a:t>
                      </a:r>
                      <a:r>
                        <a:rPr lang="pt-PT" sz="1200" b="0" baseline="0" dirty="0" err="1" smtClean="0">
                          <a:solidFill>
                            <a:schemeClr val="tx1"/>
                          </a:solidFill>
                        </a:rPr>
                        <a:t>with</a:t>
                      </a:r>
                      <a:r>
                        <a:rPr lang="pt-PT" sz="1200" b="0" baseline="0" dirty="0" smtClean="0">
                          <a:solidFill>
                            <a:schemeClr val="tx1"/>
                          </a:solidFill>
                        </a:rPr>
                        <a:t> </a:t>
                      </a:r>
                      <a:r>
                        <a:rPr lang="pt-PT" sz="1200" b="0" baseline="0" dirty="0" err="1" smtClean="0">
                          <a:solidFill>
                            <a:schemeClr val="tx1"/>
                          </a:solidFill>
                        </a:rPr>
                        <a:t>relevant</a:t>
                      </a:r>
                      <a:r>
                        <a:rPr lang="pt-PT" sz="1200" b="0" baseline="0" dirty="0" smtClean="0">
                          <a:solidFill>
                            <a:schemeClr val="tx1"/>
                          </a:solidFill>
                        </a:rPr>
                        <a:t> </a:t>
                      </a:r>
                      <a:r>
                        <a:rPr lang="pt-PT" sz="1200" b="0" baseline="0" dirty="0" err="1" smtClean="0">
                          <a:solidFill>
                            <a:schemeClr val="tx1"/>
                          </a:solidFill>
                        </a:rPr>
                        <a:t>Generally</a:t>
                      </a:r>
                      <a:r>
                        <a:rPr lang="pt-PT" sz="1200" b="0" baseline="0" dirty="0" smtClean="0">
                          <a:solidFill>
                            <a:schemeClr val="tx1"/>
                          </a:solidFill>
                        </a:rPr>
                        <a:t> </a:t>
                      </a:r>
                      <a:r>
                        <a:rPr lang="pt-PT" sz="1200" b="0" baseline="0" dirty="0" err="1" smtClean="0">
                          <a:solidFill>
                            <a:schemeClr val="tx1"/>
                          </a:solidFill>
                        </a:rPr>
                        <a:t>Accepted</a:t>
                      </a:r>
                      <a:r>
                        <a:rPr lang="pt-PT" sz="1200" b="0" baseline="0" dirty="0" smtClean="0">
                          <a:solidFill>
                            <a:schemeClr val="tx1"/>
                          </a:solidFill>
                        </a:rPr>
                        <a:t> Accounting </a:t>
                      </a:r>
                      <a:r>
                        <a:rPr lang="pt-PT" sz="1200" b="0" baseline="0" dirty="0" err="1" smtClean="0">
                          <a:solidFill>
                            <a:schemeClr val="tx1"/>
                          </a:solidFill>
                        </a:rPr>
                        <a:t>Principles</a:t>
                      </a:r>
                      <a:r>
                        <a:rPr lang="pt-PT" sz="1200" b="0" baseline="0" dirty="0" smtClean="0">
                          <a:solidFill>
                            <a:schemeClr val="tx1"/>
                          </a:solidFill>
                        </a:rPr>
                        <a:t> (GAAP)</a:t>
                      </a:r>
                    </a:p>
                    <a:p>
                      <a:pPr marL="171450" indent="-171450">
                        <a:buFont typeface="Wingdings" panose="05000000000000000000" pitchFamily="2" charset="2"/>
                        <a:buChar char="§"/>
                      </a:pPr>
                      <a:r>
                        <a:rPr lang="pt-PT" sz="1200" b="0" baseline="0" dirty="0" err="1" smtClean="0">
                          <a:solidFill>
                            <a:schemeClr val="tx1"/>
                          </a:solidFill>
                        </a:rPr>
                        <a:t>Historical</a:t>
                      </a:r>
                      <a:r>
                        <a:rPr lang="pt-PT" sz="1200" b="0" baseline="0" dirty="0" smtClean="0">
                          <a:solidFill>
                            <a:schemeClr val="tx1"/>
                          </a:solidFill>
                        </a:rPr>
                        <a:t> </a:t>
                      </a:r>
                      <a:r>
                        <a:rPr lang="pt-PT" sz="1200" b="0" baseline="0" dirty="0" err="1" smtClean="0">
                          <a:solidFill>
                            <a:schemeClr val="tx1"/>
                          </a:solidFill>
                        </a:rPr>
                        <a:t>revenue</a:t>
                      </a:r>
                      <a:r>
                        <a:rPr lang="pt-PT" sz="1200" b="0" baseline="0" dirty="0" smtClean="0">
                          <a:solidFill>
                            <a:schemeClr val="tx1"/>
                          </a:solidFill>
                        </a:rPr>
                        <a:t> </a:t>
                      </a:r>
                      <a:r>
                        <a:rPr lang="pt-PT" sz="1200" b="0" baseline="0" dirty="0" err="1" smtClean="0">
                          <a:solidFill>
                            <a:schemeClr val="tx1"/>
                          </a:solidFill>
                        </a:rPr>
                        <a:t>and</a:t>
                      </a:r>
                      <a:r>
                        <a:rPr lang="pt-PT" sz="1200" b="0" baseline="0" dirty="0" smtClean="0">
                          <a:solidFill>
                            <a:schemeClr val="tx1"/>
                          </a:solidFill>
                        </a:rPr>
                        <a:t> </a:t>
                      </a:r>
                      <a:r>
                        <a:rPr lang="pt-PT" sz="1200" b="0" baseline="0" dirty="0" err="1" smtClean="0">
                          <a:solidFill>
                            <a:schemeClr val="tx1"/>
                          </a:solidFill>
                        </a:rPr>
                        <a:t>cost</a:t>
                      </a:r>
                      <a:r>
                        <a:rPr lang="pt-PT" sz="1200" b="0" baseline="0" dirty="0" smtClean="0">
                          <a:solidFill>
                            <a:schemeClr val="tx1"/>
                          </a:solidFill>
                        </a:rPr>
                        <a:t> </a:t>
                      </a:r>
                      <a:r>
                        <a:rPr lang="pt-PT" sz="1200" b="0" baseline="0" dirty="0" err="1" smtClean="0">
                          <a:solidFill>
                            <a:schemeClr val="tx1"/>
                          </a:solidFill>
                        </a:rPr>
                        <a:t>trends</a:t>
                      </a:r>
                      <a:endParaRPr lang="pt-PT" sz="1200" b="0" baseline="0" dirty="0" smtClean="0">
                        <a:solidFill>
                          <a:schemeClr val="tx1"/>
                        </a:solidFill>
                      </a:endParaRPr>
                    </a:p>
                    <a:p>
                      <a:pPr marL="171450" indent="-171450">
                        <a:buFont typeface="Wingdings" panose="05000000000000000000" pitchFamily="2" charset="2"/>
                        <a:buChar char="§"/>
                      </a:pPr>
                      <a:r>
                        <a:rPr lang="pt-PT" sz="1200" b="0" baseline="0" dirty="0" err="1" smtClean="0">
                          <a:solidFill>
                            <a:schemeClr val="tx1"/>
                          </a:solidFill>
                        </a:rPr>
                        <a:t>Consistency</a:t>
                      </a:r>
                      <a:r>
                        <a:rPr lang="pt-PT" sz="1200" b="0" baseline="0" dirty="0" smtClean="0">
                          <a:solidFill>
                            <a:schemeClr val="tx1"/>
                          </a:solidFill>
                        </a:rPr>
                        <a:t> </a:t>
                      </a:r>
                      <a:r>
                        <a:rPr lang="pt-PT" sz="1200" b="0" baseline="0" dirty="0" err="1" smtClean="0">
                          <a:solidFill>
                            <a:schemeClr val="tx1"/>
                          </a:solidFill>
                        </a:rPr>
                        <a:t>between</a:t>
                      </a:r>
                      <a:r>
                        <a:rPr lang="pt-PT" sz="1200" b="0" baseline="0" dirty="0" smtClean="0">
                          <a:solidFill>
                            <a:schemeClr val="tx1"/>
                          </a:solidFill>
                        </a:rPr>
                        <a:t> </a:t>
                      </a:r>
                      <a:r>
                        <a:rPr lang="pt-PT" sz="1200" b="0" baseline="0" dirty="0" err="1" smtClean="0">
                          <a:solidFill>
                            <a:schemeClr val="tx1"/>
                          </a:solidFill>
                        </a:rPr>
                        <a:t>historical</a:t>
                      </a:r>
                      <a:r>
                        <a:rPr lang="pt-PT" sz="1200" b="0" baseline="0" dirty="0" smtClean="0">
                          <a:solidFill>
                            <a:schemeClr val="tx1"/>
                          </a:solidFill>
                        </a:rPr>
                        <a:t> </a:t>
                      </a:r>
                      <a:r>
                        <a:rPr lang="pt-PT" sz="1200" b="0" baseline="0" dirty="0" err="1" smtClean="0">
                          <a:solidFill>
                            <a:schemeClr val="tx1"/>
                          </a:solidFill>
                        </a:rPr>
                        <a:t>results</a:t>
                      </a:r>
                      <a:r>
                        <a:rPr lang="pt-PT" sz="1200" b="0" baseline="0" dirty="0" smtClean="0">
                          <a:solidFill>
                            <a:schemeClr val="tx1"/>
                          </a:solidFill>
                        </a:rPr>
                        <a:t>, versus budget </a:t>
                      </a:r>
                      <a:r>
                        <a:rPr lang="pt-PT" sz="1200" b="0" baseline="0" dirty="0" err="1" smtClean="0">
                          <a:solidFill>
                            <a:schemeClr val="tx1"/>
                          </a:solidFill>
                        </a:rPr>
                        <a:t>and</a:t>
                      </a:r>
                      <a:r>
                        <a:rPr lang="pt-PT" sz="1200" b="0" baseline="0" dirty="0" smtClean="0">
                          <a:solidFill>
                            <a:schemeClr val="tx1"/>
                          </a:solidFill>
                        </a:rPr>
                        <a:t> </a:t>
                      </a:r>
                      <a:r>
                        <a:rPr lang="pt-PT" sz="1200" b="0" baseline="0" dirty="0" err="1" smtClean="0">
                          <a:solidFill>
                            <a:schemeClr val="tx1"/>
                          </a:solidFill>
                        </a:rPr>
                        <a:t>forecast</a:t>
                      </a:r>
                      <a:r>
                        <a:rPr lang="pt-PT" sz="1200" b="0" baseline="0" dirty="0" smtClean="0">
                          <a:solidFill>
                            <a:schemeClr val="tx1"/>
                          </a:solidFill>
                        </a:rPr>
                        <a:t>.</a:t>
                      </a:r>
                    </a:p>
                    <a:p>
                      <a:pPr marL="171450" indent="-171450">
                        <a:buFont typeface="Wingdings" panose="05000000000000000000" pitchFamily="2" charset="2"/>
                        <a:buChar char="§"/>
                      </a:pPr>
                      <a:r>
                        <a:rPr lang="pt-PT" sz="1200" b="0" baseline="0" dirty="0" err="1" smtClean="0">
                          <a:solidFill>
                            <a:schemeClr val="tx1"/>
                          </a:solidFill>
                        </a:rPr>
                        <a:t>Review</a:t>
                      </a:r>
                      <a:r>
                        <a:rPr lang="pt-PT" sz="1200" b="0" baseline="0" dirty="0" smtClean="0">
                          <a:solidFill>
                            <a:schemeClr val="tx1"/>
                          </a:solidFill>
                        </a:rPr>
                        <a:t> of </a:t>
                      </a:r>
                      <a:r>
                        <a:rPr lang="pt-PT" sz="1200" b="0" baseline="0" dirty="0" err="1" smtClean="0">
                          <a:solidFill>
                            <a:schemeClr val="tx1"/>
                          </a:solidFill>
                        </a:rPr>
                        <a:t>debt</a:t>
                      </a:r>
                      <a:r>
                        <a:rPr lang="pt-PT" sz="1200" b="0" baseline="0" dirty="0" smtClean="0">
                          <a:solidFill>
                            <a:schemeClr val="tx1"/>
                          </a:solidFill>
                        </a:rPr>
                        <a:t> </a:t>
                      </a:r>
                      <a:r>
                        <a:rPr lang="pt-PT" sz="1200" b="0" baseline="0" dirty="0" err="1" smtClean="0">
                          <a:solidFill>
                            <a:schemeClr val="tx1"/>
                          </a:solidFill>
                        </a:rPr>
                        <a:t>covenants</a:t>
                      </a:r>
                      <a:r>
                        <a:rPr lang="pt-PT" sz="1200" b="0" baseline="0" dirty="0" smtClean="0">
                          <a:solidFill>
                            <a:schemeClr val="tx1"/>
                          </a:solidFill>
                        </a:rPr>
                        <a:t> </a:t>
                      </a:r>
                      <a:r>
                        <a:rPr lang="pt-PT" sz="1200" b="0" baseline="0" dirty="0" err="1" smtClean="0">
                          <a:solidFill>
                            <a:schemeClr val="tx1"/>
                          </a:solidFill>
                        </a:rPr>
                        <a:t>and</a:t>
                      </a:r>
                      <a:r>
                        <a:rPr lang="pt-PT" sz="1200" b="0" baseline="0" dirty="0" smtClean="0">
                          <a:solidFill>
                            <a:schemeClr val="tx1"/>
                          </a:solidFill>
                        </a:rPr>
                        <a:t> </a:t>
                      </a:r>
                      <a:r>
                        <a:rPr lang="pt-PT" sz="1200" b="0" baseline="0" dirty="0" err="1" smtClean="0">
                          <a:solidFill>
                            <a:schemeClr val="tx1"/>
                          </a:solidFill>
                        </a:rPr>
                        <a:t>terms</a:t>
                      </a:r>
                      <a:r>
                        <a:rPr lang="pt-PT" sz="1200" b="0" baseline="0" dirty="0" smtClean="0">
                          <a:solidFill>
                            <a:schemeClr val="tx1"/>
                          </a:solidFill>
                        </a:rPr>
                        <a:t> of </a:t>
                      </a:r>
                      <a:r>
                        <a:rPr lang="pt-PT" sz="1200" b="0" baseline="0" dirty="0" err="1" smtClean="0">
                          <a:solidFill>
                            <a:schemeClr val="tx1"/>
                          </a:solidFill>
                        </a:rPr>
                        <a:t>other</a:t>
                      </a:r>
                      <a:r>
                        <a:rPr lang="pt-PT" sz="1200" b="0" baseline="0" dirty="0" smtClean="0">
                          <a:solidFill>
                            <a:schemeClr val="tx1"/>
                          </a:solidFill>
                        </a:rPr>
                        <a:t> </a:t>
                      </a:r>
                      <a:r>
                        <a:rPr lang="pt-PT" sz="1200" b="0" baseline="0" dirty="0" err="1" smtClean="0">
                          <a:solidFill>
                            <a:schemeClr val="tx1"/>
                          </a:solidFill>
                        </a:rPr>
                        <a:t>debt-like</a:t>
                      </a:r>
                      <a:r>
                        <a:rPr lang="pt-PT" sz="1200" b="0" baseline="0" dirty="0" smtClean="0">
                          <a:solidFill>
                            <a:schemeClr val="tx1"/>
                          </a:solidFill>
                        </a:rPr>
                        <a:t> </a:t>
                      </a:r>
                      <a:r>
                        <a:rPr lang="pt-PT" sz="1200" b="0" baseline="0" dirty="0" err="1" smtClean="0">
                          <a:solidFill>
                            <a:schemeClr val="tx1"/>
                          </a:solidFill>
                        </a:rPr>
                        <a:t>instruments</a:t>
                      </a:r>
                      <a:endParaRPr lang="pt-PT" sz="1200" b="0" dirty="0" smtClean="0">
                        <a:solidFill>
                          <a:schemeClr val="tx1"/>
                        </a:solidFill>
                      </a:endParaRPr>
                    </a:p>
                    <a:p>
                      <a:endParaRPr lang="es-ES" sz="1200" b="0" dirty="0">
                        <a:solidFill>
                          <a:schemeClr val="tx1"/>
                        </a:solidFill>
                      </a:endParaRPr>
                    </a:p>
                  </a:txBody>
                  <a:tcPr>
                    <a:noFill/>
                  </a:tcPr>
                </a:tc>
                <a:tc>
                  <a:txBody>
                    <a:bodyPr/>
                    <a:lstStyle/>
                    <a:p>
                      <a:r>
                        <a:rPr lang="pt-PT" sz="1200" dirty="0" smtClean="0">
                          <a:solidFill>
                            <a:schemeClr val="tx1"/>
                          </a:solidFill>
                        </a:rPr>
                        <a:t>Financial </a:t>
                      </a:r>
                      <a:r>
                        <a:rPr lang="pt-PT" sz="1200" dirty="0" err="1" smtClean="0">
                          <a:solidFill>
                            <a:schemeClr val="tx1"/>
                          </a:solidFill>
                        </a:rPr>
                        <a:t>due</a:t>
                      </a:r>
                      <a:r>
                        <a:rPr lang="pt-PT" sz="1200" baseline="0" dirty="0" smtClean="0">
                          <a:solidFill>
                            <a:schemeClr val="tx1"/>
                          </a:solidFill>
                        </a:rPr>
                        <a:t> </a:t>
                      </a:r>
                      <a:r>
                        <a:rPr lang="pt-PT" sz="1200" baseline="0" dirty="0" err="1" smtClean="0">
                          <a:solidFill>
                            <a:schemeClr val="tx1"/>
                          </a:solidFill>
                        </a:rPr>
                        <a:t>d</a:t>
                      </a:r>
                      <a:r>
                        <a:rPr lang="pt-PT" sz="1200" dirty="0" err="1" smtClean="0">
                          <a:solidFill>
                            <a:schemeClr val="tx1"/>
                          </a:solidFill>
                        </a:rPr>
                        <a:t>iligence</a:t>
                      </a:r>
                      <a:endParaRPr lang="pt-PT" sz="1200" dirty="0" smtClean="0">
                        <a:solidFill>
                          <a:schemeClr val="tx1"/>
                        </a:solidFill>
                      </a:endParaRPr>
                    </a:p>
                    <a:p>
                      <a:endParaRPr lang="pt-PT" sz="120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Basis</a:t>
                      </a:r>
                      <a:r>
                        <a:rPr lang="pt-PT" sz="1200" b="0" dirty="0" smtClean="0">
                          <a:solidFill>
                            <a:schemeClr val="tx1"/>
                          </a:solidFill>
                        </a:rPr>
                        <a:t> for future business </a:t>
                      </a:r>
                      <a:r>
                        <a:rPr lang="pt-PT" sz="1200" b="0" dirty="0" err="1" smtClean="0">
                          <a:solidFill>
                            <a:schemeClr val="tx1"/>
                          </a:solidFill>
                        </a:rPr>
                        <a:t>plan</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Valuation</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Deal</a:t>
                      </a:r>
                      <a:r>
                        <a:rPr lang="pt-PT" sz="1200" b="0" dirty="0" smtClean="0">
                          <a:solidFill>
                            <a:schemeClr val="tx1"/>
                          </a:solidFill>
                        </a:rPr>
                        <a:t> </a:t>
                      </a:r>
                      <a:r>
                        <a:rPr lang="pt-PT" sz="1200" b="0" dirty="0" err="1" smtClean="0">
                          <a:solidFill>
                            <a:schemeClr val="tx1"/>
                          </a:solidFill>
                        </a:rPr>
                        <a:t>financing</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Market</a:t>
                      </a:r>
                      <a:r>
                        <a:rPr lang="pt-PT" sz="1200" b="0" dirty="0" smtClean="0">
                          <a:solidFill>
                            <a:schemeClr val="tx1"/>
                          </a:solidFill>
                        </a:rPr>
                        <a:t> </a:t>
                      </a:r>
                      <a:r>
                        <a:rPr lang="pt-PT" sz="1200" b="0" dirty="0" err="1" smtClean="0">
                          <a:solidFill>
                            <a:schemeClr val="tx1"/>
                          </a:solidFill>
                        </a:rPr>
                        <a:t>dynamics</a:t>
                      </a:r>
                      <a:r>
                        <a:rPr lang="pt-PT" sz="1200" b="0" dirty="0" smtClean="0">
                          <a:solidFill>
                            <a:schemeClr val="tx1"/>
                          </a:solidFill>
                        </a:rPr>
                        <a:t> </a:t>
                      </a:r>
                      <a:r>
                        <a:rPr lang="pt-PT" sz="1200" b="0" dirty="0" err="1" smtClean="0">
                          <a:solidFill>
                            <a:schemeClr val="tx1"/>
                          </a:solidFill>
                        </a:rPr>
                        <a:t>and</a:t>
                      </a:r>
                      <a:r>
                        <a:rPr lang="pt-PT" sz="1200" b="0" dirty="0" smtClean="0">
                          <a:solidFill>
                            <a:schemeClr val="tx1"/>
                          </a:solidFill>
                        </a:rPr>
                        <a:t> </a:t>
                      </a:r>
                      <a:r>
                        <a:rPr lang="pt-PT" sz="1200" b="0" dirty="0" err="1" smtClean="0">
                          <a:solidFill>
                            <a:schemeClr val="tx1"/>
                          </a:solidFill>
                        </a:rPr>
                        <a:t>customer</a:t>
                      </a:r>
                      <a:r>
                        <a:rPr lang="pt-PT" sz="1200" b="0" dirty="0" smtClean="0">
                          <a:solidFill>
                            <a:schemeClr val="tx1"/>
                          </a:solidFill>
                        </a:rPr>
                        <a:t> </a:t>
                      </a:r>
                      <a:r>
                        <a:rPr lang="pt-PT" sz="1200" b="0" dirty="0" err="1" smtClean="0">
                          <a:solidFill>
                            <a:schemeClr val="tx1"/>
                          </a:solidFill>
                        </a:rPr>
                        <a:t>attractiveness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Industry</a:t>
                      </a:r>
                      <a:r>
                        <a:rPr lang="pt-PT" sz="1200" b="0" dirty="0" smtClean="0">
                          <a:solidFill>
                            <a:schemeClr val="tx1"/>
                          </a:solidFill>
                        </a:rPr>
                        <a:t> </a:t>
                      </a:r>
                      <a:r>
                        <a:rPr lang="pt-PT" sz="1200" b="0" dirty="0" err="1" smtClean="0">
                          <a:solidFill>
                            <a:schemeClr val="tx1"/>
                          </a:solidFill>
                        </a:rPr>
                        <a:t>structure</a:t>
                      </a:r>
                      <a:r>
                        <a:rPr lang="pt-PT" sz="1200" b="0" dirty="0" smtClean="0">
                          <a:solidFill>
                            <a:schemeClr val="tx1"/>
                          </a:solidFill>
                        </a:rPr>
                        <a:t> </a:t>
                      </a:r>
                      <a:r>
                        <a:rPr lang="pt-PT" sz="1200" b="0" dirty="0" err="1" smtClean="0">
                          <a:solidFill>
                            <a:schemeClr val="tx1"/>
                          </a:solidFill>
                        </a:rPr>
                        <a:t>and</a:t>
                      </a:r>
                      <a:r>
                        <a:rPr lang="pt-PT" sz="1200" b="0" dirty="0" smtClean="0">
                          <a:solidFill>
                            <a:schemeClr val="tx1"/>
                          </a:solidFill>
                        </a:rPr>
                        <a:t> </a:t>
                      </a:r>
                      <a:r>
                        <a:rPr lang="pt-PT" sz="1200" b="0" dirty="0" err="1" smtClean="0">
                          <a:solidFill>
                            <a:schemeClr val="tx1"/>
                          </a:solidFill>
                        </a:rPr>
                        <a:t>dynamics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Distribution</a:t>
                      </a:r>
                      <a:r>
                        <a:rPr lang="pt-PT" sz="1200" b="0" dirty="0" smtClean="0">
                          <a:solidFill>
                            <a:schemeClr val="tx1"/>
                          </a:solidFill>
                        </a:rPr>
                        <a:t> </a:t>
                      </a:r>
                      <a:r>
                        <a:rPr lang="pt-PT" sz="1200" b="0" dirty="0" err="1" smtClean="0">
                          <a:solidFill>
                            <a:schemeClr val="tx1"/>
                          </a:solidFill>
                        </a:rPr>
                        <a:t>channel</a:t>
                      </a:r>
                      <a:r>
                        <a:rPr lang="pt-PT" sz="1200" b="0" dirty="0" smtClean="0">
                          <a:solidFill>
                            <a:schemeClr val="tx1"/>
                          </a:solidFill>
                        </a:rPr>
                        <a:t> </a:t>
                      </a:r>
                      <a:r>
                        <a:rPr lang="pt-PT" sz="1200" b="0" dirty="0" err="1" smtClean="0">
                          <a:solidFill>
                            <a:schemeClr val="tx1"/>
                          </a:solidFill>
                        </a:rPr>
                        <a:t>dynamics</a:t>
                      </a:r>
                      <a:endParaRPr lang="pt-PT" sz="1200" b="0" dirty="0" smtClean="0">
                        <a:solidFill>
                          <a:schemeClr val="tx1"/>
                        </a:solidFill>
                      </a:endParaRPr>
                    </a:p>
                    <a:p>
                      <a:pPr marL="171450" indent="-171450">
                        <a:buFont typeface="Wingdings" panose="05000000000000000000" pitchFamily="2" charset="2"/>
                        <a:buChar char="§"/>
                      </a:pPr>
                      <a:r>
                        <a:rPr lang="pt-PT" sz="1200" b="0" dirty="0" smtClean="0">
                          <a:solidFill>
                            <a:schemeClr val="tx1"/>
                          </a:solidFill>
                        </a:rPr>
                        <a:t>Business </a:t>
                      </a:r>
                      <a:r>
                        <a:rPr lang="pt-PT" sz="1200" b="0" dirty="0" err="1" smtClean="0">
                          <a:solidFill>
                            <a:schemeClr val="tx1"/>
                          </a:solidFill>
                        </a:rPr>
                        <a:t>plan</a:t>
                      </a:r>
                      <a:r>
                        <a:rPr lang="pt-PT" sz="1200" b="0" dirty="0" smtClean="0">
                          <a:solidFill>
                            <a:schemeClr val="tx1"/>
                          </a:solidFill>
                        </a:rPr>
                        <a:t> </a:t>
                      </a:r>
                      <a:r>
                        <a:rPr lang="pt-PT" sz="1200" b="0" dirty="0" err="1" smtClean="0">
                          <a:solidFill>
                            <a:schemeClr val="tx1"/>
                          </a:solidFill>
                        </a:rPr>
                        <a:t>review</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Quality</a:t>
                      </a:r>
                      <a:r>
                        <a:rPr lang="pt-PT" sz="1200" b="0" dirty="0" smtClean="0">
                          <a:solidFill>
                            <a:schemeClr val="tx1"/>
                          </a:solidFill>
                        </a:rPr>
                        <a:t> of </a:t>
                      </a:r>
                      <a:r>
                        <a:rPr lang="pt-PT" sz="1200" b="0" dirty="0" err="1" smtClean="0">
                          <a:solidFill>
                            <a:schemeClr val="tx1"/>
                          </a:solidFill>
                        </a:rPr>
                        <a:t>assets</a:t>
                      </a:r>
                      <a:endParaRPr lang="es-ES" sz="1200" b="0" dirty="0">
                        <a:solidFill>
                          <a:schemeClr val="tx1"/>
                        </a:solidFill>
                      </a:endParaRPr>
                    </a:p>
                  </a:txBody>
                  <a:tcPr>
                    <a:noFill/>
                  </a:tcPr>
                </a:tc>
                <a:tc>
                  <a:txBody>
                    <a:bodyPr/>
                    <a:lstStyle/>
                    <a:p>
                      <a:r>
                        <a:rPr lang="pt-PT" sz="1200" dirty="0" err="1" smtClean="0">
                          <a:solidFill>
                            <a:schemeClr val="tx1"/>
                          </a:solidFill>
                        </a:rPr>
                        <a:t>Tax</a:t>
                      </a:r>
                      <a:r>
                        <a:rPr lang="pt-PT" sz="1200" dirty="0" smtClean="0">
                          <a:solidFill>
                            <a:schemeClr val="tx1"/>
                          </a:solidFill>
                        </a:rPr>
                        <a:t> </a:t>
                      </a:r>
                      <a:r>
                        <a:rPr lang="pt-PT" sz="1200" dirty="0" err="1" smtClean="0">
                          <a:solidFill>
                            <a:schemeClr val="tx1"/>
                          </a:solidFill>
                        </a:rPr>
                        <a:t>due</a:t>
                      </a:r>
                      <a:r>
                        <a:rPr lang="pt-PT" sz="1200" dirty="0" smtClean="0">
                          <a:solidFill>
                            <a:schemeClr val="tx1"/>
                          </a:solidFill>
                        </a:rPr>
                        <a:t> </a:t>
                      </a:r>
                      <a:r>
                        <a:rPr lang="pt-PT" sz="1200" dirty="0" err="1" smtClean="0">
                          <a:solidFill>
                            <a:schemeClr val="tx1"/>
                          </a:solidFill>
                        </a:rPr>
                        <a:t>diligence</a:t>
                      </a:r>
                      <a:endParaRPr lang="pt-PT" sz="1200" dirty="0" smtClean="0">
                        <a:solidFill>
                          <a:schemeClr val="tx1"/>
                        </a:solidFill>
                      </a:endParaRPr>
                    </a:p>
                    <a:p>
                      <a:endParaRPr lang="pt-PT" sz="120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Assessment</a:t>
                      </a:r>
                      <a:r>
                        <a:rPr lang="pt-PT" sz="1200" b="0" dirty="0" smtClean="0">
                          <a:solidFill>
                            <a:schemeClr val="tx1"/>
                          </a:solidFill>
                        </a:rPr>
                        <a:t>  of </a:t>
                      </a:r>
                      <a:r>
                        <a:rPr lang="pt-PT" sz="1200" b="0" dirty="0" err="1" smtClean="0">
                          <a:solidFill>
                            <a:schemeClr val="tx1"/>
                          </a:solidFill>
                        </a:rPr>
                        <a:t>tax</a:t>
                      </a:r>
                      <a:r>
                        <a:rPr lang="pt-PT" sz="1200" b="0" dirty="0" smtClean="0">
                          <a:solidFill>
                            <a:schemeClr val="tx1"/>
                          </a:solidFill>
                        </a:rPr>
                        <a:t> </a:t>
                      </a:r>
                      <a:r>
                        <a:rPr lang="pt-PT" sz="1200" b="0" dirty="0" err="1" smtClean="0">
                          <a:solidFill>
                            <a:schemeClr val="tx1"/>
                          </a:solidFill>
                        </a:rPr>
                        <a:t>impact</a:t>
                      </a:r>
                      <a:r>
                        <a:rPr lang="pt-PT" sz="1200" b="0" dirty="0" smtClean="0">
                          <a:solidFill>
                            <a:schemeClr val="tx1"/>
                          </a:solidFill>
                        </a:rPr>
                        <a:t> </a:t>
                      </a:r>
                      <a:r>
                        <a:rPr lang="pt-PT" sz="1200" b="0" dirty="0" err="1" smtClean="0">
                          <a:solidFill>
                            <a:schemeClr val="tx1"/>
                          </a:solidFill>
                        </a:rPr>
                        <a:t>arising</a:t>
                      </a:r>
                      <a:r>
                        <a:rPr lang="pt-PT" sz="1200" b="0" dirty="0" smtClean="0">
                          <a:solidFill>
                            <a:schemeClr val="tx1"/>
                          </a:solidFill>
                        </a:rPr>
                        <a:t> from “</a:t>
                      </a:r>
                      <a:r>
                        <a:rPr lang="pt-PT" sz="1200" b="0" dirty="0" err="1" smtClean="0">
                          <a:solidFill>
                            <a:schemeClr val="tx1"/>
                          </a:solidFill>
                        </a:rPr>
                        <a:t>change</a:t>
                      </a:r>
                      <a:r>
                        <a:rPr lang="pt-PT" sz="1200" b="0" dirty="0" smtClean="0">
                          <a:solidFill>
                            <a:schemeClr val="tx1"/>
                          </a:solidFill>
                        </a:rPr>
                        <a:t> in </a:t>
                      </a:r>
                      <a:r>
                        <a:rPr lang="pt-PT" sz="1200" b="0" dirty="0" err="1" smtClean="0">
                          <a:solidFill>
                            <a:schemeClr val="tx1"/>
                          </a:solidFill>
                        </a:rPr>
                        <a:t>control</a:t>
                      </a:r>
                      <a:r>
                        <a:rPr lang="pt-PT" sz="1200" b="0" dirty="0" smtClean="0">
                          <a:solidFill>
                            <a:schemeClr val="tx1"/>
                          </a:solidFill>
                        </a:rPr>
                        <a:t>”</a:t>
                      </a:r>
                    </a:p>
                    <a:p>
                      <a:pPr marL="171450" indent="-171450">
                        <a:buFont typeface="Wingdings" panose="05000000000000000000" pitchFamily="2" charset="2"/>
                        <a:buChar char="§"/>
                      </a:pPr>
                      <a:r>
                        <a:rPr lang="pt-PT" sz="1200" b="0" dirty="0" err="1" smtClean="0">
                          <a:solidFill>
                            <a:schemeClr val="tx1"/>
                          </a:solidFill>
                        </a:rPr>
                        <a:t>Assessment</a:t>
                      </a:r>
                      <a:r>
                        <a:rPr lang="pt-PT" sz="1200" b="0" dirty="0" smtClean="0">
                          <a:solidFill>
                            <a:schemeClr val="tx1"/>
                          </a:solidFill>
                        </a:rPr>
                        <a:t> of </a:t>
                      </a:r>
                      <a:r>
                        <a:rPr lang="pt-PT" sz="1200" b="0" dirty="0" err="1" smtClean="0">
                          <a:solidFill>
                            <a:schemeClr val="tx1"/>
                          </a:solidFill>
                        </a:rPr>
                        <a:t>historical</a:t>
                      </a:r>
                      <a:r>
                        <a:rPr lang="pt-PT" sz="1200" b="0" dirty="0" smtClean="0">
                          <a:solidFill>
                            <a:schemeClr val="tx1"/>
                          </a:solidFill>
                        </a:rPr>
                        <a:t> </a:t>
                      </a:r>
                      <a:r>
                        <a:rPr lang="pt-PT" sz="1200" b="0" dirty="0" err="1" smtClean="0">
                          <a:solidFill>
                            <a:schemeClr val="tx1"/>
                          </a:solidFill>
                        </a:rPr>
                        <a:t>tax</a:t>
                      </a:r>
                      <a:r>
                        <a:rPr lang="pt-PT" sz="1200" b="0" dirty="0" smtClean="0">
                          <a:solidFill>
                            <a:schemeClr val="tx1"/>
                          </a:solidFill>
                        </a:rPr>
                        <a:t> </a:t>
                      </a:r>
                      <a:r>
                        <a:rPr lang="pt-PT" sz="1200" b="0" dirty="0" err="1" smtClean="0">
                          <a:solidFill>
                            <a:schemeClr val="tx1"/>
                          </a:solidFill>
                        </a:rPr>
                        <a:t>exposures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Identifying</a:t>
                      </a:r>
                      <a:r>
                        <a:rPr lang="pt-PT" sz="1200" b="0" dirty="0" smtClean="0">
                          <a:solidFill>
                            <a:schemeClr val="tx1"/>
                          </a:solidFill>
                        </a:rPr>
                        <a:t> </a:t>
                      </a:r>
                      <a:r>
                        <a:rPr lang="pt-PT" sz="1200" b="0" dirty="0" err="1" smtClean="0">
                          <a:solidFill>
                            <a:schemeClr val="tx1"/>
                          </a:solidFill>
                        </a:rPr>
                        <a:t>tax</a:t>
                      </a:r>
                      <a:r>
                        <a:rPr lang="pt-PT" sz="1200" b="0" dirty="0" smtClean="0">
                          <a:solidFill>
                            <a:schemeClr val="tx1"/>
                          </a:solidFill>
                        </a:rPr>
                        <a:t> </a:t>
                      </a:r>
                      <a:r>
                        <a:rPr lang="pt-PT" sz="1200" b="0" dirty="0" err="1" smtClean="0">
                          <a:solidFill>
                            <a:schemeClr val="tx1"/>
                          </a:solidFill>
                        </a:rPr>
                        <a:t>saving</a:t>
                      </a:r>
                      <a:r>
                        <a:rPr lang="pt-PT" sz="1200" b="0" dirty="0" smtClean="0">
                          <a:solidFill>
                            <a:schemeClr val="tx1"/>
                          </a:solidFill>
                        </a:rPr>
                        <a:t> </a:t>
                      </a:r>
                      <a:r>
                        <a:rPr lang="pt-PT" sz="1200" b="0" dirty="0" err="1" smtClean="0">
                          <a:solidFill>
                            <a:schemeClr val="tx1"/>
                          </a:solidFill>
                        </a:rPr>
                        <a:t>opportunities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Assessment</a:t>
                      </a:r>
                      <a:r>
                        <a:rPr lang="pt-PT" sz="1200" b="0" dirty="0" smtClean="0">
                          <a:solidFill>
                            <a:schemeClr val="tx1"/>
                          </a:solidFill>
                        </a:rPr>
                        <a:t> of </a:t>
                      </a:r>
                      <a:r>
                        <a:rPr lang="pt-PT" sz="1200" b="0" dirty="0" err="1" smtClean="0">
                          <a:solidFill>
                            <a:schemeClr val="tx1"/>
                          </a:solidFill>
                        </a:rPr>
                        <a:t>various</a:t>
                      </a:r>
                      <a:r>
                        <a:rPr lang="pt-PT" sz="1200" b="0" dirty="0" smtClean="0">
                          <a:solidFill>
                            <a:schemeClr val="tx1"/>
                          </a:solidFill>
                        </a:rPr>
                        <a:t> </a:t>
                      </a:r>
                      <a:r>
                        <a:rPr lang="pt-PT" sz="1200" b="0" dirty="0" err="1" smtClean="0">
                          <a:solidFill>
                            <a:schemeClr val="tx1"/>
                          </a:solidFill>
                        </a:rPr>
                        <a:t>modes</a:t>
                      </a:r>
                      <a:r>
                        <a:rPr lang="pt-PT" sz="1200" b="0" dirty="0" smtClean="0">
                          <a:solidFill>
                            <a:schemeClr val="tx1"/>
                          </a:solidFill>
                        </a:rPr>
                        <a:t> of </a:t>
                      </a:r>
                      <a:r>
                        <a:rPr lang="pt-PT" sz="1200" b="0" dirty="0" err="1" smtClean="0">
                          <a:solidFill>
                            <a:schemeClr val="tx1"/>
                          </a:solidFill>
                        </a:rPr>
                        <a:t>tax</a:t>
                      </a:r>
                      <a:r>
                        <a:rPr lang="pt-PT" sz="1200" b="0" dirty="0" smtClean="0">
                          <a:solidFill>
                            <a:schemeClr val="tx1"/>
                          </a:solidFill>
                        </a:rPr>
                        <a:t> neutral </a:t>
                      </a:r>
                      <a:r>
                        <a:rPr lang="pt-PT" sz="1200" b="0" dirty="0" err="1" smtClean="0">
                          <a:solidFill>
                            <a:schemeClr val="tx1"/>
                          </a:solidFill>
                        </a:rPr>
                        <a:t>deal</a:t>
                      </a:r>
                      <a:r>
                        <a:rPr lang="pt-PT" sz="1200" b="0" dirty="0" smtClean="0">
                          <a:solidFill>
                            <a:schemeClr val="tx1"/>
                          </a:solidFill>
                        </a:rPr>
                        <a:t> </a:t>
                      </a:r>
                      <a:r>
                        <a:rPr lang="pt-PT" sz="1200" b="0" dirty="0" err="1" smtClean="0">
                          <a:solidFill>
                            <a:schemeClr val="tx1"/>
                          </a:solidFill>
                        </a:rPr>
                        <a:t>structuring</a:t>
                      </a:r>
                      <a:endParaRPr lang="pt-PT" sz="1200" b="0" dirty="0" smtClean="0">
                        <a:solidFill>
                          <a:schemeClr val="tx1"/>
                        </a:solidFill>
                      </a:endParaRPr>
                    </a:p>
                    <a:p>
                      <a:pPr marL="171450" indent="-171450">
                        <a:buFont typeface="Wingdings" panose="05000000000000000000" pitchFamily="2" charset="2"/>
                        <a:buChar char="§"/>
                      </a:pPr>
                      <a:endParaRPr lang="es-ES" sz="1200" b="0" dirty="0">
                        <a:solidFill>
                          <a:schemeClr val="tx1"/>
                        </a:solidFill>
                      </a:endParaRPr>
                    </a:p>
                  </a:txBody>
                  <a:tcPr>
                    <a:noFill/>
                  </a:tcPr>
                </a:tc>
                <a:tc>
                  <a:txBody>
                    <a:bodyPr/>
                    <a:lstStyle/>
                    <a:p>
                      <a:endParaRPr lang="es-ES" sz="1200" dirty="0">
                        <a:solidFill>
                          <a:schemeClr val="tx1"/>
                        </a:solidFill>
                      </a:endParaRPr>
                    </a:p>
                  </a:txBody>
                  <a:tcPr>
                    <a:noFill/>
                  </a:tcPr>
                </a:tc>
                <a:tc>
                  <a:txBody>
                    <a:bodyPr/>
                    <a:lstStyle/>
                    <a:p>
                      <a:r>
                        <a:rPr lang="pt-PT" sz="1200" dirty="0" smtClean="0">
                          <a:solidFill>
                            <a:schemeClr val="tx1"/>
                          </a:solidFill>
                        </a:rPr>
                        <a:t>Legal </a:t>
                      </a:r>
                      <a:r>
                        <a:rPr lang="pt-PT" sz="1200" dirty="0" err="1" smtClean="0">
                          <a:solidFill>
                            <a:schemeClr val="tx1"/>
                          </a:solidFill>
                        </a:rPr>
                        <a:t>due</a:t>
                      </a:r>
                      <a:r>
                        <a:rPr lang="pt-PT" sz="1200" dirty="0" smtClean="0">
                          <a:solidFill>
                            <a:schemeClr val="tx1"/>
                          </a:solidFill>
                        </a:rPr>
                        <a:t> </a:t>
                      </a:r>
                      <a:r>
                        <a:rPr lang="pt-PT" sz="1200" dirty="0" err="1" smtClean="0">
                          <a:solidFill>
                            <a:schemeClr val="tx1"/>
                          </a:solidFill>
                        </a:rPr>
                        <a:t>diligence</a:t>
                      </a:r>
                      <a:endParaRPr lang="pt-PT" sz="1200" dirty="0" smtClean="0">
                        <a:solidFill>
                          <a:schemeClr val="tx1"/>
                        </a:solidFill>
                      </a:endParaRPr>
                    </a:p>
                    <a:p>
                      <a:endParaRPr lang="pt-PT" sz="120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Liabilities</a:t>
                      </a:r>
                      <a:r>
                        <a:rPr lang="pt-PT" sz="1200" b="0" dirty="0" smtClean="0">
                          <a:solidFill>
                            <a:schemeClr val="tx1"/>
                          </a:solidFill>
                        </a:rPr>
                        <a:t> </a:t>
                      </a:r>
                      <a:r>
                        <a:rPr lang="pt-PT" sz="1200" b="0" dirty="0" err="1" smtClean="0">
                          <a:solidFill>
                            <a:schemeClr val="tx1"/>
                          </a:solidFill>
                        </a:rPr>
                        <a:t>and</a:t>
                      </a:r>
                      <a:r>
                        <a:rPr lang="pt-PT" sz="1200" b="0" dirty="0" smtClean="0">
                          <a:solidFill>
                            <a:schemeClr val="tx1"/>
                          </a:solidFill>
                        </a:rPr>
                        <a:t> </a:t>
                      </a:r>
                      <a:r>
                        <a:rPr lang="pt-PT" sz="1200" b="0" dirty="0" err="1" smtClean="0">
                          <a:solidFill>
                            <a:schemeClr val="tx1"/>
                          </a:solidFill>
                        </a:rPr>
                        <a:t>potential</a:t>
                      </a:r>
                      <a:r>
                        <a:rPr lang="pt-PT" sz="1200" b="0" dirty="0" smtClean="0">
                          <a:solidFill>
                            <a:schemeClr val="tx1"/>
                          </a:solidFill>
                        </a:rPr>
                        <a:t> </a:t>
                      </a:r>
                      <a:r>
                        <a:rPr lang="pt-PT" sz="1200" b="0" dirty="0" err="1" smtClean="0">
                          <a:solidFill>
                            <a:schemeClr val="tx1"/>
                          </a:solidFill>
                        </a:rPr>
                        <a:t>risks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Competition</a:t>
                      </a:r>
                      <a:r>
                        <a:rPr lang="pt-PT" sz="1200" b="0" dirty="0" smtClean="0">
                          <a:solidFill>
                            <a:schemeClr val="tx1"/>
                          </a:solidFill>
                        </a:rPr>
                        <a:t> </a:t>
                      </a:r>
                      <a:r>
                        <a:rPr lang="pt-PT" sz="1200" b="0" dirty="0" err="1" smtClean="0">
                          <a:solidFill>
                            <a:schemeClr val="tx1"/>
                          </a:solidFill>
                        </a:rPr>
                        <a:t>authority</a:t>
                      </a:r>
                      <a:r>
                        <a:rPr lang="pt-PT" sz="1200" b="0" dirty="0" smtClean="0">
                          <a:solidFill>
                            <a:schemeClr val="tx1"/>
                          </a:solidFill>
                        </a:rPr>
                        <a:t> </a:t>
                      </a:r>
                      <a:r>
                        <a:rPr lang="pt-PT" sz="1200" b="0" dirty="0" err="1" smtClean="0">
                          <a:solidFill>
                            <a:schemeClr val="tx1"/>
                          </a:solidFill>
                        </a:rPr>
                        <a:t>implications</a:t>
                      </a:r>
                      <a:endParaRPr lang="pt-PT" sz="1200" b="0" dirty="0" smtClean="0">
                        <a:solidFill>
                          <a:schemeClr val="tx1"/>
                        </a:solidFill>
                      </a:endParaRPr>
                    </a:p>
                    <a:p>
                      <a:pPr marL="171450" indent="-171450">
                        <a:buFont typeface="Wingdings" panose="05000000000000000000" pitchFamily="2" charset="2"/>
                        <a:buChar char="§"/>
                      </a:pPr>
                      <a:r>
                        <a:rPr lang="pt-PT" sz="1200" b="0" dirty="0" err="1" smtClean="0">
                          <a:solidFill>
                            <a:schemeClr val="tx1"/>
                          </a:solidFill>
                        </a:rPr>
                        <a:t>Transaction</a:t>
                      </a:r>
                      <a:r>
                        <a:rPr lang="pt-PT" sz="1200" b="0" dirty="0" smtClean="0">
                          <a:solidFill>
                            <a:schemeClr val="tx1"/>
                          </a:solidFill>
                        </a:rPr>
                        <a:t> </a:t>
                      </a:r>
                      <a:r>
                        <a:rPr lang="pt-PT" sz="1200" b="0" dirty="0" err="1" smtClean="0">
                          <a:solidFill>
                            <a:schemeClr val="tx1"/>
                          </a:solidFill>
                        </a:rPr>
                        <a:t>mechanics</a:t>
                      </a:r>
                      <a:r>
                        <a:rPr lang="pt-PT" sz="1200" b="0" dirty="0" smtClean="0">
                          <a:solidFill>
                            <a:schemeClr val="tx1"/>
                          </a:solidFill>
                        </a:rPr>
                        <a:t>, </a:t>
                      </a:r>
                      <a:r>
                        <a:rPr lang="pt-PT" sz="1200" b="0" dirty="0" err="1" smtClean="0">
                          <a:solidFill>
                            <a:schemeClr val="tx1"/>
                          </a:solidFill>
                        </a:rPr>
                        <a:t>execution</a:t>
                      </a:r>
                      <a:r>
                        <a:rPr lang="pt-PT" sz="1200" b="0" dirty="0" smtClean="0">
                          <a:solidFill>
                            <a:schemeClr val="tx1"/>
                          </a:solidFill>
                        </a:rPr>
                        <a:t> </a:t>
                      </a:r>
                      <a:r>
                        <a:rPr lang="pt-PT" sz="1200" b="0" dirty="0" err="1" smtClean="0">
                          <a:solidFill>
                            <a:schemeClr val="tx1"/>
                          </a:solidFill>
                        </a:rPr>
                        <a:t>and</a:t>
                      </a:r>
                      <a:r>
                        <a:rPr lang="pt-PT" sz="1200" b="0" dirty="0" smtClean="0">
                          <a:solidFill>
                            <a:schemeClr val="tx1"/>
                          </a:solidFill>
                        </a:rPr>
                        <a:t> </a:t>
                      </a:r>
                      <a:r>
                        <a:rPr lang="pt-PT" sz="1200" b="0" dirty="0" err="1" smtClean="0">
                          <a:solidFill>
                            <a:schemeClr val="tx1"/>
                          </a:solidFill>
                        </a:rPr>
                        <a:t>closing</a:t>
                      </a:r>
                      <a:endParaRPr lang="es-ES" sz="1200" b="0" dirty="0">
                        <a:solidFill>
                          <a:schemeClr val="tx1"/>
                        </a:solidFill>
                      </a:endParaRPr>
                    </a:p>
                  </a:txBody>
                  <a:tcPr>
                    <a:noFill/>
                  </a:tcPr>
                </a:tc>
              </a:tr>
              <a:tr h="370840">
                <a:tc>
                  <a:txBody>
                    <a:bodyPr/>
                    <a:lstStyle/>
                    <a:p>
                      <a:endParaRPr lang="es-ES" dirty="0"/>
                    </a:p>
                  </a:txBody>
                  <a:tcPr>
                    <a:noFill/>
                  </a:tcPr>
                </a:tc>
                <a:tc>
                  <a:txBody>
                    <a:bodyPr/>
                    <a:lstStyle/>
                    <a:p>
                      <a:endParaRPr lang="es-ES" dirty="0"/>
                    </a:p>
                  </a:txBody>
                  <a:tcPr>
                    <a:noFill/>
                  </a:tcPr>
                </a:tc>
                <a:tc>
                  <a:txBody>
                    <a:bodyPr/>
                    <a:lstStyle/>
                    <a:p>
                      <a:endParaRPr lang="es-ES" dirty="0"/>
                    </a:p>
                  </a:txBody>
                  <a:tcPr>
                    <a:noFill/>
                  </a:tcPr>
                </a:tc>
                <a:tc>
                  <a:txBody>
                    <a:bodyPr/>
                    <a:lstStyle/>
                    <a:p>
                      <a:endParaRPr lang="es-ES" dirty="0"/>
                    </a:p>
                  </a:txBody>
                  <a:tcPr>
                    <a:noFill/>
                  </a:tcPr>
                </a:tc>
                <a:tc>
                  <a:txBody>
                    <a:bodyPr/>
                    <a:lstStyle/>
                    <a:p>
                      <a:endParaRPr lang="es-ES" dirty="0"/>
                    </a:p>
                  </a:txBody>
                  <a:tcPr>
                    <a:noFill/>
                  </a:tcPr>
                </a:tc>
              </a:tr>
            </a:tbl>
          </a:graphicData>
        </a:graphic>
      </p:graphicFrame>
    </p:spTree>
    <p:extLst>
      <p:ext uri="{BB962C8B-B14F-4D97-AF65-F5344CB8AC3E}">
        <p14:creationId xmlns:p14="http://schemas.microsoft.com/office/powerpoint/2010/main" val="2249522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a:bodyPr>
          <a:lstStyle/>
          <a:p>
            <a:pPr algn="l"/>
            <a:r>
              <a:rPr lang="pt-PT" sz="2400" b="1" dirty="0" err="1" smtClean="0">
                <a:solidFill>
                  <a:schemeClr val="tx2"/>
                </a:solidFill>
              </a:rPr>
              <a:t>Buy</a:t>
            </a:r>
            <a:r>
              <a:rPr lang="pt-PT" sz="2400" b="1" dirty="0" smtClean="0">
                <a:solidFill>
                  <a:schemeClr val="tx2"/>
                </a:solidFill>
              </a:rPr>
              <a:t> </a:t>
            </a:r>
            <a:r>
              <a:rPr lang="pt-PT" sz="2400" b="1" dirty="0" err="1" smtClean="0">
                <a:solidFill>
                  <a:schemeClr val="tx2"/>
                </a:solidFill>
              </a:rPr>
              <a:t>side</a:t>
            </a:r>
            <a:r>
              <a:rPr lang="pt-PT" sz="2400" b="1" dirty="0" smtClean="0">
                <a:solidFill>
                  <a:schemeClr val="tx2"/>
                </a:solidFill>
              </a:rPr>
              <a:t> v/s </a:t>
            </a:r>
            <a:r>
              <a:rPr lang="pt-PT" sz="2400" b="1" dirty="0" err="1" smtClean="0">
                <a:solidFill>
                  <a:schemeClr val="tx2"/>
                </a:solidFill>
              </a:rPr>
              <a:t>sell</a:t>
            </a:r>
            <a:r>
              <a:rPr lang="pt-PT" sz="2400" b="1" dirty="0" smtClean="0">
                <a:solidFill>
                  <a:schemeClr val="tx2"/>
                </a:solidFill>
              </a:rPr>
              <a:t> </a:t>
            </a:r>
            <a:r>
              <a:rPr lang="pt-PT" sz="2400" b="1" dirty="0" err="1" smtClean="0">
                <a:solidFill>
                  <a:schemeClr val="tx2"/>
                </a:solidFill>
              </a:rPr>
              <a:t>side</a:t>
            </a:r>
            <a:r>
              <a:rPr lang="pt-PT" sz="2400" b="1" dirty="0" smtClean="0">
                <a:solidFill>
                  <a:schemeClr val="tx2"/>
                </a:solidFill>
              </a:rPr>
              <a:t> </a:t>
            </a:r>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endParaRPr lang="es-ES" sz="2000" dirty="0"/>
          </a:p>
        </p:txBody>
      </p:sp>
      <p:sp>
        <p:nvSpPr>
          <p:cNvPr id="3" name="Marcador de Posição de Conteúdo 2"/>
          <p:cNvSpPr>
            <a:spLocks noGrp="1"/>
          </p:cNvSpPr>
          <p:nvPr>
            <p:ph idx="1"/>
          </p:nvPr>
        </p:nvSpPr>
        <p:spPr>
          <a:xfrm>
            <a:off x="611560" y="1052736"/>
            <a:ext cx="7992888" cy="5256584"/>
          </a:xfrm>
        </p:spPr>
        <p:txBody>
          <a:bodyPr>
            <a:normAutofit/>
          </a:bodyPr>
          <a:lstStyle/>
          <a:p>
            <a:pPr marL="0" indent="0" algn="just">
              <a:buNone/>
            </a:pPr>
            <a:r>
              <a:rPr lang="pt-PT" sz="1600" dirty="0" smtClean="0"/>
              <a:t>	</a:t>
            </a:r>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smtClean="0"/>
          </a:p>
          <a:p>
            <a:pPr marL="0" indent="0" algn="just">
              <a:buNone/>
            </a:pPr>
            <a:endParaRPr lang="pt-PT" sz="1600" dirty="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r>
              <a:rPr lang="pt-PT" sz="1600" dirty="0" err="1" smtClean="0"/>
              <a:t>Due</a:t>
            </a:r>
            <a:r>
              <a:rPr lang="pt-PT" sz="1600" dirty="0" smtClean="0"/>
              <a:t> </a:t>
            </a:r>
            <a:r>
              <a:rPr lang="pt-PT" sz="1600" dirty="0" err="1" smtClean="0"/>
              <a:t>Diligence</a:t>
            </a:r>
            <a:r>
              <a:rPr lang="pt-PT" sz="1600" dirty="0" smtClean="0"/>
              <a:t> </a:t>
            </a:r>
            <a:r>
              <a:rPr lang="pt-PT" sz="1600" dirty="0" err="1" smtClean="0"/>
              <a:t>enables</a:t>
            </a:r>
            <a:r>
              <a:rPr lang="pt-PT" sz="1600" dirty="0" smtClean="0"/>
              <a:t> </a:t>
            </a:r>
            <a:r>
              <a:rPr lang="pt-PT" sz="1600" dirty="0" err="1" smtClean="0">
                <a:solidFill>
                  <a:srgbClr val="C00000"/>
                </a:solidFill>
              </a:rPr>
              <a:t>negotiating</a:t>
            </a:r>
            <a:r>
              <a:rPr lang="pt-PT" sz="1600" dirty="0" smtClean="0">
                <a:solidFill>
                  <a:srgbClr val="C00000"/>
                </a:solidFill>
              </a:rPr>
              <a:t> team </a:t>
            </a:r>
            <a:r>
              <a:rPr lang="pt-PT" sz="1600" dirty="0" smtClean="0"/>
              <a:t>in a </a:t>
            </a:r>
            <a:r>
              <a:rPr lang="pt-PT" sz="1600" dirty="0" err="1" smtClean="0"/>
              <a:t>transaction</a:t>
            </a:r>
            <a:r>
              <a:rPr lang="pt-PT" sz="1600" dirty="0" smtClean="0"/>
              <a:t> to take </a:t>
            </a:r>
            <a:r>
              <a:rPr lang="pt-PT" sz="1600" dirty="0" err="1" smtClean="0"/>
              <a:t>on</a:t>
            </a:r>
            <a:r>
              <a:rPr lang="pt-PT" sz="1600" dirty="0" smtClean="0"/>
              <a:t> </a:t>
            </a:r>
            <a:r>
              <a:rPr lang="pt-PT" sz="1600" dirty="0" err="1" smtClean="0">
                <a:solidFill>
                  <a:srgbClr val="C00000"/>
                </a:solidFill>
              </a:rPr>
              <a:t>critical</a:t>
            </a:r>
            <a:r>
              <a:rPr lang="pt-PT" sz="1600" dirty="0" smtClean="0">
                <a:solidFill>
                  <a:srgbClr val="C00000"/>
                </a:solidFill>
              </a:rPr>
              <a:t> </a:t>
            </a:r>
            <a:r>
              <a:rPr lang="pt-PT" sz="1600" dirty="0" err="1" smtClean="0">
                <a:solidFill>
                  <a:srgbClr val="C00000"/>
                </a:solidFill>
              </a:rPr>
              <a:t>decisions</a:t>
            </a:r>
            <a:r>
              <a:rPr lang="pt-PT" sz="1600" dirty="0" smtClean="0">
                <a:solidFill>
                  <a:srgbClr val="C00000"/>
                </a:solidFill>
              </a:rPr>
              <a:t> </a:t>
            </a:r>
            <a:r>
              <a:rPr lang="pt-PT" sz="1600" dirty="0" err="1" smtClean="0"/>
              <a:t>pertaining</a:t>
            </a:r>
            <a:r>
              <a:rPr lang="pt-PT" sz="1600" dirty="0" smtClean="0"/>
              <a:t> to </a:t>
            </a:r>
            <a:r>
              <a:rPr lang="pt-PT" sz="1600" dirty="0" err="1" smtClean="0"/>
              <a:t>the</a:t>
            </a:r>
            <a:r>
              <a:rPr lang="pt-PT" sz="1600" dirty="0" smtClean="0"/>
              <a:t> </a:t>
            </a:r>
            <a:r>
              <a:rPr lang="pt-PT" sz="1600" dirty="0" err="1" smtClean="0"/>
              <a:t>transaction</a:t>
            </a:r>
            <a:r>
              <a:rPr lang="pt-PT" sz="1600" dirty="0" smtClean="0"/>
              <a:t>. The </a:t>
            </a:r>
            <a:r>
              <a:rPr lang="pt-PT" sz="1600" dirty="0" err="1" smtClean="0"/>
              <a:t>process</a:t>
            </a:r>
            <a:r>
              <a:rPr lang="pt-PT" sz="1600" dirty="0" smtClean="0"/>
              <a:t> </a:t>
            </a:r>
            <a:r>
              <a:rPr lang="pt-PT" sz="1600" dirty="0" err="1" smtClean="0"/>
              <a:t>allows</a:t>
            </a:r>
            <a:r>
              <a:rPr lang="pt-PT" sz="1600" dirty="0" smtClean="0"/>
              <a:t> </a:t>
            </a:r>
            <a:r>
              <a:rPr lang="pt-PT" sz="1600" dirty="0" err="1" smtClean="0"/>
              <a:t>negotiating</a:t>
            </a:r>
            <a:r>
              <a:rPr lang="pt-PT" sz="1600" dirty="0" smtClean="0"/>
              <a:t> team to </a:t>
            </a:r>
            <a:r>
              <a:rPr lang="pt-PT" sz="1600" dirty="0" err="1" smtClean="0">
                <a:solidFill>
                  <a:srgbClr val="C00000"/>
                </a:solidFill>
              </a:rPr>
              <a:t>strategize</a:t>
            </a:r>
            <a:r>
              <a:rPr lang="pt-PT" sz="1600" dirty="0" smtClean="0">
                <a:solidFill>
                  <a:srgbClr val="C00000"/>
                </a:solidFill>
              </a:rPr>
              <a:t> </a:t>
            </a:r>
            <a:r>
              <a:rPr lang="pt-PT" sz="1600" dirty="0" err="1" smtClean="0">
                <a:solidFill>
                  <a:srgbClr val="C00000"/>
                </a:solidFill>
              </a:rPr>
              <a:t>the</a:t>
            </a:r>
            <a:r>
              <a:rPr lang="pt-PT" sz="1600" dirty="0" smtClean="0">
                <a:solidFill>
                  <a:srgbClr val="C00000"/>
                </a:solidFill>
              </a:rPr>
              <a:t> </a:t>
            </a:r>
            <a:r>
              <a:rPr lang="pt-PT" sz="1600" dirty="0" err="1" smtClean="0">
                <a:solidFill>
                  <a:srgbClr val="C00000"/>
                </a:solidFill>
              </a:rPr>
              <a:t>course</a:t>
            </a:r>
            <a:r>
              <a:rPr lang="pt-PT" sz="1600" dirty="0" smtClean="0">
                <a:solidFill>
                  <a:srgbClr val="C00000"/>
                </a:solidFill>
              </a:rPr>
              <a:t> of </a:t>
            </a:r>
            <a:r>
              <a:rPr lang="pt-PT" sz="1600" dirty="0" err="1" smtClean="0">
                <a:solidFill>
                  <a:srgbClr val="C00000"/>
                </a:solidFill>
              </a:rPr>
              <a:t>action</a:t>
            </a:r>
            <a:r>
              <a:rPr lang="pt-PT" sz="1600" dirty="0" smtClean="0">
                <a:solidFill>
                  <a:srgbClr val="C00000"/>
                </a:solidFill>
              </a:rPr>
              <a:t> </a:t>
            </a:r>
            <a:r>
              <a:rPr lang="pt-PT" sz="1600" dirty="0" err="1" smtClean="0"/>
              <a:t>and</a:t>
            </a:r>
            <a:r>
              <a:rPr lang="pt-PT" sz="1600" dirty="0" smtClean="0"/>
              <a:t> </a:t>
            </a:r>
            <a:r>
              <a:rPr lang="pt-PT" sz="1600" dirty="0" err="1" smtClean="0">
                <a:solidFill>
                  <a:srgbClr val="C00000"/>
                </a:solidFill>
              </a:rPr>
              <a:t>terms</a:t>
            </a:r>
            <a:r>
              <a:rPr lang="pt-PT" sz="1600" dirty="0" smtClean="0">
                <a:solidFill>
                  <a:srgbClr val="C00000"/>
                </a:solidFill>
              </a:rPr>
              <a:t> of </a:t>
            </a:r>
            <a:r>
              <a:rPr lang="pt-PT" sz="1600" dirty="0" err="1" smtClean="0">
                <a:solidFill>
                  <a:srgbClr val="C00000"/>
                </a:solidFill>
              </a:rPr>
              <a:t>negotiations</a:t>
            </a:r>
            <a:r>
              <a:rPr lang="pt-PT" sz="1600" dirty="0" smtClean="0">
                <a:solidFill>
                  <a:srgbClr val="C00000"/>
                </a:solidFill>
              </a:rPr>
              <a:t>  </a:t>
            </a:r>
            <a:r>
              <a:rPr lang="pt-PT" sz="1600" dirty="0" err="1" smtClean="0"/>
              <a:t>going</a:t>
            </a:r>
            <a:r>
              <a:rPr lang="pt-PT" sz="1600" dirty="0" smtClean="0"/>
              <a:t> </a:t>
            </a:r>
            <a:r>
              <a:rPr lang="pt-PT" sz="1600" dirty="0" err="1" smtClean="0"/>
              <a:t>forward</a:t>
            </a: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33</a:t>
            </a:fld>
            <a:endParaRPr lang="es-ES"/>
          </a:p>
        </p:txBody>
      </p:sp>
      <p:sp>
        <p:nvSpPr>
          <p:cNvPr id="6" name="CaixaDeTexto 5"/>
          <p:cNvSpPr txBox="1"/>
          <p:nvPr/>
        </p:nvSpPr>
        <p:spPr>
          <a:xfrm>
            <a:off x="2267744" y="2492896"/>
            <a:ext cx="184731" cy="369332"/>
          </a:xfrm>
          <a:prstGeom prst="rect">
            <a:avLst/>
          </a:prstGeom>
          <a:noFill/>
        </p:spPr>
        <p:txBody>
          <a:bodyPr wrap="none" rtlCol="0">
            <a:spAutoFit/>
          </a:bodyPr>
          <a:lstStyle/>
          <a:p>
            <a:endParaRPr lang="es-ES" dirty="0"/>
          </a:p>
        </p:txBody>
      </p:sp>
      <p:sp>
        <p:nvSpPr>
          <p:cNvPr id="7" name="CaixaDeTexto 6"/>
          <p:cNvSpPr txBox="1"/>
          <p:nvPr/>
        </p:nvSpPr>
        <p:spPr>
          <a:xfrm>
            <a:off x="1115616" y="2130519"/>
            <a:ext cx="1440160" cy="1015663"/>
          </a:xfrm>
          <a:prstGeom prst="rect">
            <a:avLst/>
          </a:prstGeom>
          <a:noFill/>
          <a:ln>
            <a:solidFill>
              <a:schemeClr val="accent2">
                <a:lumMod val="50000"/>
              </a:schemeClr>
            </a:solidFill>
          </a:ln>
        </p:spPr>
        <p:txBody>
          <a:bodyPr wrap="square" rtlCol="0">
            <a:spAutoFit/>
          </a:bodyPr>
          <a:lstStyle/>
          <a:p>
            <a:pPr algn="ctr"/>
            <a:endParaRPr lang="pt-PT" sz="1600" dirty="0" smtClean="0"/>
          </a:p>
          <a:p>
            <a:pPr algn="ctr"/>
            <a:r>
              <a:rPr lang="pt-PT" sz="1600" dirty="0" err="1" smtClean="0"/>
              <a:t>Buy</a:t>
            </a:r>
            <a:r>
              <a:rPr lang="pt-PT" sz="1600" dirty="0" smtClean="0"/>
              <a:t> </a:t>
            </a:r>
            <a:r>
              <a:rPr lang="pt-PT" sz="1600" dirty="0" err="1" smtClean="0"/>
              <a:t>side</a:t>
            </a:r>
            <a:r>
              <a:rPr lang="pt-PT" sz="1600" dirty="0" smtClean="0"/>
              <a:t> </a:t>
            </a:r>
            <a:r>
              <a:rPr lang="pt-PT" sz="1600" dirty="0" err="1" smtClean="0"/>
              <a:t>due</a:t>
            </a:r>
            <a:r>
              <a:rPr lang="pt-PT" sz="1600" dirty="0" smtClean="0"/>
              <a:t> </a:t>
            </a:r>
            <a:r>
              <a:rPr lang="pt-PT" sz="1600" dirty="0" err="1" smtClean="0"/>
              <a:t>diligence</a:t>
            </a:r>
            <a:endParaRPr lang="es-ES" sz="1600" dirty="0"/>
          </a:p>
          <a:p>
            <a:pPr algn="ctr"/>
            <a:endParaRPr lang="es-ES" sz="1200" dirty="0"/>
          </a:p>
        </p:txBody>
      </p:sp>
      <p:sp>
        <p:nvSpPr>
          <p:cNvPr id="13" name="CaixaDeTexto 12"/>
          <p:cNvSpPr txBox="1"/>
          <p:nvPr/>
        </p:nvSpPr>
        <p:spPr>
          <a:xfrm>
            <a:off x="1104748" y="4130496"/>
            <a:ext cx="1440160" cy="738664"/>
          </a:xfrm>
          <a:prstGeom prst="rect">
            <a:avLst/>
          </a:prstGeom>
          <a:noFill/>
          <a:ln>
            <a:solidFill>
              <a:schemeClr val="accent2">
                <a:lumMod val="50000"/>
              </a:schemeClr>
            </a:solidFill>
          </a:ln>
        </p:spPr>
        <p:txBody>
          <a:bodyPr wrap="square" rtlCol="0">
            <a:spAutoFit/>
          </a:bodyPr>
          <a:lstStyle/>
          <a:p>
            <a:pPr algn="ctr"/>
            <a:r>
              <a:rPr lang="pt-PT" sz="1600" dirty="0" err="1"/>
              <a:t>Sell</a:t>
            </a:r>
            <a:r>
              <a:rPr lang="pt-PT" sz="1600" dirty="0"/>
              <a:t> </a:t>
            </a:r>
            <a:r>
              <a:rPr lang="pt-PT" sz="1600" dirty="0" err="1"/>
              <a:t>side</a:t>
            </a:r>
            <a:r>
              <a:rPr lang="pt-PT" sz="1600" dirty="0"/>
              <a:t> </a:t>
            </a:r>
            <a:r>
              <a:rPr lang="pt-PT" sz="1600" dirty="0" err="1"/>
              <a:t>due</a:t>
            </a:r>
            <a:r>
              <a:rPr lang="pt-PT" sz="1600" dirty="0"/>
              <a:t> </a:t>
            </a:r>
            <a:r>
              <a:rPr lang="pt-PT" sz="1600" dirty="0" err="1"/>
              <a:t>diligence</a:t>
            </a:r>
            <a:endParaRPr lang="pt-PT" sz="1600" dirty="0"/>
          </a:p>
          <a:p>
            <a:pPr algn="ctr"/>
            <a:endParaRPr lang="es-ES" sz="1000" dirty="0"/>
          </a:p>
        </p:txBody>
      </p:sp>
      <p:sp>
        <p:nvSpPr>
          <p:cNvPr id="16" name="Seta para a direita 15"/>
          <p:cNvSpPr/>
          <p:nvPr/>
        </p:nvSpPr>
        <p:spPr>
          <a:xfrm>
            <a:off x="2932526" y="2470984"/>
            <a:ext cx="2215537" cy="280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Seta para a direita 21"/>
          <p:cNvSpPr/>
          <p:nvPr/>
        </p:nvSpPr>
        <p:spPr>
          <a:xfrm>
            <a:off x="2932524" y="4273592"/>
            <a:ext cx="2215537" cy="301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CaixaDeTexto 23"/>
          <p:cNvSpPr txBox="1"/>
          <p:nvPr/>
        </p:nvSpPr>
        <p:spPr>
          <a:xfrm>
            <a:off x="5724128" y="2171083"/>
            <a:ext cx="2736304" cy="769441"/>
          </a:xfrm>
          <a:prstGeom prst="rect">
            <a:avLst/>
          </a:prstGeom>
          <a:noFill/>
          <a:ln>
            <a:solidFill>
              <a:schemeClr val="accent2">
                <a:lumMod val="50000"/>
              </a:schemeClr>
            </a:solidFill>
          </a:ln>
        </p:spPr>
        <p:txBody>
          <a:bodyPr wrap="square" rtlCol="0">
            <a:spAutoFit/>
          </a:bodyPr>
          <a:lstStyle/>
          <a:p>
            <a:pPr algn="ctr"/>
            <a:r>
              <a:rPr lang="pt-PT" sz="1600" b="1" dirty="0" err="1" smtClean="0"/>
              <a:t>Assist</a:t>
            </a:r>
            <a:r>
              <a:rPr lang="pt-PT" sz="1600" b="1" dirty="0" smtClean="0"/>
              <a:t> </a:t>
            </a:r>
            <a:r>
              <a:rPr lang="pt-PT" sz="1600" b="1" dirty="0" err="1" smtClean="0"/>
              <a:t>the</a:t>
            </a:r>
            <a:r>
              <a:rPr lang="pt-PT" sz="1600" b="1" dirty="0" smtClean="0"/>
              <a:t> </a:t>
            </a:r>
            <a:r>
              <a:rPr lang="pt-PT" sz="1600" b="1" dirty="0" err="1" smtClean="0"/>
              <a:t>buyer</a:t>
            </a:r>
            <a:r>
              <a:rPr lang="pt-PT" sz="1600" b="1" dirty="0" smtClean="0"/>
              <a:t> maximize </a:t>
            </a:r>
            <a:r>
              <a:rPr lang="pt-PT" sz="1600" b="1" dirty="0" err="1" smtClean="0"/>
              <a:t>his</a:t>
            </a:r>
            <a:r>
              <a:rPr lang="pt-PT" sz="1600" b="1" dirty="0"/>
              <a:t> </a:t>
            </a:r>
            <a:r>
              <a:rPr lang="pt-PT" sz="1600" b="1" dirty="0" err="1" smtClean="0"/>
              <a:t>return</a:t>
            </a:r>
            <a:r>
              <a:rPr lang="pt-PT" sz="1600" b="1" dirty="0" smtClean="0"/>
              <a:t> </a:t>
            </a:r>
            <a:r>
              <a:rPr lang="pt-PT" sz="1600" b="1" dirty="0" err="1" smtClean="0"/>
              <a:t>on</a:t>
            </a:r>
            <a:r>
              <a:rPr lang="pt-PT" sz="1600" b="1" dirty="0" smtClean="0"/>
              <a:t> </a:t>
            </a:r>
            <a:r>
              <a:rPr lang="pt-PT" sz="1600" b="1" dirty="0" err="1" smtClean="0"/>
              <a:t>the</a:t>
            </a:r>
            <a:r>
              <a:rPr lang="pt-PT" sz="1600" b="1" dirty="0" smtClean="0"/>
              <a:t> </a:t>
            </a:r>
            <a:r>
              <a:rPr lang="pt-PT" sz="1600" b="1" dirty="0" err="1" smtClean="0"/>
              <a:t>deal</a:t>
            </a:r>
            <a:endParaRPr lang="es-ES" sz="1600" b="1" dirty="0"/>
          </a:p>
          <a:p>
            <a:pPr algn="ctr"/>
            <a:endParaRPr lang="es-ES" sz="1200" dirty="0"/>
          </a:p>
        </p:txBody>
      </p:sp>
      <p:sp>
        <p:nvSpPr>
          <p:cNvPr id="25" name="CaixaDeTexto 24"/>
          <p:cNvSpPr txBox="1"/>
          <p:nvPr/>
        </p:nvSpPr>
        <p:spPr>
          <a:xfrm>
            <a:off x="5861161" y="4039807"/>
            <a:ext cx="2736304" cy="769441"/>
          </a:xfrm>
          <a:prstGeom prst="rect">
            <a:avLst/>
          </a:prstGeom>
          <a:noFill/>
          <a:ln>
            <a:solidFill>
              <a:schemeClr val="accent2">
                <a:lumMod val="50000"/>
              </a:schemeClr>
            </a:solidFill>
          </a:ln>
        </p:spPr>
        <p:txBody>
          <a:bodyPr wrap="square" rtlCol="0">
            <a:spAutoFit/>
          </a:bodyPr>
          <a:lstStyle/>
          <a:p>
            <a:pPr algn="ctr"/>
            <a:r>
              <a:rPr lang="pt-PT" sz="1600" b="1" dirty="0" err="1" smtClean="0"/>
              <a:t>Assist</a:t>
            </a:r>
            <a:r>
              <a:rPr lang="pt-PT" sz="1600" b="1" dirty="0" smtClean="0"/>
              <a:t> </a:t>
            </a:r>
            <a:r>
              <a:rPr lang="pt-PT" sz="1600" b="1" dirty="0" err="1" smtClean="0"/>
              <a:t>the</a:t>
            </a:r>
            <a:r>
              <a:rPr lang="pt-PT" sz="1600" b="1" dirty="0" smtClean="0"/>
              <a:t> </a:t>
            </a:r>
            <a:r>
              <a:rPr lang="pt-PT" sz="1600" b="1" dirty="0" err="1" smtClean="0"/>
              <a:t>Vendor</a:t>
            </a:r>
            <a:r>
              <a:rPr lang="pt-PT" sz="1600" b="1" dirty="0" smtClean="0"/>
              <a:t> /</a:t>
            </a:r>
            <a:r>
              <a:rPr lang="pt-PT" sz="1600" b="1" dirty="0" err="1" smtClean="0"/>
              <a:t>Seller</a:t>
            </a:r>
            <a:r>
              <a:rPr lang="pt-PT" sz="1600" b="1" dirty="0" smtClean="0"/>
              <a:t> </a:t>
            </a:r>
            <a:r>
              <a:rPr lang="pt-PT" sz="1600" b="1" dirty="0" err="1" smtClean="0"/>
              <a:t>get</a:t>
            </a:r>
            <a:r>
              <a:rPr lang="pt-PT" sz="1600" b="1" dirty="0" smtClean="0"/>
              <a:t> </a:t>
            </a:r>
            <a:r>
              <a:rPr lang="pt-PT" sz="1600" b="1" dirty="0" err="1" smtClean="0"/>
              <a:t>the</a:t>
            </a:r>
            <a:r>
              <a:rPr lang="pt-PT" sz="1600" b="1" dirty="0" smtClean="0"/>
              <a:t> </a:t>
            </a:r>
            <a:r>
              <a:rPr lang="pt-PT" sz="1600" b="1" dirty="0" err="1" smtClean="0"/>
              <a:t>best</a:t>
            </a:r>
            <a:r>
              <a:rPr lang="pt-PT" sz="1600" b="1" dirty="0" smtClean="0"/>
              <a:t> </a:t>
            </a:r>
            <a:r>
              <a:rPr lang="pt-PT" sz="1600" b="1" dirty="0" err="1" smtClean="0"/>
              <a:t>value</a:t>
            </a:r>
            <a:r>
              <a:rPr lang="pt-PT" sz="1600" b="1" dirty="0" smtClean="0"/>
              <a:t> </a:t>
            </a:r>
            <a:r>
              <a:rPr lang="pt-PT" sz="1600" b="1" dirty="0" err="1" smtClean="0"/>
              <a:t>on</a:t>
            </a:r>
            <a:r>
              <a:rPr lang="pt-PT" sz="1600" b="1" dirty="0" smtClean="0"/>
              <a:t> </a:t>
            </a:r>
            <a:r>
              <a:rPr lang="pt-PT" sz="1600" b="1" dirty="0" err="1" smtClean="0"/>
              <a:t>the</a:t>
            </a:r>
            <a:r>
              <a:rPr lang="pt-PT" sz="1600" b="1" dirty="0" smtClean="0"/>
              <a:t> </a:t>
            </a:r>
            <a:r>
              <a:rPr lang="pt-PT" sz="1600" b="1" dirty="0" err="1" smtClean="0"/>
              <a:t>deal</a:t>
            </a:r>
            <a:endParaRPr lang="es-ES" sz="1600" b="1" dirty="0"/>
          </a:p>
          <a:p>
            <a:pPr algn="ctr"/>
            <a:endParaRPr lang="es-ES" sz="1200" dirty="0"/>
          </a:p>
        </p:txBody>
      </p:sp>
    </p:spTree>
    <p:extLst>
      <p:ext uri="{BB962C8B-B14F-4D97-AF65-F5344CB8AC3E}">
        <p14:creationId xmlns:p14="http://schemas.microsoft.com/office/powerpoint/2010/main" val="262250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osango 8"/>
          <p:cNvSpPr/>
          <p:nvPr/>
        </p:nvSpPr>
        <p:spPr>
          <a:xfrm>
            <a:off x="1417603" y="737091"/>
            <a:ext cx="5184576" cy="5328592"/>
          </a:xfrm>
          <a:prstGeom prst="diamond">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p:cNvSpPr>
            <a:spLocks noGrp="1"/>
          </p:cNvSpPr>
          <p:nvPr>
            <p:ph type="title"/>
          </p:nvPr>
        </p:nvSpPr>
        <p:spPr>
          <a:xfrm>
            <a:off x="457200" y="274638"/>
            <a:ext cx="8229600" cy="994122"/>
          </a:xfrm>
        </p:spPr>
        <p:txBody>
          <a:bodyPr>
            <a:normAutofit/>
          </a:bodyPr>
          <a:lstStyle/>
          <a:p>
            <a:pPr algn="l"/>
            <a:r>
              <a:rPr lang="pt-PT" sz="2400" b="1" dirty="0" err="1">
                <a:solidFill>
                  <a:schemeClr val="tx2"/>
                </a:solidFill>
              </a:rPr>
              <a:t>D</a:t>
            </a:r>
            <a:r>
              <a:rPr lang="pt-PT" sz="2400" b="1" dirty="0" err="1" smtClean="0">
                <a:solidFill>
                  <a:schemeClr val="tx2"/>
                </a:solidFill>
              </a:rPr>
              <a:t>ue</a:t>
            </a:r>
            <a:r>
              <a:rPr lang="pt-PT" sz="2400" b="1" dirty="0" smtClean="0">
                <a:solidFill>
                  <a:schemeClr val="tx2"/>
                </a:solidFill>
              </a:rPr>
              <a:t> </a:t>
            </a:r>
            <a:r>
              <a:rPr lang="pt-PT" sz="2400" b="1" dirty="0" err="1" smtClean="0">
                <a:solidFill>
                  <a:schemeClr val="tx2"/>
                </a:solidFill>
              </a:rPr>
              <a:t>diligence</a:t>
            </a:r>
            <a:r>
              <a:rPr lang="pt-PT" sz="2400" b="1" dirty="0" smtClean="0">
                <a:solidFill>
                  <a:schemeClr val="tx2"/>
                </a:solidFill>
              </a:rPr>
              <a:t> </a:t>
            </a:r>
            <a:r>
              <a:rPr lang="pt-PT" sz="2400" b="1" dirty="0" err="1" smtClean="0">
                <a:solidFill>
                  <a:schemeClr val="tx2"/>
                </a:solidFill>
              </a:rPr>
              <a:t>findings</a:t>
            </a:r>
            <a:endParaRPr lang="es-ES" sz="2000" dirty="0"/>
          </a:p>
        </p:txBody>
      </p:sp>
      <p:sp>
        <p:nvSpPr>
          <p:cNvPr id="3" name="Marcador de Posição de Conteúdo 2"/>
          <p:cNvSpPr>
            <a:spLocks noGrp="1"/>
          </p:cNvSpPr>
          <p:nvPr>
            <p:ph idx="1"/>
          </p:nvPr>
        </p:nvSpPr>
        <p:spPr>
          <a:xfrm>
            <a:off x="611560" y="1052736"/>
            <a:ext cx="7992888" cy="5256584"/>
          </a:xfrm>
        </p:spPr>
        <p:txBody>
          <a:bodyPr>
            <a:normAutofit/>
          </a:bodyPr>
          <a:lstStyle/>
          <a:p>
            <a:pPr marL="0" indent="0" algn="just">
              <a:buNone/>
            </a:pPr>
            <a:r>
              <a:rPr lang="pt-PT" sz="1600" dirty="0" smtClean="0"/>
              <a:t>	</a:t>
            </a:r>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a:p>
            <a:pPr marL="0" indent="0" algn="just">
              <a:buNone/>
            </a:pPr>
            <a:endParaRPr lang="pt-PT" sz="1600" dirty="0" smtClean="0"/>
          </a:p>
          <a:p>
            <a:pPr marL="0" indent="0" algn="just">
              <a:buNone/>
            </a:pPr>
            <a:endParaRPr lang="pt-PT"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34</a:t>
            </a:fld>
            <a:endParaRPr lang="es-ES"/>
          </a:p>
        </p:txBody>
      </p:sp>
      <p:sp>
        <p:nvSpPr>
          <p:cNvPr id="6" name="CaixaDeTexto 5"/>
          <p:cNvSpPr txBox="1"/>
          <p:nvPr/>
        </p:nvSpPr>
        <p:spPr>
          <a:xfrm>
            <a:off x="2267744" y="2492896"/>
            <a:ext cx="184731" cy="369332"/>
          </a:xfrm>
          <a:prstGeom prst="rect">
            <a:avLst/>
          </a:prstGeom>
          <a:noFill/>
        </p:spPr>
        <p:txBody>
          <a:bodyPr wrap="none" rtlCol="0">
            <a:spAutoFit/>
          </a:bodyPr>
          <a:lstStyle/>
          <a:p>
            <a:endParaRPr lang="es-ES" dirty="0"/>
          </a:p>
        </p:txBody>
      </p:sp>
      <p:sp>
        <p:nvSpPr>
          <p:cNvPr id="8" name="Rectângulo arredondado 7"/>
          <p:cNvSpPr/>
          <p:nvPr/>
        </p:nvSpPr>
        <p:spPr>
          <a:xfrm>
            <a:off x="2051720" y="1457958"/>
            <a:ext cx="1944216" cy="1872208"/>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err="1" smtClean="0">
                <a:solidFill>
                  <a:schemeClr val="tx1"/>
                </a:solidFill>
              </a:rPr>
              <a:t>Deal</a:t>
            </a:r>
            <a:r>
              <a:rPr lang="pt-PT" sz="1400" b="1" dirty="0" smtClean="0">
                <a:solidFill>
                  <a:schemeClr val="tx1"/>
                </a:solidFill>
              </a:rPr>
              <a:t> </a:t>
            </a:r>
            <a:r>
              <a:rPr lang="pt-PT" sz="1400" b="1" dirty="0" err="1" smtClean="0">
                <a:solidFill>
                  <a:schemeClr val="tx1"/>
                </a:solidFill>
              </a:rPr>
              <a:t>breakers</a:t>
            </a:r>
            <a:r>
              <a:rPr lang="pt-PT" sz="1400" dirty="0" err="1" smtClean="0">
                <a:solidFill>
                  <a:schemeClr val="tx1"/>
                </a:solidFill>
              </a:rPr>
              <a:t>-Issues</a:t>
            </a:r>
            <a:r>
              <a:rPr lang="pt-PT" sz="1400" dirty="0" smtClean="0">
                <a:solidFill>
                  <a:schemeClr val="tx1"/>
                </a:solidFill>
              </a:rPr>
              <a:t> </a:t>
            </a:r>
            <a:r>
              <a:rPr lang="pt-PT" sz="1400" dirty="0" err="1" smtClean="0">
                <a:solidFill>
                  <a:schemeClr val="tx1"/>
                </a:solidFill>
              </a:rPr>
              <a:t>which</a:t>
            </a:r>
            <a:r>
              <a:rPr lang="pt-PT" sz="1400" dirty="0" smtClean="0">
                <a:solidFill>
                  <a:schemeClr val="tx1"/>
                </a:solidFill>
              </a:rPr>
              <a:t> </a:t>
            </a:r>
            <a:r>
              <a:rPr lang="pt-PT" sz="1400" dirty="0" err="1" smtClean="0">
                <a:solidFill>
                  <a:schemeClr val="tx1"/>
                </a:solidFill>
              </a:rPr>
              <a:t>would</a:t>
            </a:r>
            <a:r>
              <a:rPr lang="pt-PT" sz="1400" dirty="0" smtClean="0">
                <a:solidFill>
                  <a:schemeClr val="tx1"/>
                </a:solidFill>
              </a:rPr>
              <a:t> impede </a:t>
            </a:r>
            <a:r>
              <a:rPr lang="pt-PT" sz="1400" dirty="0" err="1" smtClean="0">
                <a:solidFill>
                  <a:schemeClr val="tx1"/>
                </a:solidFill>
              </a:rPr>
              <a:t>the</a:t>
            </a:r>
            <a:r>
              <a:rPr lang="pt-PT" sz="1400" dirty="0" smtClean="0">
                <a:solidFill>
                  <a:schemeClr val="tx1"/>
                </a:solidFill>
              </a:rPr>
              <a:t> </a:t>
            </a:r>
            <a:r>
              <a:rPr lang="pt-PT" sz="1400" dirty="0" err="1" smtClean="0">
                <a:solidFill>
                  <a:schemeClr val="tx1"/>
                </a:solidFill>
              </a:rPr>
              <a:t>consummation</a:t>
            </a:r>
            <a:r>
              <a:rPr lang="pt-PT" sz="1400" dirty="0" smtClean="0">
                <a:solidFill>
                  <a:schemeClr val="tx1"/>
                </a:solidFill>
              </a:rPr>
              <a:t> of </a:t>
            </a:r>
            <a:r>
              <a:rPr lang="pt-PT" sz="1400" dirty="0" err="1" smtClean="0">
                <a:solidFill>
                  <a:schemeClr val="tx1"/>
                </a:solidFill>
              </a:rPr>
              <a:t>the</a:t>
            </a:r>
            <a:r>
              <a:rPr lang="pt-PT" sz="1400" dirty="0" smtClean="0">
                <a:solidFill>
                  <a:schemeClr val="tx1"/>
                </a:solidFill>
              </a:rPr>
              <a:t> </a:t>
            </a:r>
            <a:r>
              <a:rPr lang="pt-PT" sz="1400" dirty="0" err="1" smtClean="0">
                <a:solidFill>
                  <a:schemeClr val="tx1"/>
                </a:solidFill>
              </a:rPr>
              <a:t>proposed</a:t>
            </a:r>
            <a:r>
              <a:rPr lang="pt-PT" sz="1400" dirty="0" smtClean="0">
                <a:solidFill>
                  <a:schemeClr val="tx1"/>
                </a:solidFill>
              </a:rPr>
              <a:t> </a:t>
            </a:r>
            <a:r>
              <a:rPr lang="pt-PT" sz="1400" dirty="0" err="1" smtClean="0">
                <a:solidFill>
                  <a:schemeClr val="tx1"/>
                </a:solidFill>
              </a:rPr>
              <a:t>transaction</a:t>
            </a:r>
            <a:endParaRPr lang="es-ES" sz="1400" dirty="0">
              <a:solidFill>
                <a:schemeClr val="tx1"/>
              </a:solidFill>
            </a:endParaRPr>
          </a:p>
        </p:txBody>
      </p:sp>
      <p:sp>
        <p:nvSpPr>
          <p:cNvPr id="16" name="Rectângulo arredondado 15"/>
          <p:cNvSpPr/>
          <p:nvPr/>
        </p:nvSpPr>
        <p:spPr>
          <a:xfrm>
            <a:off x="4287670" y="1450438"/>
            <a:ext cx="1927290" cy="1872208"/>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err="1" smtClean="0">
                <a:solidFill>
                  <a:schemeClr val="tx1"/>
                </a:solidFill>
              </a:rPr>
              <a:t>Negotiation</a:t>
            </a:r>
            <a:r>
              <a:rPr lang="pt-PT" sz="1400" b="1" dirty="0" smtClean="0">
                <a:solidFill>
                  <a:schemeClr val="tx1"/>
                </a:solidFill>
              </a:rPr>
              <a:t> </a:t>
            </a:r>
            <a:r>
              <a:rPr lang="pt-PT" sz="1400" b="1" dirty="0" err="1" smtClean="0">
                <a:solidFill>
                  <a:schemeClr val="tx1"/>
                </a:solidFill>
              </a:rPr>
              <a:t>points</a:t>
            </a:r>
            <a:r>
              <a:rPr lang="pt-PT" sz="1400" b="1" dirty="0" smtClean="0">
                <a:solidFill>
                  <a:schemeClr val="tx1"/>
                </a:solidFill>
              </a:rPr>
              <a:t> </a:t>
            </a:r>
            <a:r>
              <a:rPr lang="pt-PT" sz="1400" dirty="0" smtClean="0">
                <a:solidFill>
                  <a:schemeClr val="tx1"/>
                </a:solidFill>
              </a:rPr>
              <a:t>-</a:t>
            </a:r>
            <a:r>
              <a:rPr lang="pt-PT" sz="1400" dirty="0" err="1" smtClean="0">
                <a:solidFill>
                  <a:schemeClr val="tx1"/>
                </a:solidFill>
              </a:rPr>
              <a:t>Issues</a:t>
            </a:r>
            <a:r>
              <a:rPr lang="pt-PT" sz="1400" dirty="0" smtClean="0">
                <a:solidFill>
                  <a:schemeClr val="tx1"/>
                </a:solidFill>
              </a:rPr>
              <a:t> </a:t>
            </a:r>
            <a:r>
              <a:rPr lang="pt-PT" sz="1400" dirty="0" err="1" smtClean="0">
                <a:solidFill>
                  <a:schemeClr val="tx1"/>
                </a:solidFill>
              </a:rPr>
              <a:t>which</a:t>
            </a:r>
            <a:r>
              <a:rPr lang="pt-PT" sz="1400" dirty="0" smtClean="0">
                <a:solidFill>
                  <a:schemeClr val="tx1"/>
                </a:solidFill>
              </a:rPr>
              <a:t> </a:t>
            </a:r>
            <a:r>
              <a:rPr lang="pt-PT" sz="1400" dirty="0" err="1" smtClean="0">
                <a:solidFill>
                  <a:schemeClr val="tx1"/>
                </a:solidFill>
              </a:rPr>
              <a:t>would</a:t>
            </a:r>
            <a:r>
              <a:rPr lang="pt-PT" sz="1400" dirty="0" smtClean="0">
                <a:solidFill>
                  <a:schemeClr val="tx1"/>
                </a:solidFill>
              </a:rPr>
              <a:t> </a:t>
            </a:r>
            <a:r>
              <a:rPr lang="pt-PT" sz="1400" dirty="0" err="1" smtClean="0">
                <a:solidFill>
                  <a:schemeClr val="tx1"/>
                </a:solidFill>
              </a:rPr>
              <a:t>be</a:t>
            </a:r>
            <a:r>
              <a:rPr lang="pt-PT" sz="1400" dirty="0" smtClean="0">
                <a:solidFill>
                  <a:schemeClr val="tx1"/>
                </a:solidFill>
              </a:rPr>
              <a:t> </a:t>
            </a:r>
            <a:r>
              <a:rPr lang="pt-PT" sz="1400" dirty="0" err="1" smtClean="0">
                <a:solidFill>
                  <a:schemeClr val="tx1"/>
                </a:solidFill>
              </a:rPr>
              <a:t>necessary</a:t>
            </a:r>
            <a:r>
              <a:rPr lang="pt-PT" sz="1400" dirty="0" smtClean="0">
                <a:solidFill>
                  <a:schemeClr val="tx1"/>
                </a:solidFill>
              </a:rPr>
              <a:t> to </a:t>
            </a:r>
            <a:r>
              <a:rPr lang="pt-PT" sz="1400" dirty="0" err="1" smtClean="0">
                <a:solidFill>
                  <a:schemeClr val="tx1"/>
                </a:solidFill>
              </a:rPr>
              <a:t>consider</a:t>
            </a:r>
            <a:r>
              <a:rPr lang="pt-PT" sz="1400" dirty="0" smtClean="0">
                <a:solidFill>
                  <a:schemeClr val="tx1"/>
                </a:solidFill>
              </a:rPr>
              <a:t> in </a:t>
            </a:r>
            <a:r>
              <a:rPr lang="pt-PT" sz="1400" dirty="0" err="1" smtClean="0">
                <a:solidFill>
                  <a:schemeClr val="tx1"/>
                </a:solidFill>
              </a:rPr>
              <a:t>the</a:t>
            </a:r>
            <a:r>
              <a:rPr lang="pt-PT" sz="1400" dirty="0" smtClean="0">
                <a:solidFill>
                  <a:schemeClr val="tx1"/>
                </a:solidFill>
              </a:rPr>
              <a:t> </a:t>
            </a:r>
            <a:r>
              <a:rPr lang="pt-PT" sz="1400" dirty="0" err="1" smtClean="0">
                <a:solidFill>
                  <a:schemeClr val="tx1"/>
                </a:solidFill>
              </a:rPr>
              <a:t>valuation</a:t>
            </a:r>
            <a:r>
              <a:rPr lang="pt-PT" sz="1400" dirty="0" smtClean="0">
                <a:solidFill>
                  <a:schemeClr val="tx1"/>
                </a:solidFill>
              </a:rPr>
              <a:t> of business/</a:t>
            </a:r>
            <a:r>
              <a:rPr lang="pt-PT" sz="1400" dirty="0" err="1" smtClean="0">
                <a:solidFill>
                  <a:schemeClr val="tx1"/>
                </a:solidFill>
              </a:rPr>
              <a:t>negotiation</a:t>
            </a:r>
            <a:r>
              <a:rPr lang="pt-PT" sz="1400" dirty="0" smtClean="0">
                <a:solidFill>
                  <a:schemeClr val="tx1"/>
                </a:solidFill>
              </a:rPr>
              <a:t> of </a:t>
            </a:r>
            <a:r>
              <a:rPr lang="pt-PT" sz="1400" dirty="0" err="1" smtClean="0">
                <a:solidFill>
                  <a:schemeClr val="tx1"/>
                </a:solidFill>
              </a:rPr>
              <a:t>bid</a:t>
            </a:r>
            <a:r>
              <a:rPr lang="pt-PT" sz="1400" dirty="0" smtClean="0">
                <a:solidFill>
                  <a:schemeClr val="tx1"/>
                </a:solidFill>
              </a:rPr>
              <a:t> </a:t>
            </a:r>
            <a:r>
              <a:rPr lang="pt-PT" sz="1400" dirty="0" err="1" smtClean="0">
                <a:solidFill>
                  <a:schemeClr val="tx1"/>
                </a:solidFill>
              </a:rPr>
              <a:t>price</a:t>
            </a:r>
            <a:endParaRPr lang="es-ES" sz="1400" dirty="0">
              <a:solidFill>
                <a:schemeClr val="tx1"/>
              </a:solidFill>
            </a:endParaRPr>
          </a:p>
        </p:txBody>
      </p:sp>
      <p:sp>
        <p:nvSpPr>
          <p:cNvPr id="17" name="Rectângulo arredondado 16"/>
          <p:cNvSpPr/>
          <p:nvPr/>
        </p:nvSpPr>
        <p:spPr>
          <a:xfrm>
            <a:off x="2051720" y="3717032"/>
            <a:ext cx="1944216" cy="1872208"/>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err="1" smtClean="0">
                <a:solidFill>
                  <a:schemeClr val="tx1"/>
                </a:solidFill>
              </a:rPr>
              <a:t>Commercial</a:t>
            </a:r>
            <a:r>
              <a:rPr lang="pt-PT" sz="1400" b="1" dirty="0" smtClean="0">
                <a:solidFill>
                  <a:schemeClr val="tx1"/>
                </a:solidFill>
              </a:rPr>
              <a:t> </a:t>
            </a:r>
            <a:r>
              <a:rPr lang="pt-PT" sz="1400" b="1" dirty="0" err="1" smtClean="0">
                <a:solidFill>
                  <a:schemeClr val="tx1"/>
                </a:solidFill>
              </a:rPr>
              <a:t>override</a:t>
            </a:r>
            <a:r>
              <a:rPr lang="pt-PT" sz="1400" b="1" dirty="0" smtClean="0">
                <a:solidFill>
                  <a:schemeClr val="tx1"/>
                </a:solidFill>
              </a:rPr>
              <a:t>- </a:t>
            </a:r>
            <a:r>
              <a:rPr lang="pt-PT" sz="1400" dirty="0" err="1" smtClean="0">
                <a:solidFill>
                  <a:schemeClr val="tx1"/>
                </a:solidFill>
              </a:rPr>
              <a:t>Risks</a:t>
            </a:r>
            <a:r>
              <a:rPr lang="pt-PT" sz="1400" dirty="0" smtClean="0">
                <a:solidFill>
                  <a:schemeClr val="tx1"/>
                </a:solidFill>
              </a:rPr>
              <a:t> </a:t>
            </a:r>
            <a:r>
              <a:rPr lang="pt-PT" sz="1400" dirty="0" err="1" smtClean="0">
                <a:solidFill>
                  <a:schemeClr val="tx1"/>
                </a:solidFill>
              </a:rPr>
              <a:t>and</a:t>
            </a:r>
            <a:r>
              <a:rPr lang="pt-PT" sz="1400" dirty="0" smtClean="0">
                <a:solidFill>
                  <a:schemeClr val="tx1"/>
                </a:solidFill>
              </a:rPr>
              <a:t> </a:t>
            </a:r>
            <a:r>
              <a:rPr lang="pt-PT" sz="1400" dirty="0" err="1" smtClean="0">
                <a:solidFill>
                  <a:schemeClr val="tx1"/>
                </a:solidFill>
              </a:rPr>
              <a:t>issues</a:t>
            </a:r>
            <a:r>
              <a:rPr lang="pt-PT" sz="1400" dirty="0" smtClean="0">
                <a:solidFill>
                  <a:schemeClr val="tx1"/>
                </a:solidFill>
              </a:rPr>
              <a:t> </a:t>
            </a:r>
            <a:r>
              <a:rPr lang="pt-PT" sz="1400" dirty="0" err="1" smtClean="0">
                <a:solidFill>
                  <a:schemeClr val="tx1"/>
                </a:solidFill>
              </a:rPr>
              <a:t>which</a:t>
            </a:r>
            <a:r>
              <a:rPr lang="pt-PT" sz="1400" dirty="0" smtClean="0">
                <a:solidFill>
                  <a:schemeClr val="tx1"/>
                </a:solidFill>
              </a:rPr>
              <a:t> are </a:t>
            </a:r>
            <a:r>
              <a:rPr lang="pt-PT" sz="1400" dirty="0" err="1" smtClean="0">
                <a:solidFill>
                  <a:schemeClr val="tx1"/>
                </a:solidFill>
              </a:rPr>
              <a:t>knowingly</a:t>
            </a:r>
            <a:r>
              <a:rPr lang="pt-PT" sz="1400" dirty="0" smtClean="0">
                <a:solidFill>
                  <a:schemeClr val="tx1"/>
                </a:solidFill>
              </a:rPr>
              <a:t> </a:t>
            </a:r>
            <a:r>
              <a:rPr lang="pt-PT" sz="1400" dirty="0" err="1" smtClean="0">
                <a:solidFill>
                  <a:schemeClr val="tx1"/>
                </a:solidFill>
              </a:rPr>
              <a:t>taken</a:t>
            </a:r>
            <a:r>
              <a:rPr lang="pt-PT" sz="1400" dirty="0" smtClean="0">
                <a:solidFill>
                  <a:schemeClr val="tx1"/>
                </a:solidFill>
              </a:rPr>
              <a:t> </a:t>
            </a:r>
            <a:r>
              <a:rPr lang="pt-PT" sz="1400" dirty="0" err="1" smtClean="0">
                <a:solidFill>
                  <a:schemeClr val="tx1"/>
                </a:solidFill>
              </a:rPr>
              <a:t>over</a:t>
            </a:r>
            <a:r>
              <a:rPr lang="pt-PT" sz="1400" dirty="0" smtClean="0">
                <a:solidFill>
                  <a:schemeClr val="tx1"/>
                </a:solidFill>
              </a:rPr>
              <a:t> as a </a:t>
            </a:r>
            <a:r>
              <a:rPr lang="pt-PT" sz="1400" dirty="0" err="1" smtClean="0">
                <a:solidFill>
                  <a:schemeClr val="tx1"/>
                </a:solidFill>
              </a:rPr>
              <a:t>calculated</a:t>
            </a:r>
            <a:r>
              <a:rPr lang="pt-PT" sz="1400" dirty="0" smtClean="0">
                <a:solidFill>
                  <a:schemeClr val="tx1"/>
                </a:solidFill>
              </a:rPr>
              <a:t> </a:t>
            </a:r>
            <a:r>
              <a:rPr lang="pt-PT" sz="1400" dirty="0" err="1" smtClean="0">
                <a:solidFill>
                  <a:schemeClr val="tx1"/>
                </a:solidFill>
              </a:rPr>
              <a:t>commercial</a:t>
            </a:r>
            <a:r>
              <a:rPr lang="pt-PT" sz="1400" dirty="0" smtClean="0">
                <a:solidFill>
                  <a:schemeClr val="tx1"/>
                </a:solidFill>
              </a:rPr>
              <a:t> </a:t>
            </a:r>
            <a:r>
              <a:rPr lang="pt-PT" sz="1400" dirty="0" err="1" smtClean="0">
                <a:solidFill>
                  <a:schemeClr val="tx1"/>
                </a:solidFill>
              </a:rPr>
              <a:t>decision</a:t>
            </a:r>
            <a:endParaRPr lang="es-ES" sz="1400" dirty="0">
              <a:solidFill>
                <a:schemeClr val="tx1"/>
              </a:solidFill>
            </a:endParaRPr>
          </a:p>
        </p:txBody>
      </p:sp>
      <p:sp>
        <p:nvSpPr>
          <p:cNvPr id="18" name="Rectângulo arredondado 17"/>
          <p:cNvSpPr/>
          <p:nvPr/>
        </p:nvSpPr>
        <p:spPr>
          <a:xfrm>
            <a:off x="4279207" y="3721399"/>
            <a:ext cx="1944216" cy="1872208"/>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b="1" dirty="0" err="1" smtClean="0">
                <a:solidFill>
                  <a:schemeClr val="tx1"/>
                </a:solidFill>
              </a:rPr>
              <a:t>Issues</a:t>
            </a:r>
            <a:r>
              <a:rPr lang="pt-PT" sz="1400" b="1" dirty="0" smtClean="0">
                <a:solidFill>
                  <a:schemeClr val="tx1"/>
                </a:solidFill>
              </a:rPr>
              <a:t> for </a:t>
            </a:r>
            <a:r>
              <a:rPr lang="pt-PT" sz="1400" b="1" dirty="0" err="1" smtClean="0">
                <a:solidFill>
                  <a:schemeClr val="tx1"/>
                </a:solidFill>
              </a:rPr>
              <a:t>agreements</a:t>
            </a:r>
            <a:r>
              <a:rPr lang="pt-PT" sz="1400" b="1" dirty="0" smtClean="0">
                <a:solidFill>
                  <a:schemeClr val="tx1"/>
                </a:solidFill>
              </a:rPr>
              <a:t>- </a:t>
            </a:r>
            <a:r>
              <a:rPr lang="pt-PT" sz="1400" dirty="0" err="1" smtClean="0">
                <a:solidFill>
                  <a:schemeClr val="tx1"/>
                </a:solidFill>
              </a:rPr>
              <a:t>Issues</a:t>
            </a:r>
            <a:r>
              <a:rPr lang="pt-PT" sz="1400" dirty="0" smtClean="0">
                <a:solidFill>
                  <a:schemeClr val="tx1"/>
                </a:solidFill>
              </a:rPr>
              <a:t> </a:t>
            </a:r>
            <a:r>
              <a:rPr lang="pt-PT" sz="1400" dirty="0" err="1" smtClean="0">
                <a:solidFill>
                  <a:schemeClr val="tx1"/>
                </a:solidFill>
              </a:rPr>
              <a:t>which</a:t>
            </a:r>
            <a:r>
              <a:rPr lang="pt-PT" sz="1400" dirty="0" smtClean="0">
                <a:solidFill>
                  <a:schemeClr val="tx1"/>
                </a:solidFill>
              </a:rPr>
              <a:t> </a:t>
            </a:r>
            <a:r>
              <a:rPr lang="pt-PT" sz="1400" dirty="0" err="1" smtClean="0">
                <a:solidFill>
                  <a:schemeClr val="tx1"/>
                </a:solidFill>
              </a:rPr>
              <a:t>would</a:t>
            </a:r>
            <a:r>
              <a:rPr lang="pt-PT" sz="1400" dirty="0" smtClean="0">
                <a:solidFill>
                  <a:schemeClr val="tx1"/>
                </a:solidFill>
              </a:rPr>
              <a:t> warrant </a:t>
            </a:r>
            <a:r>
              <a:rPr lang="pt-PT" sz="1400" dirty="0" err="1" smtClean="0">
                <a:solidFill>
                  <a:schemeClr val="tx1"/>
                </a:solidFill>
              </a:rPr>
              <a:t>indemnities</a:t>
            </a:r>
            <a:r>
              <a:rPr lang="pt-PT" sz="1400" dirty="0" smtClean="0">
                <a:solidFill>
                  <a:schemeClr val="tx1"/>
                </a:solidFill>
              </a:rPr>
              <a:t> </a:t>
            </a:r>
            <a:r>
              <a:rPr lang="pt-PT" sz="1400" dirty="0" err="1" smtClean="0">
                <a:solidFill>
                  <a:schemeClr val="tx1"/>
                </a:solidFill>
              </a:rPr>
              <a:t>and</a:t>
            </a:r>
            <a:r>
              <a:rPr lang="pt-PT" sz="1400" dirty="0" smtClean="0">
                <a:solidFill>
                  <a:schemeClr val="tx1"/>
                </a:solidFill>
              </a:rPr>
              <a:t> </a:t>
            </a:r>
            <a:r>
              <a:rPr lang="pt-PT" sz="1400" dirty="0" err="1" smtClean="0">
                <a:solidFill>
                  <a:schemeClr val="tx1"/>
                </a:solidFill>
              </a:rPr>
              <a:t>identify</a:t>
            </a:r>
            <a:r>
              <a:rPr lang="pt-PT" sz="1400" dirty="0" smtClean="0">
                <a:solidFill>
                  <a:schemeClr val="tx1"/>
                </a:solidFill>
              </a:rPr>
              <a:t> </a:t>
            </a:r>
            <a:r>
              <a:rPr lang="pt-PT" sz="1400" dirty="0" err="1" smtClean="0">
                <a:solidFill>
                  <a:schemeClr val="tx1"/>
                </a:solidFill>
              </a:rPr>
              <a:t>conditions</a:t>
            </a:r>
            <a:r>
              <a:rPr lang="pt-PT" sz="1400" dirty="0" smtClean="0">
                <a:solidFill>
                  <a:schemeClr val="tx1"/>
                </a:solidFill>
              </a:rPr>
              <a:t> </a:t>
            </a:r>
            <a:r>
              <a:rPr lang="pt-PT" sz="1400" dirty="0" err="1" smtClean="0">
                <a:solidFill>
                  <a:schemeClr val="tx1"/>
                </a:solidFill>
              </a:rPr>
              <a:t>precedent</a:t>
            </a:r>
            <a:r>
              <a:rPr lang="pt-PT" sz="1400" dirty="0" smtClean="0">
                <a:solidFill>
                  <a:schemeClr val="tx1"/>
                </a:solidFill>
              </a:rPr>
              <a:t> for </a:t>
            </a:r>
            <a:r>
              <a:rPr lang="pt-PT" sz="1400" dirty="0" err="1" smtClean="0">
                <a:solidFill>
                  <a:schemeClr val="tx1"/>
                </a:solidFill>
              </a:rPr>
              <a:t>hapening</a:t>
            </a:r>
            <a:r>
              <a:rPr lang="pt-PT" sz="1400" dirty="0" smtClean="0">
                <a:solidFill>
                  <a:schemeClr val="tx1"/>
                </a:solidFill>
              </a:rPr>
              <a:t> of </a:t>
            </a:r>
            <a:r>
              <a:rPr lang="pt-PT" sz="1400" dirty="0" err="1" smtClean="0">
                <a:solidFill>
                  <a:schemeClr val="tx1"/>
                </a:solidFill>
              </a:rPr>
              <a:t>the</a:t>
            </a:r>
            <a:r>
              <a:rPr lang="pt-PT" sz="1400" dirty="0" smtClean="0">
                <a:solidFill>
                  <a:schemeClr val="tx1"/>
                </a:solidFill>
              </a:rPr>
              <a:t> </a:t>
            </a:r>
            <a:r>
              <a:rPr lang="pt-PT" sz="1400" dirty="0" err="1" smtClean="0">
                <a:solidFill>
                  <a:schemeClr val="tx1"/>
                </a:solidFill>
              </a:rPr>
              <a:t>transaction</a:t>
            </a:r>
            <a:endParaRPr lang="es-ES" sz="1400" dirty="0">
              <a:solidFill>
                <a:schemeClr val="tx1"/>
              </a:solidFill>
            </a:endParaRPr>
          </a:p>
        </p:txBody>
      </p:sp>
    </p:spTree>
    <p:extLst>
      <p:ext uri="{BB962C8B-B14F-4D97-AF65-F5344CB8AC3E}">
        <p14:creationId xmlns:p14="http://schemas.microsoft.com/office/powerpoint/2010/main" val="2194078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a:solidFill>
                  <a:schemeClr val="tx2"/>
                </a:solidFill>
              </a:rPr>
              <a:t>Key</a:t>
            </a:r>
            <a:r>
              <a:rPr lang="pt-PT" sz="2400" b="1" dirty="0">
                <a:solidFill>
                  <a:schemeClr val="tx2"/>
                </a:solidFill>
              </a:rPr>
              <a:t> </a:t>
            </a:r>
            <a:r>
              <a:rPr lang="pt-PT" sz="2400" b="1" dirty="0" err="1">
                <a:solidFill>
                  <a:schemeClr val="tx2"/>
                </a:solidFill>
              </a:rPr>
              <a:t>discussion</a:t>
            </a:r>
            <a:r>
              <a:rPr lang="pt-PT" sz="2400" b="1" dirty="0">
                <a:solidFill>
                  <a:schemeClr val="tx2"/>
                </a:solidFill>
              </a:rPr>
              <a:t> </a:t>
            </a:r>
            <a:r>
              <a:rPr lang="pt-PT" sz="2400" b="1" dirty="0" err="1">
                <a:solidFill>
                  <a:schemeClr val="tx2"/>
                </a:solidFill>
              </a:rPr>
              <a:t>points</a:t>
            </a:r>
            <a:endParaRPr lang="es-ES" sz="2400" b="1" dirty="0">
              <a:solidFill>
                <a:schemeClr val="tx2"/>
              </a:solidFill>
            </a:endParaRPr>
          </a:p>
        </p:txBody>
      </p:sp>
      <p:sp>
        <p:nvSpPr>
          <p:cNvPr id="3" name="Marcador de Posição de Conteúdo 2"/>
          <p:cNvSpPr>
            <a:spLocks noGrp="1"/>
          </p:cNvSpPr>
          <p:nvPr>
            <p:ph idx="1"/>
          </p:nvPr>
        </p:nvSpPr>
        <p:spPr>
          <a:xfrm>
            <a:off x="457200" y="1196752"/>
            <a:ext cx="8229600" cy="4929411"/>
          </a:xfrm>
        </p:spPr>
        <p:txBody>
          <a:bodyPr>
            <a:normAutofit lnSpcReduction="10000"/>
          </a:bodyPr>
          <a:lstStyle/>
          <a:p>
            <a:pPr marL="0" indent="0">
              <a:buNone/>
            </a:pPr>
            <a:r>
              <a:rPr lang="pt-PT" sz="1600" b="1" u="sng" dirty="0" smtClean="0"/>
              <a:t>ONLINE DATA ROOM</a:t>
            </a:r>
            <a:endParaRPr lang="pt-PT" sz="1200" b="1" u="sng" dirty="0" smtClean="0"/>
          </a:p>
          <a:p>
            <a:pPr marL="0" indent="0">
              <a:buNone/>
            </a:pPr>
            <a:endParaRPr lang="pt-PT" sz="1600" b="1" u="sng" dirty="0" smtClean="0"/>
          </a:p>
          <a:p>
            <a:pPr marL="0" indent="0">
              <a:buNone/>
            </a:pPr>
            <a:r>
              <a:rPr lang="pt-PT" sz="1600" dirty="0" err="1" smtClean="0"/>
              <a:t>It</a:t>
            </a:r>
            <a:r>
              <a:rPr lang="pt-PT" sz="1600" dirty="0" smtClean="0"/>
              <a:t> </a:t>
            </a:r>
            <a:r>
              <a:rPr lang="pt-PT" sz="1600" dirty="0" err="1" smtClean="0"/>
              <a:t>is</a:t>
            </a:r>
            <a:r>
              <a:rPr lang="pt-PT" sz="1600" dirty="0" smtClean="0"/>
              <a:t> </a:t>
            </a:r>
            <a:r>
              <a:rPr lang="pt-PT" sz="1600" dirty="0" err="1" smtClean="0"/>
              <a:t>critically</a:t>
            </a:r>
            <a:r>
              <a:rPr lang="pt-PT" sz="1600" dirty="0" smtClean="0"/>
              <a:t> </a:t>
            </a:r>
            <a:r>
              <a:rPr lang="pt-PT" sz="1600" dirty="0" err="1" smtClean="0"/>
              <a:t>important</a:t>
            </a:r>
            <a:r>
              <a:rPr lang="pt-PT" sz="1600" dirty="0" smtClean="0"/>
              <a:t> to </a:t>
            </a:r>
            <a:r>
              <a:rPr lang="pt-PT" sz="1600" dirty="0" err="1" smtClean="0"/>
              <a:t>the</a:t>
            </a:r>
            <a:r>
              <a:rPr lang="pt-PT" sz="1600" dirty="0" smtClean="0"/>
              <a:t> </a:t>
            </a:r>
            <a:r>
              <a:rPr lang="pt-PT" sz="1600" dirty="0" err="1" smtClean="0"/>
              <a:t>success</a:t>
            </a:r>
            <a:r>
              <a:rPr lang="pt-PT" sz="1600" dirty="0" smtClean="0"/>
              <a:t> of a </a:t>
            </a:r>
            <a:r>
              <a:rPr lang="pt-PT" sz="1600" dirty="0" err="1" smtClean="0"/>
              <a:t>due</a:t>
            </a:r>
            <a:r>
              <a:rPr lang="pt-PT" sz="1600" dirty="0" smtClean="0"/>
              <a:t> </a:t>
            </a:r>
            <a:r>
              <a:rPr lang="pt-PT" sz="1600" dirty="0" err="1" smtClean="0"/>
              <a:t>diligence</a:t>
            </a:r>
            <a:r>
              <a:rPr lang="pt-PT" sz="1600" dirty="0" smtClean="0"/>
              <a:t> </a:t>
            </a:r>
            <a:r>
              <a:rPr lang="pt-PT" sz="1600" dirty="0" err="1" smtClean="0"/>
              <a:t>investigation</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b="1" dirty="0" smtClean="0"/>
              <a:t>target </a:t>
            </a:r>
            <a:r>
              <a:rPr lang="pt-PT" sz="1600" b="1" dirty="0" err="1" smtClean="0"/>
              <a:t>company</a:t>
            </a:r>
            <a:r>
              <a:rPr lang="pt-PT" sz="1600" b="1" dirty="0" smtClean="0"/>
              <a:t> </a:t>
            </a:r>
            <a:r>
              <a:rPr lang="pt-PT" sz="1600" b="1" dirty="0" err="1" smtClean="0"/>
              <a:t>establish</a:t>
            </a:r>
            <a:r>
              <a:rPr lang="pt-PT" sz="1600" b="1" dirty="0" smtClean="0"/>
              <a:t>, </a:t>
            </a:r>
            <a:r>
              <a:rPr lang="pt-PT" sz="1600" b="1" dirty="0" err="1" smtClean="0"/>
              <a:t>maintain</a:t>
            </a:r>
            <a:r>
              <a:rPr lang="pt-PT" sz="1600" b="1" dirty="0" smtClean="0"/>
              <a:t> </a:t>
            </a:r>
            <a:r>
              <a:rPr lang="pt-PT" sz="1600" b="1" dirty="0" err="1" smtClean="0"/>
              <a:t>and</a:t>
            </a:r>
            <a:r>
              <a:rPr lang="pt-PT" sz="1600" b="1" dirty="0" smtClean="0"/>
              <a:t> </a:t>
            </a:r>
            <a:r>
              <a:rPr lang="pt-PT" sz="1600" b="1" dirty="0" err="1" smtClean="0"/>
              <a:t>update</a:t>
            </a:r>
            <a:r>
              <a:rPr lang="pt-PT" sz="1600" b="1" dirty="0" smtClean="0"/>
              <a:t> as </a:t>
            </a:r>
            <a:r>
              <a:rPr lang="pt-PT" sz="1600" b="1" dirty="0" err="1" smtClean="0"/>
              <a:t>appropriate</a:t>
            </a:r>
            <a:r>
              <a:rPr lang="pt-PT" sz="1600" b="1" dirty="0" smtClean="0"/>
              <a:t> a </a:t>
            </a:r>
            <a:r>
              <a:rPr lang="pt-PT" sz="1600" b="1" dirty="0" err="1" smtClean="0"/>
              <a:t>well-organized</a:t>
            </a:r>
            <a:r>
              <a:rPr lang="pt-PT" sz="1600" b="1" dirty="0" smtClean="0"/>
              <a:t> online data </a:t>
            </a:r>
            <a:r>
              <a:rPr lang="pt-PT" sz="1600" b="1" dirty="0" err="1" smtClean="0"/>
              <a:t>room</a:t>
            </a:r>
            <a:r>
              <a:rPr lang="pt-PT" sz="1600" b="1" dirty="0" smtClean="0"/>
              <a:t> </a:t>
            </a:r>
            <a:r>
              <a:rPr lang="pt-PT" sz="1600" dirty="0" smtClean="0"/>
              <a:t>to </a:t>
            </a:r>
            <a:r>
              <a:rPr lang="pt-PT" sz="1600" dirty="0" err="1" smtClean="0"/>
              <a:t>enable</a:t>
            </a:r>
            <a:r>
              <a:rPr lang="pt-PT" sz="1600" dirty="0" smtClean="0"/>
              <a:t> </a:t>
            </a:r>
            <a:r>
              <a:rPr lang="pt-PT" sz="1600" dirty="0" err="1" smtClean="0"/>
              <a:t>the</a:t>
            </a:r>
            <a:r>
              <a:rPr lang="pt-PT" sz="1600" dirty="0" smtClean="0"/>
              <a:t> </a:t>
            </a:r>
            <a:r>
              <a:rPr lang="pt-PT" sz="1600" dirty="0" err="1" smtClean="0"/>
              <a:t>buyer</a:t>
            </a:r>
            <a:r>
              <a:rPr lang="pt-PT" sz="1600" dirty="0" smtClean="0"/>
              <a:t> to </a:t>
            </a:r>
            <a:r>
              <a:rPr lang="pt-PT" sz="1600" dirty="0" err="1" smtClean="0"/>
              <a:t>conduct</a:t>
            </a:r>
            <a:r>
              <a:rPr lang="pt-PT" sz="1600" dirty="0" smtClean="0"/>
              <a:t> </a:t>
            </a:r>
            <a:r>
              <a:rPr lang="pt-PT" sz="1600" dirty="0" err="1" smtClean="0"/>
              <a:t>due</a:t>
            </a:r>
            <a:r>
              <a:rPr lang="pt-PT" sz="1600" dirty="0" smtClean="0"/>
              <a:t> </a:t>
            </a:r>
            <a:r>
              <a:rPr lang="pt-PT" sz="1600" dirty="0" err="1" smtClean="0"/>
              <a:t>diligence</a:t>
            </a:r>
            <a:r>
              <a:rPr lang="pt-PT" sz="1600" dirty="0" smtClean="0"/>
              <a:t> in na </a:t>
            </a:r>
            <a:r>
              <a:rPr lang="pt-PT" sz="1600" dirty="0" err="1" smtClean="0"/>
              <a:t>orderly</a:t>
            </a:r>
            <a:r>
              <a:rPr lang="pt-PT" sz="1600" dirty="0" smtClean="0"/>
              <a:t> </a:t>
            </a:r>
            <a:r>
              <a:rPr lang="pt-PT" sz="1600" dirty="0" err="1" smtClean="0"/>
              <a:t>fashion</a:t>
            </a:r>
            <a:r>
              <a:rPr lang="pt-PT" sz="1600" dirty="0" smtClean="0"/>
              <a:t>.</a:t>
            </a:r>
            <a:endParaRPr lang="pt-PT" sz="1200" dirty="0" smtClean="0"/>
          </a:p>
          <a:p>
            <a:pPr marL="0" indent="0">
              <a:buNone/>
            </a:pPr>
            <a:endParaRPr lang="pt-PT" sz="1600" dirty="0" smtClean="0"/>
          </a:p>
          <a:p>
            <a:pPr>
              <a:lnSpc>
                <a:spcPct val="150000"/>
              </a:lnSpc>
            </a:pPr>
            <a:r>
              <a:rPr lang="pt-PT" sz="1600" dirty="0" smtClean="0"/>
              <a:t>The target </a:t>
            </a:r>
            <a:r>
              <a:rPr lang="pt-PT" sz="1600" dirty="0" err="1" smtClean="0"/>
              <a:t>company</a:t>
            </a:r>
            <a:r>
              <a:rPr lang="pt-PT" sz="1600" dirty="0" smtClean="0"/>
              <a:t> </a:t>
            </a:r>
            <a:r>
              <a:rPr lang="pt-PT" sz="1600" b="1" dirty="0" err="1" smtClean="0"/>
              <a:t>makes</a:t>
            </a:r>
            <a:r>
              <a:rPr lang="pt-PT" sz="1600" b="1" dirty="0" smtClean="0"/>
              <a:t> </a:t>
            </a:r>
            <a:r>
              <a:rPr lang="pt-PT" sz="1600" b="1" dirty="0" err="1" smtClean="0"/>
              <a:t>it</a:t>
            </a:r>
            <a:r>
              <a:rPr lang="pt-PT" sz="1600" b="1" dirty="0" smtClean="0"/>
              <a:t> </a:t>
            </a:r>
            <a:r>
              <a:rPr lang="pt-PT" sz="1600" b="1" dirty="0" err="1" smtClean="0"/>
              <a:t>available</a:t>
            </a:r>
            <a:r>
              <a:rPr lang="pt-PT" sz="1600" b="1" dirty="0" smtClean="0"/>
              <a:t> to </a:t>
            </a:r>
            <a:r>
              <a:rPr lang="pt-PT" sz="1600" b="1" dirty="0" err="1" smtClean="0"/>
              <a:t>the</a:t>
            </a:r>
            <a:r>
              <a:rPr lang="pt-PT" sz="1600" b="1" dirty="0" smtClean="0"/>
              <a:t> </a:t>
            </a:r>
            <a:r>
              <a:rPr lang="pt-PT" sz="1600" b="1" dirty="0" err="1" smtClean="0"/>
              <a:t>buyer</a:t>
            </a:r>
            <a:r>
              <a:rPr lang="pt-PT" sz="1600" b="1" dirty="0" smtClean="0"/>
              <a:t> as </a:t>
            </a:r>
            <a:r>
              <a:rPr lang="pt-PT" sz="1600" b="1" dirty="0" err="1" smtClean="0"/>
              <a:t>early</a:t>
            </a:r>
            <a:r>
              <a:rPr lang="pt-PT" sz="1600" b="1" dirty="0" smtClean="0"/>
              <a:t> in </a:t>
            </a:r>
            <a:r>
              <a:rPr lang="pt-PT" sz="1600" b="1" dirty="0" err="1" smtClean="0"/>
              <a:t>the</a:t>
            </a:r>
            <a:r>
              <a:rPr lang="pt-PT" sz="1600" b="1" dirty="0" smtClean="0"/>
              <a:t> </a:t>
            </a:r>
            <a:r>
              <a:rPr lang="pt-PT" sz="1600" b="1" dirty="0" err="1" smtClean="0"/>
              <a:t>process</a:t>
            </a:r>
            <a:r>
              <a:rPr lang="pt-PT" sz="1600" b="1" dirty="0" smtClean="0"/>
              <a:t> as </a:t>
            </a:r>
            <a:r>
              <a:rPr lang="pt-PT" sz="1600" b="1" dirty="0" err="1" smtClean="0"/>
              <a:t>possible</a:t>
            </a:r>
            <a:endParaRPr lang="pt-PT" sz="1600" b="1" dirty="0" smtClean="0"/>
          </a:p>
          <a:p>
            <a:pPr>
              <a:lnSpc>
                <a:spcPct val="150000"/>
              </a:lnSpc>
            </a:pPr>
            <a:r>
              <a:rPr lang="pt-PT" sz="1600" dirty="0" smtClean="0"/>
              <a:t>The data </a:t>
            </a:r>
            <a:r>
              <a:rPr lang="pt-PT" sz="1600" dirty="0" err="1" smtClean="0"/>
              <a:t>room</a:t>
            </a:r>
            <a:r>
              <a:rPr lang="pt-PT" sz="1600" dirty="0" smtClean="0"/>
              <a:t> </a:t>
            </a:r>
            <a:r>
              <a:rPr lang="pt-PT" sz="1600" dirty="0" err="1" smtClean="0"/>
              <a:t>has</a:t>
            </a:r>
            <a:r>
              <a:rPr lang="pt-PT" sz="1600" dirty="0" smtClean="0"/>
              <a:t> a </a:t>
            </a:r>
            <a:r>
              <a:rPr lang="pt-PT" sz="1600" b="1" dirty="0" smtClean="0"/>
              <a:t>logical </a:t>
            </a:r>
            <a:r>
              <a:rPr lang="pt-PT" sz="1600" b="1" dirty="0" err="1" smtClean="0"/>
              <a:t>table</a:t>
            </a:r>
            <a:r>
              <a:rPr lang="pt-PT" sz="1600" b="1" dirty="0" smtClean="0"/>
              <a:t> of </a:t>
            </a:r>
            <a:r>
              <a:rPr lang="pt-PT" sz="1600" b="1" dirty="0" err="1" smtClean="0"/>
              <a:t>contents</a:t>
            </a:r>
            <a:r>
              <a:rPr lang="pt-PT" sz="1600" b="1" dirty="0" smtClean="0"/>
              <a:t> </a:t>
            </a:r>
            <a:r>
              <a:rPr lang="pt-PT" sz="1600" b="1" dirty="0" err="1" smtClean="0"/>
              <a:t>or</a:t>
            </a:r>
            <a:r>
              <a:rPr lang="pt-PT" sz="1600" b="1" dirty="0" smtClean="0"/>
              <a:t> </a:t>
            </a:r>
            <a:r>
              <a:rPr lang="pt-PT" sz="1600" b="1" dirty="0" err="1" smtClean="0"/>
              <a:t>directory</a:t>
            </a:r>
            <a:r>
              <a:rPr lang="pt-PT" sz="1600" b="1" dirty="0" smtClean="0"/>
              <a:t> </a:t>
            </a:r>
            <a:r>
              <a:rPr lang="pt-PT" sz="1600" b="1" dirty="0" err="1" smtClean="0"/>
              <a:t>and</a:t>
            </a:r>
            <a:r>
              <a:rPr lang="pt-PT" sz="1600" b="1" dirty="0" smtClean="0"/>
              <a:t> </a:t>
            </a:r>
            <a:r>
              <a:rPr lang="pt-PT" sz="1600" b="1" dirty="0" err="1" smtClean="0"/>
              <a:t>full</a:t>
            </a:r>
            <a:r>
              <a:rPr lang="pt-PT" sz="1600" b="1" dirty="0" smtClean="0"/>
              <a:t> </a:t>
            </a:r>
            <a:r>
              <a:rPr lang="pt-PT" sz="1600" b="1" dirty="0" err="1" smtClean="0"/>
              <a:t>text</a:t>
            </a:r>
            <a:r>
              <a:rPr lang="pt-PT" sz="1600" b="1" dirty="0" smtClean="0"/>
              <a:t> </a:t>
            </a:r>
            <a:r>
              <a:rPr lang="pt-PT" sz="1600" b="1" dirty="0" err="1" smtClean="0"/>
              <a:t>search</a:t>
            </a:r>
            <a:r>
              <a:rPr lang="pt-PT" sz="1600" b="1" dirty="0" smtClean="0"/>
              <a:t> </a:t>
            </a:r>
            <a:r>
              <a:rPr lang="pt-PT" sz="1600" b="1" dirty="0" err="1" smtClean="0"/>
              <a:t>capabilities</a:t>
            </a:r>
            <a:endParaRPr lang="pt-PT" sz="1600" b="1" dirty="0" smtClean="0"/>
          </a:p>
          <a:p>
            <a:pPr>
              <a:lnSpc>
                <a:spcPct val="150000"/>
              </a:lnSpc>
            </a:pPr>
            <a:r>
              <a:rPr lang="pt-PT" sz="1600" dirty="0" err="1" smtClean="0"/>
              <a:t>Subject</a:t>
            </a:r>
            <a:r>
              <a:rPr lang="pt-PT" sz="1600" dirty="0" smtClean="0"/>
              <a:t> to </a:t>
            </a:r>
            <a:r>
              <a:rPr lang="pt-PT" sz="1600" dirty="0" err="1" smtClean="0"/>
              <a:t>confidentiality</a:t>
            </a:r>
            <a:r>
              <a:rPr lang="pt-PT" sz="1600" dirty="0" smtClean="0"/>
              <a:t> </a:t>
            </a:r>
            <a:r>
              <a:rPr lang="pt-PT" sz="1600" dirty="0" err="1" smtClean="0"/>
              <a:t>concerns</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is</a:t>
            </a:r>
            <a:r>
              <a:rPr lang="pt-PT" sz="1600" dirty="0" smtClean="0"/>
              <a:t> </a:t>
            </a:r>
            <a:r>
              <a:rPr lang="pt-PT" sz="1600" b="1" dirty="0" err="1" smtClean="0"/>
              <a:t>permitted</a:t>
            </a:r>
            <a:r>
              <a:rPr lang="pt-PT" sz="1600" b="1" dirty="0" smtClean="0"/>
              <a:t> to print </a:t>
            </a:r>
            <a:r>
              <a:rPr lang="pt-PT" sz="1600" b="1" dirty="0" err="1" smtClean="0"/>
              <a:t>documents</a:t>
            </a:r>
            <a:r>
              <a:rPr lang="pt-PT" sz="1600" b="1" dirty="0" smtClean="0"/>
              <a:t> for offline </a:t>
            </a:r>
            <a:r>
              <a:rPr lang="pt-PT" sz="1600" b="1" dirty="0" err="1" smtClean="0"/>
              <a:t>review</a:t>
            </a:r>
            <a:r>
              <a:rPr lang="pt-PT" sz="1600" b="1" dirty="0" smtClean="0"/>
              <a:t>.</a:t>
            </a:r>
          </a:p>
          <a:p>
            <a:pPr>
              <a:lnSpc>
                <a:spcPct val="150000"/>
              </a:lnSpc>
            </a:pPr>
            <a:r>
              <a:rPr lang="pt-PT" sz="1600" dirty="0" smtClean="0"/>
              <a:t>The data </a:t>
            </a:r>
            <a:r>
              <a:rPr lang="pt-PT" sz="1600" dirty="0" err="1" smtClean="0"/>
              <a:t>room</a:t>
            </a:r>
            <a:r>
              <a:rPr lang="pt-PT" sz="1600" dirty="0" smtClean="0"/>
              <a:t> </a:t>
            </a:r>
            <a:r>
              <a:rPr lang="pt-PT" sz="1600" dirty="0" err="1" smtClean="0"/>
              <a:t>is</a:t>
            </a:r>
            <a:r>
              <a:rPr lang="pt-PT" sz="1600" dirty="0" smtClean="0"/>
              <a:t> </a:t>
            </a:r>
            <a:r>
              <a:rPr lang="pt-PT" sz="1600" b="1" dirty="0" err="1" smtClean="0"/>
              <a:t>indexed</a:t>
            </a:r>
            <a:r>
              <a:rPr lang="pt-PT" sz="1600" b="1" dirty="0" smtClean="0"/>
              <a:t> to </a:t>
            </a:r>
            <a:r>
              <a:rPr lang="pt-PT" sz="1600" b="1" dirty="0" err="1" smtClean="0"/>
              <a:t>any</a:t>
            </a:r>
            <a:r>
              <a:rPr lang="pt-PT" sz="1600" b="1" dirty="0" smtClean="0"/>
              <a:t> </a:t>
            </a:r>
            <a:r>
              <a:rPr lang="pt-PT" sz="1600" b="1" dirty="0" err="1" smtClean="0"/>
              <a:t>due</a:t>
            </a:r>
            <a:r>
              <a:rPr lang="pt-PT" sz="1600" b="1" dirty="0" smtClean="0"/>
              <a:t> </a:t>
            </a:r>
            <a:r>
              <a:rPr lang="pt-PT" sz="1600" b="1" dirty="0" err="1" smtClean="0"/>
              <a:t>diligence</a:t>
            </a:r>
            <a:r>
              <a:rPr lang="pt-PT" sz="1600" b="1" dirty="0" smtClean="0"/>
              <a:t> </a:t>
            </a:r>
            <a:r>
              <a:rPr lang="pt-PT" sz="1600" b="1" dirty="0" err="1" smtClean="0"/>
              <a:t>checklist</a:t>
            </a:r>
            <a:r>
              <a:rPr lang="pt-PT" sz="1600" b="1" dirty="0" smtClean="0"/>
              <a:t> </a:t>
            </a:r>
            <a:r>
              <a:rPr lang="pt-PT" sz="1600" dirty="0" err="1" smtClean="0"/>
              <a:t>provided</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buyer</a:t>
            </a:r>
            <a:r>
              <a:rPr lang="pt-PT" sz="1600" dirty="0" smtClean="0"/>
              <a:t> to </a:t>
            </a:r>
            <a:r>
              <a:rPr lang="pt-PT" sz="1600" dirty="0" err="1" smtClean="0"/>
              <a:t>facilitate</a:t>
            </a:r>
            <a:r>
              <a:rPr lang="pt-PT" sz="1600" dirty="0" smtClean="0"/>
              <a:t> cross-</a:t>
            </a:r>
            <a:r>
              <a:rPr lang="pt-PT" sz="1600" dirty="0" err="1" smtClean="0"/>
              <a:t>referencing</a:t>
            </a:r>
            <a:r>
              <a:rPr lang="pt-PT" sz="1600" dirty="0" smtClean="0"/>
              <a:t> </a:t>
            </a:r>
            <a:r>
              <a:rPr lang="pt-PT" sz="1600" dirty="0" err="1" smtClean="0"/>
              <a:t>and</a:t>
            </a:r>
            <a:r>
              <a:rPr lang="pt-PT" sz="1600" dirty="0" smtClean="0"/>
              <a:t> </a:t>
            </a:r>
            <a:r>
              <a:rPr lang="pt-PT" sz="1600" dirty="0" err="1" smtClean="0"/>
              <a:t>review</a:t>
            </a:r>
            <a:endParaRPr lang="pt-PT" sz="1600" dirty="0" smtClean="0"/>
          </a:p>
          <a:p>
            <a:pPr>
              <a:lnSpc>
                <a:spcPct val="150000"/>
              </a:lnSpc>
            </a:pPr>
            <a:r>
              <a:rPr lang="pt-PT" sz="1600" b="1" dirty="0" err="1" smtClean="0"/>
              <a:t>Updates</a:t>
            </a:r>
            <a:r>
              <a:rPr lang="pt-PT" sz="1600" dirty="0" smtClean="0"/>
              <a:t> to </a:t>
            </a:r>
            <a:r>
              <a:rPr lang="pt-PT" sz="1600" dirty="0" err="1" smtClean="0"/>
              <a:t>the</a:t>
            </a:r>
            <a:r>
              <a:rPr lang="pt-PT" sz="1600" dirty="0" smtClean="0"/>
              <a:t> data </a:t>
            </a:r>
            <a:r>
              <a:rPr lang="pt-PT" sz="1600" dirty="0" err="1" smtClean="0"/>
              <a:t>room</a:t>
            </a:r>
            <a:r>
              <a:rPr lang="pt-PT" sz="1600" dirty="0" smtClean="0"/>
              <a:t> are </a:t>
            </a:r>
            <a:r>
              <a:rPr lang="pt-PT" sz="1600" dirty="0" err="1" smtClean="0"/>
              <a:t>clearly</a:t>
            </a:r>
            <a:r>
              <a:rPr lang="pt-PT" sz="1600" dirty="0" smtClean="0"/>
              <a:t> </a:t>
            </a:r>
            <a:r>
              <a:rPr lang="pt-PT" sz="1600" dirty="0" err="1" smtClean="0"/>
              <a:t>marked</a:t>
            </a:r>
            <a:r>
              <a:rPr lang="pt-PT" sz="1600" dirty="0" smtClean="0"/>
              <a:t> </a:t>
            </a:r>
            <a:r>
              <a:rPr lang="pt-PT" sz="1600" dirty="0" err="1" smtClean="0"/>
              <a:t>or</a:t>
            </a:r>
            <a:r>
              <a:rPr lang="pt-PT" sz="1600" dirty="0" smtClean="0"/>
              <a:t> </a:t>
            </a:r>
            <a:r>
              <a:rPr lang="pt-PT" sz="1600" b="1" dirty="0" err="1" smtClean="0"/>
              <a:t>trigger</a:t>
            </a:r>
            <a:r>
              <a:rPr lang="pt-PT" sz="1600" b="1" dirty="0" smtClean="0"/>
              <a:t> email </a:t>
            </a:r>
            <a:r>
              <a:rPr lang="pt-PT" sz="1600" b="1" dirty="0" err="1" smtClean="0"/>
              <a:t>notifications</a:t>
            </a:r>
            <a:r>
              <a:rPr lang="pt-PT" sz="1600" b="1" dirty="0" smtClean="0"/>
              <a:t> </a:t>
            </a:r>
            <a:r>
              <a:rPr lang="pt-PT" sz="1600" dirty="0" smtClean="0"/>
              <a:t>to </a:t>
            </a:r>
            <a:r>
              <a:rPr lang="pt-PT" sz="1600" dirty="0" err="1" smtClean="0"/>
              <a:t>the</a:t>
            </a:r>
            <a:r>
              <a:rPr lang="pt-PT" sz="1600" dirty="0" smtClean="0"/>
              <a:t> </a:t>
            </a:r>
            <a:r>
              <a:rPr lang="pt-PT" sz="1600" dirty="0" err="1" smtClean="0"/>
              <a:t>buyer’s</a:t>
            </a:r>
            <a:r>
              <a:rPr lang="pt-PT" sz="1600" dirty="0" smtClean="0"/>
              <a:t> </a:t>
            </a:r>
            <a:r>
              <a:rPr lang="pt-PT" sz="1600" dirty="0" err="1" smtClean="0"/>
              <a:t>counsel</a:t>
            </a:r>
            <a:r>
              <a:rPr lang="pt-PT" sz="1600" dirty="0" smtClean="0"/>
              <a:t>, to </a:t>
            </a:r>
            <a:r>
              <a:rPr lang="pt-PT" sz="1600" dirty="0" err="1" smtClean="0"/>
              <a:t>help</a:t>
            </a:r>
            <a:r>
              <a:rPr lang="pt-PT" sz="1600" dirty="0" smtClean="0"/>
              <a:t> </a:t>
            </a:r>
            <a:r>
              <a:rPr lang="pt-PT" sz="1600" dirty="0" err="1" smtClean="0"/>
              <a:t>ensure</a:t>
            </a:r>
            <a:r>
              <a:rPr lang="pt-PT" sz="1600" dirty="0" smtClean="0"/>
              <a:t> </a:t>
            </a:r>
            <a:r>
              <a:rPr lang="pt-PT" sz="1600" dirty="0" err="1" smtClean="0"/>
              <a:t>that</a:t>
            </a:r>
            <a:r>
              <a:rPr lang="pt-PT" sz="1600" dirty="0" smtClean="0"/>
              <a:t> </a:t>
            </a:r>
            <a:r>
              <a:rPr lang="pt-PT" sz="1600" dirty="0" err="1" smtClean="0"/>
              <a:t>nothing</a:t>
            </a:r>
            <a:r>
              <a:rPr lang="pt-PT" sz="1600" dirty="0" smtClean="0"/>
              <a:t> </a:t>
            </a:r>
            <a:r>
              <a:rPr lang="pt-PT" sz="1600" dirty="0" err="1" smtClean="0"/>
              <a:t>is</a:t>
            </a:r>
            <a:r>
              <a:rPr lang="pt-PT" sz="1600" dirty="0" smtClean="0"/>
              <a:t> </a:t>
            </a:r>
            <a:r>
              <a:rPr lang="pt-PT" sz="1600" dirty="0" err="1" smtClean="0"/>
              <a:t>missed</a:t>
            </a:r>
            <a:r>
              <a:rPr lang="pt-PT" sz="1600" dirty="0" smtClean="0"/>
              <a:t> as </a:t>
            </a:r>
            <a:r>
              <a:rPr lang="pt-PT" sz="1600" dirty="0" err="1" smtClean="0"/>
              <a:t>supplemental</a:t>
            </a:r>
            <a:r>
              <a:rPr lang="pt-PT" sz="1600" dirty="0" smtClean="0"/>
              <a:t> </a:t>
            </a:r>
            <a:r>
              <a:rPr lang="pt-PT" sz="1600" dirty="0" err="1" smtClean="0"/>
              <a:t>materials</a:t>
            </a:r>
            <a:r>
              <a:rPr lang="pt-PT" sz="1600" dirty="0" smtClean="0"/>
              <a:t> are </a:t>
            </a:r>
            <a:r>
              <a:rPr lang="pt-PT" sz="1600" dirty="0" err="1" smtClean="0"/>
              <a:t>added</a:t>
            </a:r>
            <a:r>
              <a:rPr lang="pt-PT" sz="1600" dirty="0" smtClean="0"/>
              <a:t> </a:t>
            </a:r>
            <a:r>
              <a:rPr lang="pt-PT" sz="1600" dirty="0" err="1" smtClean="0"/>
              <a:t>during</a:t>
            </a:r>
            <a:r>
              <a:rPr lang="pt-PT" sz="1600" dirty="0" smtClean="0"/>
              <a:t> </a:t>
            </a:r>
            <a:r>
              <a:rPr lang="pt-PT" sz="1600" dirty="0" err="1" smtClean="0"/>
              <a:t>the</a:t>
            </a:r>
            <a:r>
              <a:rPr lang="pt-PT" sz="1600" dirty="0" smtClean="0"/>
              <a:t> </a:t>
            </a:r>
            <a:r>
              <a:rPr lang="pt-PT" sz="1600" dirty="0" err="1" smtClean="0"/>
              <a:t>process</a:t>
            </a: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35</a:t>
            </a:fld>
            <a:endParaRPr lang="es-ES"/>
          </a:p>
        </p:txBody>
      </p:sp>
    </p:spTree>
    <p:extLst>
      <p:ext uri="{BB962C8B-B14F-4D97-AF65-F5344CB8AC3E}">
        <p14:creationId xmlns:p14="http://schemas.microsoft.com/office/powerpoint/2010/main" val="36620391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Due</a:t>
            </a:r>
            <a:r>
              <a:rPr lang="pt-PT" sz="2400" b="1" dirty="0" smtClean="0">
                <a:solidFill>
                  <a:schemeClr val="tx2"/>
                </a:solidFill>
              </a:rPr>
              <a:t> </a:t>
            </a:r>
            <a:r>
              <a:rPr lang="pt-PT" sz="2400" b="1" dirty="0" err="1" smtClean="0">
                <a:solidFill>
                  <a:schemeClr val="tx2"/>
                </a:solidFill>
              </a:rPr>
              <a:t>diligence</a:t>
            </a:r>
            <a:r>
              <a:rPr lang="pt-PT" sz="2400" b="1" dirty="0" smtClean="0">
                <a:solidFill>
                  <a:schemeClr val="tx2"/>
                </a:solidFill>
              </a:rPr>
              <a:t> </a:t>
            </a:r>
            <a:r>
              <a:rPr lang="pt-PT" sz="2400" b="1" dirty="0" err="1" smtClean="0">
                <a:solidFill>
                  <a:schemeClr val="tx2"/>
                </a:solidFill>
              </a:rPr>
              <a:t>report</a:t>
            </a:r>
            <a:endParaRPr lang="es-ES" sz="2400" b="1" dirty="0">
              <a:solidFill>
                <a:schemeClr val="tx2"/>
              </a:solidFill>
            </a:endParaRPr>
          </a:p>
        </p:txBody>
      </p:sp>
      <p:sp>
        <p:nvSpPr>
          <p:cNvPr id="3" name="Marcador de Posição de Conteúdo 2"/>
          <p:cNvSpPr>
            <a:spLocks noGrp="1"/>
          </p:cNvSpPr>
          <p:nvPr>
            <p:ph idx="1"/>
          </p:nvPr>
        </p:nvSpPr>
        <p:spPr>
          <a:xfrm>
            <a:off x="457200" y="1196752"/>
            <a:ext cx="8229600" cy="4929411"/>
          </a:xfrm>
        </p:spPr>
        <p:txBody>
          <a:bodyPr>
            <a:normAutofit/>
          </a:bodyPr>
          <a:lstStyle/>
          <a:p>
            <a:pPr marL="0" indent="0">
              <a:buNone/>
            </a:pPr>
            <a:r>
              <a:rPr lang="pt-PT" sz="1600" dirty="0" smtClean="0"/>
              <a:t>The </a:t>
            </a:r>
            <a:r>
              <a:rPr lang="pt-PT" sz="1600" dirty="0" err="1" smtClean="0"/>
              <a:t>due</a:t>
            </a:r>
            <a:r>
              <a:rPr lang="pt-PT" sz="1600" dirty="0" smtClean="0"/>
              <a:t> </a:t>
            </a:r>
            <a:r>
              <a:rPr lang="pt-PT" sz="1600" dirty="0" err="1" smtClean="0"/>
              <a:t>diligence</a:t>
            </a:r>
            <a:r>
              <a:rPr lang="pt-PT" sz="1600" dirty="0" smtClean="0"/>
              <a:t> </a:t>
            </a:r>
            <a:r>
              <a:rPr lang="pt-PT" sz="1600" dirty="0" err="1" smtClean="0"/>
              <a:t>report</a:t>
            </a:r>
            <a:r>
              <a:rPr lang="pt-PT" sz="1600" dirty="0" smtClean="0"/>
              <a:t> </a:t>
            </a:r>
            <a:r>
              <a:rPr lang="pt-PT" sz="1600" dirty="0" err="1" smtClean="0"/>
              <a:t>would</a:t>
            </a:r>
            <a:r>
              <a:rPr lang="pt-PT" sz="1600" dirty="0" smtClean="0"/>
              <a:t> </a:t>
            </a:r>
            <a:r>
              <a:rPr lang="pt-PT" sz="1600" dirty="0" err="1" smtClean="0"/>
              <a:t>typically</a:t>
            </a:r>
            <a:r>
              <a:rPr lang="pt-PT" sz="1600" dirty="0" smtClean="0"/>
              <a:t> </a:t>
            </a:r>
            <a:r>
              <a:rPr lang="pt-PT" sz="1600" dirty="0" err="1" smtClean="0"/>
              <a:t>consist</a:t>
            </a:r>
            <a:r>
              <a:rPr lang="pt-PT" sz="1600" dirty="0" smtClean="0"/>
              <a:t> of </a:t>
            </a:r>
            <a:r>
              <a:rPr lang="pt-PT" sz="1600" dirty="0" err="1" smtClean="0"/>
              <a:t>the</a:t>
            </a:r>
            <a:r>
              <a:rPr lang="pt-PT" sz="1600" dirty="0" smtClean="0"/>
              <a:t> </a:t>
            </a:r>
            <a:r>
              <a:rPr lang="pt-PT" sz="1600" dirty="0" err="1" smtClean="0"/>
              <a:t>following</a:t>
            </a:r>
            <a:r>
              <a:rPr lang="pt-PT" sz="1600" dirty="0" smtClean="0"/>
              <a:t> </a:t>
            </a:r>
            <a:r>
              <a:rPr lang="pt-PT" sz="1600" dirty="0" err="1" smtClean="0"/>
              <a:t>three</a:t>
            </a:r>
            <a:r>
              <a:rPr lang="pt-PT" sz="1600" dirty="0" smtClean="0"/>
              <a:t> </a:t>
            </a:r>
            <a:r>
              <a:rPr lang="pt-PT" sz="1600" dirty="0" err="1" smtClean="0"/>
              <a:t>sections</a:t>
            </a:r>
            <a:r>
              <a:rPr lang="pt-PT" sz="1600" dirty="0" smtClean="0"/>
              <a:t>:</a:t>
            </a:r>
          </a:p>
          <a:p>
            <a:pPr marL="0" indent="0">
              <a:buNone/>
            </a:pPr>
            <a:endParaRPr lang="pt-PT" sz="1600" dirty="0"/>
          </a:p>
          <a:p>
            <a:pPr marL="0" indent="0">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36</a:t>
            </a:fld>
            <a:endParaRPr lang="es-ES"/>
          </a:p>
        </p:txBody>
      </p:sp>
      <p:sp>
        <p:nvSpPr>
          <p:cNvPr id="6" name="Rectângulo 5"/>
          <p:cNvSpPr/>
          <p:nvPr/>
        </p:nvSpPr>
        <p:spPr>
          <a:xfrm>
            <a:off x="611560" y="1772816"/>
            <a:ext cx="7776864"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pt-PT" sz="1600" dirty="0" err="1" smtClean="0">
                <a:solidFill>
                  <a:schemeClr val="tx1"/>
                </a:solidFill>
              </a:rPr>
              <a:t>This</a:t>
            </a:r>
            <a:r>
              <a:rPr lang="pt-PT" sz="1600" dirty="0" smtClean="0">
                <a:solidFill>
                  <a:schemeClr val="tx1"/>
                </a:solidFill>
              </a:rPr>
              <a:t> </a:t>
            </a:r>
            <a:r>
              <a:rPr lang="pt-PT" sz="1600" dirty="0" err="1" smtClean="0">
                <a:solidFill>
                  <a:schemeClr val="tx1"/>
                </a:solidFill>
              </a:rPr>
              <a:t>draws</a:t>
            </a:r>
            <a:r>
              <a:rPr lang="pt-PT" sz="1600" dirty="0" smtClean="0">
                <a:solidFill>
                  <a:schemeClr val="tx1"/>
                </a:solidFill>
              </a:rPr>
              <a:t> to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attention</a:t>
            </a:r>
            <a:r>
              <a:rPr lang="pt-PT" sz="1600" dirty="0" smtClean="0">
                <a:solidFill>
                  <a:schemeClr val="tx1"/>
                </a:solidFill>
              </a:rPr>
              <a:t> of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Acquirer</a:t>
            </a:r>
            <a:r>
              <a:rPr lang="pt-PT" sz="1600" dirty="0" smtClean="0">
                <a:solidFill>
                  <a:schemeClr val="tx1"/>
                </a:solidFill>
              </a:rPr>
              <a:t>, </a:t>
            </a:r>
            <a:r>
              <a:rPr lang="pt-PT" sz="1600" dirty="0" err="1" smtClean="0">
                <a:solidFill>
                  <a:schemeClr val="tx1"/>
                </a:solidFill>
              </a:rPr>
              <a:t>any</a:t>
            </a:r>
            <a:r>
              <a:rPr lang="pt-PT" sz="1600" dirty="0" smtClean="0">
                <a:solidFill>
                  <a:schemeClr val="tx1"/>
                </a:solidFill>
              </a:rPr>
              <a:t> </a:t>
            </a:r>
            <a:r>
              <a:rPr lang="pt-PT" sz="1600" dirty="0" err="1" smtClean="0">
                <a:solidFill>
                  <a:schemeClr val="tx1"/>
                </a:solidFill>
              </a:rPr>
              <a:t>items</a:t>
            </a:r>
            <a:r>
              <a:rPr lang="pt-PT" sz="1600" dirty="0" smtClean="0">
                <a:solidFill>
                  <a:schemeClr val="tx1"/>
                </a:solidFill>
              </a:rPr>
              <a:t> of </a:t>
            </a:r>
            <a:r>
              <a:rPr lang="pt-PT" sz="1600" dirty="0" err="1" smtClean="0">
                <a:solidFill>
                  <a:schemeClr val="tx1"/>
                </a:solidFill>
              </a:rPr>
              <a:t>concern</a:t>
            </a:r>
            <a:r>
              <a:rPr lang="pt-PT" sz="1600" dirty="0" smtClean="0">
                <a:solidFill>
                  <a:schemeClr val="tx1"/>
                </a:solidFill>
              </a:rPr>
              <a:t> </a:t>
            </a:r>
            <a:r>
              <a:rPr lang="pt-PT" sz="1600" dirty="0" err="1" smtClean="0">
                <a:solidFill>
                  <a:schemeClr val="tx1"/>
                </a:solidFill>
              </a:rPr>
              <a:t>or</a:t>
            </a:r>
            <a:r>
              <a:rPr lang="pt-PT" sz="1600" dirty="0" smtClean="0">
                <a:solidFill>
                  <a:schemeClr val="tx1"/>
                </a:solidFill>
              </a:rPr>
              <a:t> </a:t>
            </a:r>
            <a:r>
              <a:rPr lang="pt-PT" sz="1600" dirty="0" err="1" smtClean="0">
                <a:solidFill>
                  <a:schemeClr val="tx1"/>
                </a:solidFill>
              </a:rPr>
              <a:t>otherwise</a:t>
            </a:r>
            <a:r>
              <a:rPr lang="pt-PT" sz="1600" dirty="0" smtClean="0">
                <a:solidFill>
                  <a:schemeClr val="tx1"/>
                </a:solidFill>
              </a:rPr>
              <a:t> </a:t>
            </a:r>
            <a:r>
              <a:rPr lang="pt-PT" sz="1600" dirty="0" err="1" smtClean="0">
                <a:solidFill>
                  <a:schemeClr val="tx1"/>
                </a:solidFill>
              </a:rPr>
              <a:t>requiring</a:t>
            </a:r>
            <a:r>
              <a:rPr lang="pt-PT" sz="1600" dirty="0" smtClean="0">
                <a:solidFill>
                  <a:schemeClr val="tx1"/>
                </a:solidFill>
              </a:rPr>
              <a:t> </a:t>
            </a:r>
            <a:r>
              <a:rPr lang="pt-PT" sz="1600" dirty="0" err="1" smtClean="0">
                <a:solidFill>
                  <a:schemeClr val="tx1"/>
                </a:solidFill>
              </a:rPr>
              <a:t>attention</a:t>
            </a:r>
            <a:r>
              <a:rPr lang="pt-PT" sz="1600" dirty="0" smtClean="0">
                <a:solidFill>
                  <a:schemeClr val="tx1"/>
                </a:solidFill>
              </a:rPr>
              <a:t> </a:t>
            </a:r>
            <a:r>
              <a:rPr lang="pt-PT" sz="1600" dirty="0" err="1" smtClean="0">
                <a:solidFill>
                  <a:schemeClr val="tx1"/>
                </a:solidFill>
              </a:rPr>
              <a:t>and</a:t>
            </a:r>
            <a:r>
              <a:rPr lang="pt-PT" sz="1600" dirty="0" smtClean="0">
                <a:solidFill>
                  <a:schemeClr val="tx1"/>
                </a:solidFill>
              </a:rPr>
              <a:t> </a:t>
            </a:r>
            <a:r>
              <a:rPr lang="pt-PT" sz="1600" dirty="0" err="1" smtClean="0">
                <a:solidFill>
                  <a:schemeClr val="tx1"/>
                </a:solidFill>
              </a:rPr>
              <a:t>could</a:t>
            </a:r>
            <a:r>
              <a:rPr lang="pt-PT" sz="1600" dirty="0" smtClean="0">
                <a:solidFill>
                  <a:schemeClr val="tx1"/>
                </a:solidFill>
              </a:rPr>
              <a:t> </a:t>
            </a:r>
            <a:r>
              <a:rPr lang="pt-PT" sz="1600" dirty="0" err="1" smtClean="0">
                <a:solidFill>
                  <a:schemeClr val="tx1"/>
                </a:solidFill>
              </a:rPr>
              <a:t>usually</a:t>
            </a:r>
            <a:r>
              <a:rPr lang="pt-PT" sz="1600" dirty="0" smtClean="0">
                <a:solidFill>
                  <a:schemeClr val="tx1"/>
                </a:solidFill>
              </a:rPr>
              <a:t> </a:t>
            </a:r>
            <a:r>
              <a:rPr lang="pt-PT" sz="1600" dirty="0" err="1" smtClean="0">
                <a:solidFill>
                  <a:schemeClr val="tx1"/>
                </a:solidFill>
              </a:rPr>
              <a:t>start</a:t>
            </a:r>
            <a:r>
              <a:rPr lang="pt-PT" sz="1600" dirty="0" smtClean="0">
                <a:solidFill>
                  <a:schemeClr val="tx1"/>
                </a:solidFill>
              </a:rPr>
              <a:t> </a:t>
            </a:r>
            <a:r>
              <a:rPr lang="pt-PT" sz="1600" dirty="0" err="1" smtClean="0">
                <a:solidFill>
                  <a:schemeClr val="tx1"/>
                </a:solidFill>
              </a:rPr>
              <a:t>with</a:t>
            </a:r>
            <a:r>
              <a:rPr lang="pt-PT" sz="1600" dirty="0" smtClean="0">
                <a:solidFill>
                  <a:schemeClr val="tx1"/>
                </a:solidFill>
              </a:rPr>
              <a:t>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most</a:t>
            </a:r>
            <a:r>
              <a:rPr lang="pt-PT" sz="1600" dirty="0" smtClean="0">
                <a:solidFill>
                  <a:schemeClr val="tx1"/>
                </a:solidFill>
              </a:rPr>
              <a:t> </a:t>
            </a:r>
            <a:r>
              <a:rPr lang="pt-PT" sz="1600" dirty="0" err="1" smtClean="0">
                <a:solidFill>
                  <a:schemeClr val="tx1"/>
                </a:solidFill>
              </a:rPr>
              <a:t>critical</a:t>
            </a:r>
            <a:r>
              <a:rPr lang="pt-PT" sz="1600" dirty="0" smtClean="0">
                <a:solidFill>
                  <a:schemeClr val="tx1"/>
                </a:solidFill>
              </a:rPr>
              <a:t> </a:t>
            </a:r>
            <a:r>
              <a:rPr lang="pt-PT" sz="1600" dirty="0" err="1" smtClean="0">
                <a:solidFill>
                  <a:schemeClr val="tx1"/>
                </a:solidFill>
              </a:rPr>
              <a:t>points</a:t>
            </a:r>
            <a:r>
              <a:rPr lang="pt-PT" sz="1600" dirty="0" smtClean="0">
                <a:solidFill>
                  <a:schemeClr val="tx1"/>
                </a:solidFill>
              </a:rPr>
              <a:t> </a:t>
            </a:r>
            <a:r>
              <a:rPr lang="pt-PT" sz="1600" dirty="0" err="1" smtClean="0">
                <a:solidFill>
                  <a:schemeClr val="tx1"/>
                </a:solidFill>
              </a:rPr>
              <a:t>or</a:t>
            </a:r>
            <a:r>
              <a:rPr lang="pt-PT" sz="1600" dirty="0" smtClean="0">
                <a:solidFill>
                  <a:schemeClr val="tx1"/>
                </a:solidFill>
              </a:rPr>
              <a:t> </a:t>
            </a:r>
            <a:r>
              <a:rPr lang="pt-PT" sz="1600" dirty="0" err="1" smtClean="0">
                <a:solidFill>
                  <a:schemeClr val="tx1"/>
                </a:solidFill>
              </a:rPr>
              <a:t>deal</a:t>
            </a:r>
            <a:r>
              <a:rPr lang="pt-PT" sz="1600" dirty="0" smtClean="0">
                <a:solidFill>
                  <a:schemeClr val="tx1"/>
                </a:solidFill>
              </a:rPr>
              <a:t> </a:t>
            </a:r>
            <a:r>
              <a:rPr lang="pt-PT" sz="1600" dirty="0" err="1" smtClean="0">
                <a:solidFill>
                  <a:schemeClr val="tx1"/>
                </a:solidFill>
              </a:rPr>
              <a:t>breakers</a:t>
            </a:r>
            <a:endParaRPr lang="es-ES" sz="1600" dirty="0">
              <a:solidFill>
                <a:schemeClr val="tx1"/>
              </a:solidFill>
            </a:endParaRPr>
          </a:p>
        </p:txBody>
      </p:sp>
      <p:sp>
        <p:nvSpPr>
          <p:cNvPr id="7" name="Rectângulo 6"/>
          <p:cNvSpPr/>
          <p:nvPr/>
        </p:nvSpPr>
        <p:spPr>
          <a:xfrm>
            <a:off x="1115616" y="1606078"/>
            <a:ext cx="3600400" cy="4320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PT" sz="1600" dirty="0" err="1" smtClean="0"/>
              <a:t>Executive</a:t>
            </a:r>
            <a:r>
              <a:rPr lang="pt-PT" sz="1600" dirty="0" smtClean="0"/>
              <a:t> </a:t>
            </a:r>
            <a:r>
              <a:rPr lang="pt-PT" sz="1600" dirty="0" err="1" smtClean="0"/>
              <a:t>Summary</a:t>
            </a:r>
            <a:r>
              <a:rPr lang="pt-PT" dirty="0" smtClean="0"/>
              <a:t>:</a:t>
            </a:r>
            <a:endParaRPr lang="es-ES" dirty="0"/>
          </a:p>
        </p:txBody>
      </p:sp>
      <p:sp>
        <p:nvSpPr>
          <p:cNvPr id="8" name="Rectângulo 7"/>
          <p:cNvSpPr/>
          <p:nvPr/>
        </p:nvSpPr>
        <p:spPr>
          <a:xfrm>
            <a:off x="612611" y="3356992"/>
            <a:ext cx="7776864"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pt-PT" sz="1600" dirty="0" err="1" smtClean="0">
                <a:solidFill>
                  <a:schemeClr val="tx1"/>
                </a:solidFill>
              </a:rPr>
              <a:t>This</a:t>
            </a:r>
            <a:r>
              <a:rPr lang="pt-PT" sz="1600" dirty="0" smtClean="0">
                <a:solidFill>
                  <a:schemeClr val="tx1"/>
                </a:solidFill>
              </a:rPr>
              <a:t> </a:t>
            </a:r>
            <a:r>
              <a:rPr lang="pt-PT" sz="1600" dirty="0" err="1" smtClean="0">
                <a:solidFill>
                  <a:schemeClr val="tx1"/>
                </a:solidFill>
              </a:rPr>
              <a:t>would</a:t>
            </a:r>
            <a:r>
              <a:rPr lang="pt-PT" sz="1600" dirty="0" smtClean="0">
                <a:solidFill>
                  <a:schemeClr val="tx1"/>
                </a:solidFill>
              </a:rPr>
              <a:t> </a:t>
            </a:r>
            <a:r>
              <a:rPr lang="pt-PT" sz="1600" dirty="0" err="1" smtClean="0">
                <a:solidFill>
                  <a:schemeClr val="tx1"/>
                </a:solidFill>
              </a:rPr>
              <a:t>ideally</a:t>
            </a:r>
            <a:r>
              <a:rPr lang="pt-PT" sz="1600" dirty="0" smtClean="0">
                <a:solidFill>
                  <a:schemeClr val="tx1"/>
                </a:solidFill>
              </a:rPr>
              <a:t> </a:t>
            </a:r>
            <a:r>
              <a:rPr lang="pt-PT" sz="1600" dirty="0" err="1" smtClean="0">
                <a:solidFill>
                  <a:schemeClr val="tx1"/>
                </a:solidFill>
              </a:rPr>
              <a:t>follow</a:t>
            </a:r>
            <a:r>
              <a:rPr lang="pt-PT" sz="1600" dirty="0" smtClean="0">
                <a:solidFill>
                  <a:schemeClr val="tx1"/>
                </a:solidFill>
              </a:rPr>
              <a:t>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order</a:t>
            </a:r>
            <a:r>
              <a:rPr lang="pt-PT" sz="1600" dirty="0" smtClean="0">
                <a:solidFill>
                  <a:schemeClr val="tx1"/>
                </a:solidFill>
              </a:rPr>
              <a:t> </a:t>
            </a:r>
            <a:r>
              <a:rPr lang="pt-PT" sz="1600" dirty="0" err="1" smtClean="0">
                <a:solidFill>
                  <a:schemeClr val="tx1"/>
                </a:solidFill>
              </a:rPr>
              <a:t>and</a:t>
            </a:r>
            <a:r>
              <a:rPr lang="pt-PT" sz="1600" dirty="0" smtClean="0">
                <a:solidFill>
                  <a:schemeClr val="tx1"/>
                </a:solidFill>
              </a:rPr>
              <a:t> </a:t>
            </a:r>
            <a:r>
              <a:rPr lang="pt-PT" sz="1600" dirty="0" err="1" smtClean="0">
                <a:solidFill>
                  <a:schemeClr val="tx1"/>
                </a:solidFill>
              </a:rPr>
              <a:t>headings</a:t>
            </a:r>
            <a:r>
              <a:rPr lang="pt-PT" sz="1600" dirty="0" smtClean="0">
                <a:solidFill>
                  <a:schemeClr val="tx1"/>
                </a:solidFill>
              </a:rPr>
              <a:t> of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terms</a:t>
            </a:r>
            <a:r>
              <a:rPr lang="pt-PT" sz="1600" dirty="0" smtClean="0">
                <a:solidFill>
                  <a:schemeClr val="tx1"/>
                </a:solidFill>
              </a:rPr>
              <a:t> of </a:t>
            </a:r>
            <a:r>
              <a:rPr lang="pt-PT" sz="1600" dirty="0" err="1" smtClean="0">
                <a:solidFill>
                  <a:schemeClr val="tx1"/>
                </a:solidFill>
              </a:rPr>
              <a:t>reference</a:t>
            </a:r>
            <a:r>
              <a:rPr lang="pt-PT" sz="1600" dirty="0" smtClean="0">
                <a:solidFill>
                  <a:schemeClr val="tx1"/>
                </a:solidFill>
              </a:rPr>
              <a:t> </a:t>
            </a:r>
            <a:r>
              <a:rPr lang="pt-PT" sz="1600" dirty="0" err="1" smtClean="0">
                <a:solidFill>
                  <a:schemeClr val="tx1"/>
                </a:solidFill>
              </a:rPr>
              <a:t>or</a:t>
            </a:r>
            <a:r>
              <a:rPr lang="pt-PT" sz="1600" dirty="0" smtClean="0">
                <a:solidFill>
                  <a:schemeClr val="tx1"/>
                </a:solidFill>
              </a:rPr>
              <a:t> </a:t>
            </a:r>
            <a:r>
              <a:rPr lang="pt-PT" sz="1600" dirty="0" err="1" smtClean="0">
                <a:solidFill>
                  <a:schemeClr val="tx1"/>
                </a:solidFill>
              </a:rPr>
              <a:t>the</a:t>
            </a:r>
            <a:r>
              <a:rPr lang="pt-PT" sz="1600" dirty="0" smtClean="0">
                <a:solidFill>
                  <a:schemeClr val="tx1"/>
                </a:solidFill>
              </a:rPr>
              <a:t> </a:t>
            </a:r>
            <a:r>
              <a:rPr lang="pt-PT" sz="1600" dirty="0" err="1" smtClean="0">
                <a:solidFill>
                  <a:schemeClr val="tx1"/>
                </a:solidFill>
              </a:rPr>
              <a:t>checklist</a:t>
            </a:r>
            <a:endParaRPr lang="es-ES" sz="1600" dirty="0">
              <a:solidFill>
                <a:schemeClr val="tx1"/>
              </a:solidFill>
            </a:endParaRPr>
          </a:p>
        </p:txBody>
      </p:sp>
      <p:sp>
        <p:nvSpPr>
          <p:cNvPr id="9" name="Rectângulo 8"/>
          <p:cNvSpPr/>
          <p:nvPr/>
        </p:nvSpPr>
        <p:spPr>
          <a:xfrm>
            <a:off x="1115616" y="3068960"/>
            <a:ext cx="3600400" cy="4320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PT" sz="1600" dirty="0" smtClean="0"/>
              <a:t>Long </a:t>
            </a:r>
            <a:r>
              <a:rPr lang="pt-PT" sz="1600" dirty="0" err="1" smtClean="0"/>
              <a:t>Report</a:t>
            </a:r>
            <a:r>
              <a:rPr lang="pt-PT" dirty="0" smtClean="0"/>
              <a:t>:</a:t>
            </a:r>
            <a:endParaRPr lang="es-ES" dirty="0"/>
          </a:p>
        </p:txBody>
      </p:sp>
      <p:sp>
        <p:nvSpPr>
          <p:cNvPr id="10" name="Rectângulo 9"/>
          <p:cNvSpPr/>
          <p:nvPr/>
        </p:nvSpPr>
        <p:spPr>
          <a:xfrm>
            <a:off x="628208" y="4869160"/>
            <a:ext cx="7776864"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pt-PT" sz="1600" dirty="0" err="1" smtClean="0">
                <a:solidFill>
                  <a:schemeClr val="tx1"/>
                </a:solidFill>
              </a:rPr>
              <a:t>This</a:t>
            </a:r>
            <a:r>
              <a:rPr lang="pt-PT" sz="1600" dirty="0" smtClean="0">
                <a:solidFill>
                  <a:schemeClr val="tx1"/>
                </a:solidFill>
              </a:rPr>
              <a:t> </a:t>
            </a:r>
            <a:r>
              <a:rPr lang="pt-PT" sz="1600" dirty="0" err="1" smtClean="0">
                <a:solidFill>
                  <a:schemeClr val="tx1"/>
                </a:solidFill>
              </a:rPr>
              <a:t>section</a:t>
            </a:r>
            <a:r>
              <a:rPr lang="pt-PT" sz="1600" dirty="0" smtClean="0">
                <a:solidFill>
                  <a:schemeClr val="tx1"/>
                </a:solidFill>
              </a:rPr>
              <a:t> </a:t>
            </a:r>
            <a:r>
              <a:rPr lang="pt-PT" sz="1600" dirty="0" err="1" smtClean="0">
                <a:solidFill>
                  <a:schemeClr val="tx1"/>
                </a:solidFill>
              </a:rPr>
              <a:t>includes</a:t>
            </a:r>
            <a:r>
              <a:rPr lang="pt-PT" sz="1600" dirty="0" smtClean="0">
                <a:solidFill>
                  <a:schemeClr val="tx1"/>
                </a:solidFill>
              </a:rPr>
              <a:t> data </a:t>
            </a:r>
            <a:r>
              <a:rPr lang="pt-PT" sz="1600" dirty="0" err="1" smtClean="0">
                <a:solidFill>
                  <a:schemeClr val="tx1"/>
                </a:solidFill>
              </a:rPr>
              <a:t>sheets</a:t>
            </a:r>
            <a:r>
              <a:rPr lang="pt-PT" sz="1600" dirty="0" smtClean="0">
                <a:solidFill>
                  <a:schemeClr val="tx1"/>
                </a:solidFill>
              </a:rPr>
              <a:t> </a:t>
            </a:r>
            <a:r>
              <a:rPr lang="pt-PT" sz="1600" dirty="0" err="1" smtClean="0">
                <a:solidFill>
                  <a:schemeClr val="tx1"/>
                </a:solidFill>
              </a:rPr>
              <a:t>and</a:t>
            </a:r>
            <a:r>
              <a:rPr lang="pt-PT" sz="1600" dirty="0" smtClean="0">
                <a:solidFill>
                  <a:schemeClr val="tx1"/>
                </a:solidFill>
              </a:rPr>
              <a:t>/</a:t>
            </a:r>
            <a:r>
              <a:rPr lang="pt-PT" sz="1600" dirty="0" err="1" smtClean="0">
                <a:solidFill>
                  <a:schemeClr val="tx1"/>
                </a:solidFill>
              </a:rPr>
              <a:t>or</a:t>
            </a:r>
            <a:r>
              <a:rPr lang="pt-PT" sz="1600" dirty="0" smtClean="0">
                <a:solidFill>
                  <a:schemeClr val="tx1"/>
                </a:solidFill>
              </a:rPr>
              <a:t> </a:t>
            </a:r>
            <a:r>
              <a:rPr lang="pt-PT" sz="1600" dirty="0" err="1" smtClean="0">
                <a:solidFill>
                  <a:schemeClr val="tx1"/>
                </a:solidFill>
              </a:rPr>
              <a:t>documentation</a:t>
            </a:r>
            <a:r>
              <a:rPr lang="pt-PT" sz="1600" dirty="0" smtClean="0">
                <a:solidFill>
                  <a:schemeClr val="tx1"/>
                </a:solidFill>
              </a:rPr>
              <a:t> </a:t>
            </a:r>
            <a:r>
              <a:rPr lang="pt-PT" sz="1600" dirty="0" err="1" smtClean="0">
                <a:solidFill>
                  <a:schemeClr val="tx1"/>
                </a:solidFill>
              </a:rPr>
              <a:t>which</a:t>
            </a:r>
            <a:r>
              <a:rPr lang="pt-PT" sz="1600" dirty="0" smtClean="0">
                <a:solidFill>
                  <a:schemeClr val="tx1"/>
                </a:solidFill>
              </a:rPr>
              <a:t> are </a:t>
            </a:r>
            <a:r>
              <a:rPr lang="pt-PT" sz="1600" dirty="0" err="1" smtClean="0">
                <a:solidFill>
                  <a:schemeClr val="tx1"/>
                </a:solidFill>
              </a:rPr>
              <a:t>relevant</a:t>
            </a:r>
            <a:r>
              <a:rPr lang="pt-PT" sz="1600" dirty="0" smtClean="0">
                <a:solidFill>
                  <a:schemeClr val="tx1"/>
                </a:solidFill>
              </a:rPr>
              <a:t> to a </a:t>
            </a:r>
            <a:r>
              <a:rPr lang="pt-PT" sz="1600" dirty="0" err="1" smtClean="0">
                <a:solidFill>
                  <a:schemeClr val="tx1"/>
                </a:solidFill>
              </a:rPr>
              <a:t>critical</a:t>
            </a:r>
            <a:r>
              <a:rPr lang="pt-PT" sz="1600" dirty="0" smtClean="0">
                <a:solidFill>
                  <a:schemeClr val="tx1"/>
                </a:solidFill>
              </a:rPr>
              <a:t> </a:t>
            </a:r>
            <a:r>
              <a:rPr lang="pt-PT" sz="1600" dirty="0" err="1" smtClean="0">
                <a:solidFill>
                  <a:schemeClr val="tx1"/>
                </a:solidFill>
              </a:rPr>
              <a:t>issue</a:t>
            </a:r>
            <a:endParaRPr lang="es-ES" sz="1600" dirty="0">
              <a:solidFill>
                <a:schemeClr val="tx1"/>
              </a:solidFill>
            </a:endParaRPr>
          </a:p>
        </p:txBody>
      </p:sp>
      <p:sp>
        <p:nvSpPr>
          <p:cNvPr id="11" name="Rectângulo 10"/>
          <p:cNvSpPr/>
          <p:nvPr/>
        </p:nvSpPr>
        <p:spPr>
          <a:xfrm>
            <a:off x="1115616" y="4725144"/>
            <a:ext cx="3600400" cy="4320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PT" sz="1600" dirty="0" err="1" smtClean="0"/>
              <a:t>Appendices</a:t>
            </a:r>
            <a:r>
              <a:rPr lang="pt-PT" dirty="0" smtClean="0"/>
              <a:t>:</a:t>
            </a:r>
            <a:endParaRPr lang="es-ES" dirty="0"/>
          </a:p>
        </p:txBody>
      </p:sp>
    </p:spTree>
    <p:extLst>
      <p:ext uri="{BB962C8B-B14F-4D97-AF65-F5344CB8AC3E}">
        <p14:creationId xmlns:p14="http://schemas.microsoft.com/office/powerpoint/2010/main" val="1217164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dirty="0"/>
              <a:t/>
            </a:r>
            <a:br>
              <a:rPr lang="es-ES" dirty="0"/>
            </a:br>
            <a:r>
              <a:rPr lang="en-US" sz="2200" b="1" dirty="0">
                <a:solidFill>
                  <a:schemeClr val="tx2"/>
                </a:solidFill>
              </a:rPr>
              <a:t>The Purchase or Sale of a Business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endParaRPr lang="es-ES" dirty="0"/>
          </a:p>
          <a:p>
            <a:r>
              <a:rPr lang="en-US" sz="2100" dirty="0"/>
              <a:t>The </a:t>
            </a:r>
            <a:r>
              <a:rPr lang="en-US" sz="2100" i="1" dirty="0"/>
              <a:t>Merger &amp; Acquisition </a:t>
            </a:r>
            <a:r>
              <a:rPr lang="en-US" sz="2100" dirty="0"/>
              <a:t>activity begins at the time a business is offered for sale or a buyer decides to acquire a business. </a:t>
            </a:r>
          </a:p>
          <a:p>
            <a:r>
              <a:rPr lang="en-US" sz="2100" dirty="0" smtClean="0"/>
              <a:t>The </a:t>
            </a:r>
            <a:r>
              <a:rPr lang="en-US" sz="2100" dirty="0"/>
              <a:t>early stages of these activities may involve the use of a business broker, investment banker, or some other party introducing a potential buyer and seller. </a:t>
            </a:r>
          </a:p>
          <a:p>
            <a:r>
              <a:rPr lang="en-US" sz="2100" dirty="0" smtClean="0"/>
              <a:t>At </a:t>
            </a:r>
            <a:r>
              <a:rPr lang="en-US" sz="2100" dirty="0"/>
              <a:t>some point in the M&amp;A process, the buyer and seller will conduct some form of </a:t>
            </a:r>
            <a:r>
              <a:rPr lang="en-US" sz="2100" i="1" dirty="0"/>
              <a:t>due diligence </a:t>
            </a:r>
            <a:r>
              <a:rPr lang="en-US" sz="2100" dirty="0"/>
              <a:t>activities</a:t>
            </a:r>
            <a:r>
              <a:rPr lang="en-US" sz="2100" i="1" dirty="0"/>
              <a:t>. </a:t>
            </a:r>
            <a:endParaRPr lang="en-US" sz="2100" dirty="0"/>
          </a:p>
          <a:p>
            <a:pPr marL="0" indent="0">
              <a:buNone/>
            </a:pPr>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37</a:t>
            </a:fld>
            <a:endParaRPr lang="es-ES"/>
          </a:p>
        </p:txBody>
      </p:sp>
      <p:sp>
        <p:nvSpPr>
          <p:cNvPr id="7" name="Rectângulo 6"/>
          <p:cNvSpPr/>
          <p:nvPr/>
        </p:nvSpPr>
        <p:spPr>
          <a:xfrm>
            <a:off x="395536" y="5877272"/>
            <a:ext cx="1800200" cy="720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PT" sz="1000" dirty="0" err="1" smtClean="0">
                <a:solidFill>
                  <a:schemeClr val="bg1">
                    <a:lumMod val="50000"/>
                  </a:schemeClr>
                </a:solidFill>
              </a:rPr>
              <a:t>Source</a:t>
            </a:r>
            <a:r>
              <a:rPr lang="pt-PT" sz="1000" dirty="0" smtClean="0">
                <a:solidFill>
                  <a:schemeClr val="bg1">
                    <a:lumMod val="50000"/>
                  </a:schemeClr>
                </a:solidFill>
              </a:rPr>
              <a:t>: </a:t>
            </a:r>
            <a:endParaRPr lang="es-ES" sz="1000" dirty="0"/>
          </a:p>
          <a:p>
            <a:r>
              <a:rPr lang="es-ES" sz="1000" dirty="0" err="1">
                <a:solidFill>
                  <a:schemeClr val="bg1">
                    <a:lumMod val="50000"/>
                  </a:schemeClr>
                </a:solidFill>
              </a:rPr>
              <a:t>Jim</a:t>
            </a:r>
            <a:r>
              <a:rPr lang="es-ES" sz="1000" dirty="0">
                <a:solidFill>
                  <a:schemeClr val="bg1">
                    <a:lumMod val="50000"/>
                  </a:schemeClr>
                </a:solidFill>
              </a:rPr>
              <a:t> </a:t>
            </a:r>
            <a:r>
              <a:rPr lang="es-ES" sz="1000" dirty="0" err="1">
                <a:solidFill>
                  <a:schemeClr val="bg1">
                    <a:lumMod val="50000"/>
                  </a:schemeClr>
                </a:solidFill>
              </a:rPr>
              <a:t>Cochran</a:t>
            </a:r>
            <a:r>
              <a:rPr lang="es-ES" sz="1000" dirty="0">
                <a:solidFill>
                  <a:schemeClr val="bg1">
                    <a:lumMod val="50000"/>
                  </a:schemeClr>
                </a:solidFill>
              </a:rPr>
              <a:t>, Mike </a:t>
            </a:r>
            <a:r>
              <a:rPr lang="es-ES" sz="1000" smtClean="0">
                <a:solidFill>
                  <a:schemeClr val="bg1">
                    <a:lumMod val="50000"/>
                  </a:schemeClr>
                </a:solidFill>
              </a:rPr>
              <a:t>Craft</a:t>
            </a:r>
            <a:endParaRPr lang="es-ES" sz="1000" dirty="0">
              <a:solidFill>
                <a:schemeClr val="bg1">
                  <a:lumMod val="50000"/>
                </a:schemeClr>
              </a:solidFill>
            </a:endParaRPr>
          </a:p>
        </p:txBody>
      </p:sp>
    </p:spTree>
    <p:extLst>
      <p:ext uri="{BB962C8B-B14F-4D97-AF65-F5344CB8AC3E}">
        <p14:creationId xmlns:p14="http://schemas.microsoft.com/office/powerpoint/2010/main" val="4177306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dirty="0"/>
              <a:t/>
            </a:r>
            <a:br>
              <a:rPr lang="es-ES" dirty="0"/>
            </a:br>
            <a:r>
              <a:rPr lang="en-US" sz="2200" b="1" dirty="0">
                <a:solidFill>
                  <a:schemeClr val="tx2"/>
                </a:solidFill>
              </a:rPr>
              <a:t>Primary Components of an Acquisition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marL="0" indent="0">
              <a:lnSpc>
                <a:spcPct val="150000"/>
              </a:lnSpc>
              <a:buNone/>
            </a:pPr>
            <a:endParaRPr lang="es-ES" dirty="0"/>
          </a:p>
          <a:p>
            <a:pPr>
              <a:lnSpc>
                <a:spcPct val="150000"/>
              </a:lnSpc>
            </a:pPr>
            <a:r>
              <a:rPr lang="es-ES" sz="1800" dirty="0" err="1"/>
              <a:t>Identify</a:t>
            </a:r>
            <a:r>
              <a:rPr lang="es-ES" sz="1800" dirty="0"/>
              <a:t> </a:t>
            </a:r>
            <a:r>
              <a:rPr lang="es-ES" sz="1800" dirty="0" err="1"/>
              <a:t>the</a:t>
            </a:r>
            <a:r>
              <a:rPr lang="es-ES" sz="1800" dirty="0"/>
              <a:t> </a:t>
            </a:r>
            <a:r>
              <a:rPr lang="es-ES" sz="1800" dirty="0" err="1"/>
              <a:t>targeted</a:t>
            </a:r>
            <a:r>
              <a:rPr lang="es-ES" sz="1800" dirty="0"/>
              <a:t> </a:t>
            </a:r>
            <a:r>
              <a:rPr lang="es-ES" sz="1800" dirty="0" err="1"/>
              <a:t>business</a:t>
            </a:r>
            <a:r>
              <a:rPr lang="es-ES" sz="1800" dirty="0"/>
              <a:t> </a:t>
            </a:r>
          </a:p>
          <a:p>
            <a:pPr>
              <a:lnSpc>
                <a:spcPct val="150000"/>
              </a:lnSpc>
            </a:pPr>
            <a:r>
              <a:rPr lang="en-US" sz="1800" dirty="0" smtClean="0"/>
              <a:t>Negotiation </a:t>
            </a:r>
            <a:r>
              <a:rPr lang="en-US" sz="1800" dirty="0"/>
              <a:t>of price and terms </a:t>
            </a:r>
          </a:p>
          <a:p>
            <a:pPr>
              <a:lnSpc>
                <a:spcPct val="150000"/>
              </a:lnSpc>
            </a:pPr>
            <a:r>
              <a:rPr lang="es-ES" sz="1800" dirty="0" err="1" smtClean="0"/>
              <a:t>Execution</a:t>
            </a:r>
            <a:r>
              <a:rPr lang="es-ES" sz="1800" dirty="0" smtClean="0"/>
              <a:t> </a:t>
            </a:r>
            <a:r>
              <a:rPr lang="es-ES" sz="1800" dirty="0"/>
              <a:t>of </a:t>
            </a:r>
            <a:r>
              <a:rPr lang="es-ES" sz="1800" dirty="0" err="1"/>
              <a:t>various</a:t>
            </a:r>
            <a:r>
              <a:rPr lang="es-ES" sz="1800" dirty="0"/>
              <a:t> </a:t>
            </a:r>
            <a:r>
              <a:rPr lang="es-ES" sz="1800" dirty="0" err="1"/>
              <a:t>documents</a:t>
            </a:r>
            <a:r>
              <a:rPr lang="es-ES" sz="1800" dirty="0"/>
              <a:t> </a:t>
            </a:r>
          </a:p>
          <a:p>
            <a:pPr>
              <a:lnSpc>
                <a:spcPct val="150000"/>
              </a:lnSpc>
            </a:pPr>
            <a:r>
              <a:rPr lang="es-ES" sz="1800" dirty="0" err="1" smtClean="0"/>
              <a:t>Conduct</a:t>
            </a:r>
            <a:r>
              <a:rPr lang="es-ES" sz="1800" dirty="0" smtClean="0"/>
              <a:t> </a:t>
            </a:r>
            <a:r>
              <a:rPr lang="es-ES" sz="1800" dirty="0" err="1"/>
              <a:t>Due</a:t>
            </a:r>
            <a:r>
              <a:rPr lang="es-ES" sz="1800" dirty="0"/>
              <a:t> </a:t>
            </a:r>
            <a:r>
              <a:rPr lang="es-ES" sz="1800" dirty="0" err="1"/>
              <a:t>Diligence</a:t>
            </a:r>
            <a:r>
              <a:rPr lang="es-ES" sz="1800" dirty="0"/>
              <a:t> </a:t>
            </a:r>
          </a:p>
          <a:p>
            <a:pPr>
              <a:lnSpc>
                <a:spcPct val="150000"/>
              </a:lnSpc>
            </a:pPr>
            <a:r>
              <a:rPr lang="en-US" sz="1800" dirty="0" smtClean="0"/>
              <a:t>Financial</a:t>
            </a:r>
            <a:r>
              <a:rPr lang="en-US" sz="1800" dirty="0"/>
              <a:t>, tax, operating, capital, legal and other aspects </a:t>
            </a:r>
          </a:p>
          <a:p>
            <a:pPr>
              <a:lnSpc>
                <a:spcPct val="150000"/>
              </a:lnSpc>
            </a:pPr>
            <a:r>
              <a:rPr lang="es-ES" sz="1800" dirty="0" err="1" smtClean="0"/>
              <a:t>Closing</a:t>
            </a:r>
            <a:r>
              <a:rPr lang="es-ES" sz="1800" dirty="0" smtClean="0"/>
              <a:t> </a:t>
            </a:r>
            <a:r>
              <a:rPr lang="es-ES" sz="1800" dirty="0"/>
              <a:t>of </a:t>
            </a:r>
            <a:r>
              <a:rPr lang="es-ES" sz="1800" dirty="0" err="1"/>
              <a:t>the</a:t>
            </a:r>
            <a:r>
              <a:rPr lang="es-ES" sz="1800" dirty="0"/>
              <a:t> </a:t>
            </a:r>
            <a:r>
              <a:rPr lang="es-ES" sz="1800" dirty="0" err="1"/>
              <a:t>purchase</a:t>
            </a:r>
            <a:r>
              <a:rPr lang="es-ES" sz="1800"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38</a:t>
            </a:fld>
            <a:endParaRPr lang="es-ES"/>
          </a:p>
        </p:txBody>
      </p:sp>
    </p:spTree>
    <p:extLst>
      <p:ext uri="{BB962C8B-B14F-4D97-AF65-F5344CB8AC3E}">
        <p14:creationId xmlns:p14="http://schemas.microsoft.com/office/powerpoint/2010/main" val="19866113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Common </a:t>
            </a:r>
            <a:r>
              <a:rPr lang="en-US" sz="2200" b="1" dirty="0">
                <a:solidFill>
                  <a:schemeClr val="tx2"/>
                </a:solidFill>
              </a:rPr>
              <a:t>Documents Used in the Purchase of a Business </a:t>
            </a:r>
            <a:endParaRPr lang="es-ES" sz="2200" b="1" dirty="0">
              <a:solidFill>
                <a:schemeClr val="tx2"/>
              </a:solidFill>
            </a:endParaRPr>
          </a:p>
        </p:txBody>
      </p:sp>
      <p:sp>
        <p:nvSpPr>
          <p:cNvPr id="3" name="Marcador de Posição de Conteúdo 2"/>
          <p:cNvSpPr>
            <a:spLocks noGrp="1"/>
          </p:cNvSpPr>
          <p:nvPr>
            <p:ph idx="1"/>
          </p:nvPr>
        </p:nvSpPr>
        <p:spPr/>
        <p:txBody>
          <a:bodyPr/>
          <a:lstStyle/>
          <a:p>
            <a:endParaRPr lang="es-ES" dirty="0"/>
          </a:p>
          <a:p>
            <a:endParaRPr lang="es-ES" dirty="0"/>
          </a:p>
          <a:p>
            <a:pPr>
              <a:lnSpc>
                <a:spcPct val="150000"/>
              </a:lnSpc>
            </a:pPr>
            <a:r>
              <a:rPr lang="es-ES" sz="1800" dirty="0" err="1"/>
              <a:t>Letter</a:t>
            </a:r>
            <a:r>
              <a:rPr lang="es-ES" sz="1800" dirty="0"/>
              <a:t> of </a:t>
            </a:r>
            <a:r>
              <a:rPr lang="es-ES" sz="1800" dirty="0" err="1"/>
              <a:t>Intent</a:t>
            </a:r>
            <a:r>
              <a:rPr lang="es-ES" sz="1800" dirty="0"/>
              <a:t> </a:t>
            </a:r>
          </a:p>
          <a:p>
            <a:pPr>
              <a:lnSpc>
                <a:spcPct val="150000"/>
              </a:lnSpc>
            </a:pPr>
            <a:r>
              <a:rPr lang="es-ES" sz="1800" dirty="0" err="1" smtClean="0"/>
              <a:t>Purchase</a:t>
            </a:r>
            <a:r>
              <a:rPr lang="es-ES" sz="1800" dirty="0" smtClean="0"/>
              <a:t> </a:t>
            </a:r>
            <a:r>
              <a:rPr lang="es-ES" sz="1800" dirty="0"/>
              <a:t>and Sale </a:t>
            </a:r>
            <a:r>
              <a:rPr lang="es-ES" sz="1800" dirty="0" err="1"/>
              <a:t>Agreement</a:t>
            </a:r>
            <a:r>
              <a:rPr lang="es-ES" sz="1800"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39</a:t>
            </a:fld>
            <a:endParaRPr lang="es-ES"/>
          </a:p>
        </p:txBody>
      </p:sp>
    </p:spTree>
    <p:extLst>
      <p:ext uri="{BB962C8B-B14F-4D97-AF65-F5344CB8AC3E}">
        <p14:creationId xmlns:p14="http://schemas.microsoft.com/office/powerpoint/2010/main" val="399710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000" b="1" dirty="0">
                <a:solidFill>
                  <a:schemeClr val="tx2"/>
                </a:solidFill>
              </a:rPr>
              <a:t>Article 232 - Scope of the voluntary </a:t>
            </a:r>
            <a:r>
              <a:rPr lang="en-GB" sz="2000" b="1" dirty="0" smtClean="0">
                <a:solidFill>
                  <a:schemeClr val="tx2"/>
                </a:solidFill>
              </a:rPr>
              <a:t>agreement</a:t>
            </a:r>
            <a:endParaRPr lang="es-ES" sz="2000" b="1" dirty="0">
              <a:solidFill>
                <a:schemeClr val="tx2"/>
              </a:solidFill>
            </a:endParaRPr>
          </a:p>
        </p:txBody>
      </p:sp>
      <p:sp>
        <p:nvSpPr>
          <p:cNvPr id="3" name="Marcador de Posição de Conteúdo 2"/>
          <p:cNvSpPr>
            <a:spLocks noGrp="1"/>
          </p:cNvSpPr>
          <p:nvPr>
            <p:ph idx="1"/>
          </p:nvPr>
        </p:nvSpPr>
        <p:spPr/>
        <p:txBody>
          <a:bodyPr>
            <a:normAutofit/>
          </a:bodyPr>
          <a:lstStyle/>
          <a:p>
            <a:pPr marL="0" indent="0">
              <a:buNone/>
            </a:pPr>
            <a:r>
              <a:rPr lang="en-GB" sz="2000" dirty="0"/>
              <a:t> </a:t>
            </a:r>
            <a:endParaRPr lang="es-ES" sz="2000" dirty="0"/>
          </a:p>
          <a:p>
            <a:pPr marL="0" indent="0">
              <a:lnSpc>
                <a:spcPct val="150000"/>
              </a:lnSpc>
              <a:buNone/>
            </a:pPr>
            <a:endParaRPr lang="en-GB" sz="1800" dirty="0" smtClean="0"/>
          </a:p>
          <a:p>
            <a:pPr marL="0" indent="0">
              <a:lnSpc>
                <a:spcPct val="150000"/>
              </a:lnSpc>
              <a:buNone/>
            </a:pPr>
            <a:r>
              <a:rPr lang="en-US" sz="1800"/>
              <a:t>The contract shall not be concluded whilst the parties have not agreed to all the clauses on which any of them has deemed an agreement  to be necessary.</a:t>
            </a:r>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a:t>
            </a:fld>
            <a:endParaRPr lang="es-ES"/>
          </a:p>
        </p:txBody>
      </p:sp>
    </p:spTree>
    <p:extLst>
      <p:ext uri="{BB962C8B-B14F-4D97-AF65-F5344CB8AC3E}">
        <p14:creationId xmlns:p14="http://schemas.microsoft.com/office/powerpoint/2010/main" val="40824474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dirty="0"/>
              <a:t/>
            </a:r>
            <a:br>
              <a:rPr lang="es-ES" dirty="0"/>
            </a:br>
            <a:r>
              <a:rPr lang="es-ES" sz="2200" b="1" dirty="0" err="1">
                <a:solidFill>
                  <a:schemeClr val="tx2"/>
                </a:solidFill>
              </a:rPr>
              <a:t>Letter</a:t>
            </a:r>
            <a:r>
              <a:rPr lang="es-ES" sz="2200" b="1" dirty="0">
                <a:solidFill>
                  <a:schemeClr val="tx2"/>
                </a:solidFill>
              </a:rPr>
              <a:t> of </a:t>
            </a:r>
            <a:r>
              <a:rPr lang="es-ES" sz="2200" b="1" dirty="0" err="1">
                <a:solidFill>
                  <a:schemeClr val="tx2"/>
                </a:solidFill>
              </a:rPr>
              <a:t>Intent</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marL="0" indent="0">
              <a:buNone/>
            </a:pPr>
            <a:endParaRPr lang="es-ES" dirty="0"/>
          </a:p>
          <a:p>
            <a:pPr>
              <a:lnSpc>
                <a:spcPct val="150000"/>
              </a:lnSpc>
            </a:pPr>
            <a:r>
              <a:rPr lang="es-ES" sz="1800" dirty="0" err="1"/>
              <a:t>Agreement</a:t>
            </a:r>
            <a:r>
              <a:rPr lang="es-ES" sz="1800" dirty="0"/>
              <a:t> to </a:t>
            </a:r>
            <a:r>
              <a:rPr lang="es-ES" sz="1800" dirty="0" err="1"/>
              <a:t>negotiate</a:t>
            </a:r>
            <a:r>
              <a:rPr lang="es-ES" sz="1800" dirty="0"/>
              <a:t> </a:t>
            </a:r>
          </a:p>
          <a:p>
            <a:pPr>
              <a:lnSpc>
                <a:spcPct val="150000"/>
              </a:lnSpc>
            </a:pPr>
            <a:r>
              <a:rPr lang="en-US" sz="1800" dirty="0" smtClean="0"/>
              <a:t>Generally </a:t>
            </a:r>
            <a:r>
              <a:rPr lang="en-US" sz="1800" dirty="0"/>
              <a:t>non-bonding on either party </a:t>
            </a:r>
          </a:p>
          <a:p>
            <a:pPr>
              <a:lnSpc>
                <a:spcPct val="150000"/>
              </a:lnSpc>
            </a:pPr>
            <a:r>
              <a:rPr lang="en-US" sz="1800" dirty="0" smtClean="0"/>
              <a:t>Sets </a:t>
            </a:r>
            <a:r>
              <a:rPr lang="en-US" sz="1800" dirty="0"/>
              <a:t>forth basic principles of the soon-to-be Purchase and Sale Agreement </a:t>
            </a:r>
          </a:p>
          <a:p>
            <a:pPr>
              <a:lnSpc>
                <a:spcPct val="150000"/>
              </a:lnSpc>
            </a:pPr>
            <a:r>
              <a:rPr lang="en-US" sz="1800" dirty="0" smtClean="0"/>
              <a:t>Minimal </a:t>
            </a:r>
            <a:r>
              <a:rPr lang="en-US" sz="1800" dirty="0"/>
              <a:t>details of the upcoming transaction </a:t>
            </a:r>
          </a:p>
          <a:p>
            <a:pPr>
              <a:lnSpc>
                <a:spcPct val="150000"/>
              </a:lnSpc>
            </a:pPr>
            <a:r>
              <a:rPr lang="es-ES" sz="1800" dirty="0" err="1" smtClean="0"/>
              <a:t>Anticipated</a:t>
            </a:r>
            <a:r>
              <a:rPr lang="es-ES" sz="1800" dirty="0" smtClean="0"/>
              <a:t> </a:t>
            </a:r>
            <a:r>
              <a:rPr lang="es-ES" sz="1800" dirty="0" err="1"/>
              <a:t>purchase</a:t>
            </a:r>
            <a:r>
              <a:rPr lang="es-ES" sz="1800" dirty="0"/>
              <a:t> </a:t>
            </a:r>
            <a:r>
              <a:rPr lang="es-ES" sz="1800" dirty="0" err="1"/>
              <a:t>price</a:t>
            </a:r>
            <a:r>
              <a:rPr lang="es-ES" sz="1800" dirty="0"/>
              <a:t> </a:t>
            </a:r>
          </a:p>
          <a:p>
            <a:pPr>
              <a:lnSpc>
                <a:spcPct val="150000"/>
              </a:lnSpc>
            </a:pPr>
            <a:r>
              <a:rPr lang="es-ES" sz="1800" dirty="0" smtClean="0"/>
              <a:t>Basic </a:t>
            </a:r>
            <a:r>
              <a:rPr lang="es-ES" sz="1800" dirty="0" err="1"/>
              <a:t>terms</a:t>
            </a:r>
            <a:r>
              <a:rPr lang="es-ES" sz="1800"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40</a:t>
            </a:fld>
            <a:endParaRPr lang="es-ES"/>
          </a:p>
        </p:txBody>
      </p:sp>
    </p:spTree>
    <p:extLst>
      <p:ext uri="{BB962C8B-B14F-4D97-AF65-F5344CB8AC3E}">
        <p14:creationId xmlns:p14="http://schemas.microsoft.com/office/powerpoint/2010/main" val="28092268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229600" cy="1143000"/>
          </a:xfrm>
        </p:spPr>
        <p:txBody>
          <a:bodyPr>
            <a:normAutofit/>
          </a:bodyPr>
          <a:lstStyle/>
          <a:p>
            <a:pPr algn="l"/>
            <a:r>
              <a:rPr lang="es-ES" sz="2200" b="1" dirty="0" err="1" smtClean="0">
                <a:solidFill>
                  <a:schemeClr val="tx2"/>
                </a:solidFill>
              </a:rPr>
              <a:t>Purchase</a:t>
            </a:r>
            <a:r>
              <a:rPr lang="es-ES" sz="2200" b="1" dirty="0" smtClean="0">
                <a:solidFill>
                  <a:schemeClr val="tx2"/>
                </a:solidFill>
              </a:rPr>
              <a:t> </a:t>
            </a:r>
            <a:r>
              <a:rPr lang="es-ES" sz="2200" b="1" dirty="0">
                <a:solidFill>
                  <a:schemeClr val="tx2"/>
                </a:solidFill>
              </a:rPr>
              <a:t>and Sale </a:t>
            </a:r>
            <a:r>
              <a:rPr lang="es-ES" sz="2200" b="1" dirty="0" err="1">
                <a:solidFill>
                  <a:schemeClr val="tx2"/>
                </a:solidFill>
              </a:rPr>
              <a:t>Agreement</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marL="0" indent="0">
              <a:buNone/>
            </a:pPr>
            <a:endParaRPr lang="es-ES" dirty="0"/>
          </a:p>
          <a:p>
            <a:r>
              <a:rPr lang="es-ES" sz="2100" dirty="0" err="1"/>
              <a:t>This</a:t>
            </a:r>
            <a:r>
              <a:rPr lang="es-ES" sz="2100" dirty="0"/>
              <a:t> </a:t>
            </a:r>
            <a:r>
              <a:rPr lang="es-ES" sz="2100" dirty="0" err="1"/>
              <a:t>is</a:t>
            </a:r>
            <a:r>
              <a:rPr lang="es-ES" sz="2100" dirty="0"/>
              <a:t> THE </a:t>
            </a:r>
            <a:r>
              <a:rPr lang="es-ES" sz="2100" dirty="0" err="1"/>
              <a:t>agreement</a:t>
            </a:r>
            <a:r>
              <a:rPr lang="es-ES" sz="2100" dirty="0"/>
              <a:t>. </a:t>
            </a:r>
          </a:p>
          <a:p>
            <a:r>
              <a:rPr lang="en-US" sz="2100" dirty="0" smtClean="0"/>
              <a:t>Very </a:t>
            </a:r>
            <a:r>
              <a:rPr lang="en-US" sz="2100" dirty="0"/>
              <a:t>detailed and usually lengthy </a:t>
            </a:r>
          </a:p>
          <a:p>
            <a:r>
              <a:rPr lang="en-US" sz="2100" dirty="0" smtClean="0"/>
              <a:t>Specific </a:t>
            </a:r>
            <a:r>
              <a:rPr lang="en-US" sz="2100" dirty="0"/>
              <a:t>price and method of payment </a:t>
            </a:r>
          </a:p>
          <a:p>
            <a:r>
              <a:rPr lang="es-ES" sz="2100" dirty="0" err="1" smtClean="0"/>
              <a:t>Terms</a:t>
            </a:r>
            <a:r>
              <a:rPr lang="es-ES" sz="2100" dirty="0" smtClean="0"/>
              <a:t> </a:t>
            </a:r>
            <a:r>
              <a:rPr lang="es-ES" sz="2100" dirty="0"/>
              <a:t>of </a:t>
            </a:r>
            <a:r>
              <a:rPr lang="es-ES" sz="2100" dirty="0" err="1"/>
              <a:t>closing</a:t>
            </a:r>
            <a:r>
              <a:rPr lang="es-ES" sz="2100" dirty="0"/>
              <a:t> </a:t>
            </a:r>
          </a:p>
          <a:p>
            <a:r>
              <a:rPr lang="es-ES" sz="2100" dirty="0" err="1" smtClean="0"/>
              <a:t>Provides</a:t>
            </a:r>
            <a:r>
              <a:rPr lang="es-ES" sz="2100" dirty="0" smtClean="0"/>
              <a:t> </a:t>
            </a:r>
            <a:r>
              <a:rPr lang="es-ES" sz="2100" dirty="0" err="1"/>
              <a:t>for</a:t>
            </a:r>
            <a:r>
              <a:rPr lang="es-ES" sz="2100" dirty="0"/>
              <a:t> </a:t>
            </a:r>
            <a:r>
              <a:rPr lang="es-ES" sz="2100" i="1" dirty="0" err="1"/>
              <a:t>due</a:t>
            </a:r>
            <a:r>
              <a:rPr lang="es-ES" sz="2100" i="1" dirty="0"/>
              <a:t> </a:t>
            </a:r>
            <a:r>
              <a:rPr lang="es-ES" sz="2100" i="1" dirty="0" err="1"/>
              <a:t>diligence</a:t>
            </a:r>
            <a:r>
              <a:rPr lang="es-ES" sz="2100" i="1" dirty="0"/>
              <a:t> </a:t>
            </a:r>
            <a:r>
              <a:rPr lang="es-ES" sz="2100" dirty="0" err="1"/>
              <a:t>process</a:t>
            </a:r>
            <a:r>
              <a:rPr lang="es-ES" sz="2100" dirty="0"/>
              <a:t>. </a:t>
            </a:r>
          </a:p>
          <a:p>
            <a:r>
              <a:rPr lang="en-US" sz="2100" dirty="0" smtClean="0"/>
              <a:t>May </a:t>
            </a:r>
            <a:r>
              <a:rPr lang="en-US" sz="2100" dirty="0"/>
              <a:t>not be finalized until some point during or near the end of the due diligence process </a:t>
            </a:r>
          </a:p>
          <a:p>
            <a:r>
              <a:rPr lang="en-US" sz="2100" dirty="0" smtClean="0"/>
              <a:t>Even </a:t>
            </a:r>
            <a:r>
              <a:rPr lang="en-US" sz="2100" dirty="0"/>
              <a:t>if executed before due diligence, either party may seek to modify it based upon findings from due diligence activities.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41</a:t>
            </a:fld>
            <a:endParaRPr lang="es-ES"/>
          </a:p>
        </p:txBody>
      </p:sp>
    </p:spTree>
    <p:extLst>
      <p:ext uri="{BB962C8B-B14F-4D97-AF65-F5344CB8AC3E}">
        <p14:creationId xmlns:p14="http://schemas.microsoft.com/office/powerpoint/2010/main" val="3495750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What </a:t>
            </a:r>
            <a:r>
              <a:rPr lang="en-US" sz="2200" b="1" dirty="0">
                <a:solidFill>
                  <a:schemeClr val="tx2"/>
                </a:solidFill>
              </a:rPr>
              <a:t>is this thing called </a:t>
            </a:r>
            <a:r>
              <a:rPr lang="en-US" sz="2200" b="1" i="1" dirty="0">
                <a:solidFill>
                  <a:schemeClr val="tx2"/>
                </a:solidFill>
              </a:rPr>
              <a:t>due diligence</a:t>
            </a:r>
            <a:r>
              <a:rPr lang="en-US" sz="2200" b="1" dirty="0">
                <a:solidFill>
                  <a:schemeClr val="tx2"/>
                </a:solidFill>
              </a:rPr>
              <a:t>?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endParaRPr lang="en-US" sz="1800" dirty="0" smtClean="0"/>
          </a:p>
          <a:p>
            <a:pPr>
              <a:lnSpc>
                <a:spcPct val="150000"/>
              </a:lnSpc>
            </a:pPr>
            <a:r>
              <a:rPr lang="en-US" sz="1800" dirty="0" smtClean="0"/>
              <a:t>Due </a:t>
            </a:r>
            <a:r>
              <a:rPr lang="en-US" sz="1800" dirty="0"/>
              <a:t>diligence is a </a:t>
            </a:r>
            <a:r>
              <a:rPr lang="en-US" sz="1800" i="1" dirty="0"/>
              <a:t>process </a:t>
            </a:r>
            <a:r>
              <a:rPr lang="en-US" sz="1800" dirty="0"/>
              <a:t>during which a potential buyer of a company investigates that company to gain information to allow it to decide whether to go through with the acquisition. </a:t>
            </a:r>
          </a:p>
          <a:p>
            <a:pPr>
              <a:lnSpc>
                <a:spcPct val="150000"/>
              </a:lnSpc>
            </a:pPr>
            <a:r>
              <a:rPr lang="en-US" sz="1800" dirty="0" smtClean="0"/>
              <a:t>Due </a:t>
            </a:r>
            <a:r>
              <a:rPr lang="en-US" sz="1800" dirty="0"/>
              <a:t>Diligence is the act of gathering and evaluating information about a target business.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42</a:t>
            </a:fld>
            <a:endParaRPr lang="es-ES"/>
          </a:p>
        </p:txBody>
      </p:sp>
    </p:spTree>
    <p:extLst>
      <p:ext uri="{BB962C8B-B14F-4D97-AF65-F5344CB8AC3E}">
        <p14:creationId xmlns:p14="http://schemas.microsoft.com/office/powerpoint/2010/main" val="1674974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Parties </a:t>
            </a:r>
            <a:r>
              <a:rPr lang="en-US" sz="2200" b="1" dirty="0">
                <a:solidFill>
                  <a:schemeClr val="tx2"/>
                </a:solidFill>
              </a:rPr>
              <a:t>with an interest in due diligence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All </a:t>
            </a:r>
            <a:r>
              <a:rPr lang="en-US" sz="1800" dirty="0"/>
              <a:t>parties involved usually benefit. </a:t>
            </a:r>
          </a:p>
          <a:p>
            <a:pPr>
              <a:lnSpc>
                <a:spcPct val="150000"/>
              </a:lnSpc>
            </a:pPr>
            <a:r>
              <a:rPr lang="es-ES" sz="1800" dirty="0" smtClean="0"/>
              <a:t>The </a:t>
            </a:r>
            <a:r>
              <a:rPr lang="es-ES" sz="1800" dirty="0" err="1"/>
              <a:t>buyer</a:t>
            </a:r>
            <a:r>
              <a:rPr lang="es-ES" sz="1800" dirty="0"/>
              <a:t> </a:t>
            </a:r>
            <a:r>
              <a:rPr lang="es-ES" sz="1800" dirty="0" err="1"/>
              <a:t>for</a:t>
            </a:r>
            <a:r>
              <a:rPr lang="es-ES" sz="1800" dirty="0"/>
              <a:t> </a:t>
            </a:r>
            <a:r>
              <a:rPr lang="es-ES" sz="1800" dirty="0" err="1"/>
              <a:t>sure</a:t>
            </a:r>
            <a:r>
              <a:rPr lang="es-ES" sz="1800" dirty="0"/>
              <a:t> </a:t>
            </a:r>
          </a:p>
          <a:p>
            <a:pPr>
              <a:lnSpc>
                <a:spcPct val="150000"/>
              </a:lnSpc>
            </a:pPr>
            <a:r>
              <a:rPr lang="en-US" sz="1800" dirty="0" smtClean="0"/>
              <a:t>The </a:t>
            </a:r>
            <a:r>
              <a:rPr lang="en-US" sz="1800" dirty="0"/>
              <a:t>seller in some ways, though the buyer’s due diligence could result in the deal falling apart </a:t>
            </a:r>
          </a:p>
          <a:p>
            <a:pPr>
              <a:lnSpc>
                <a:spcPct val="150000"/>
              </a:lnSpc>
            </a:pPr>
            <a:r>
              <a:rPr lang="es-ES" sz="1800" dirty="0" err="1" smtClean="0"/>
              <a:t>Other</a:t>
            </a:r>
            <a:r>
              <a:rPr lang="es-ES" sz="1800" dirty="0" smtClean="0"/>
              <a:t> </a:t>
            </a:r>
            <a:r>
              <a:rPr lang="es-ES" sz="1800" dirty="0" err="1"/>
              <a:t>Stakeholders</a:t>
            </a:r>
            <a:r>
              <a:rPr lang="es-ES" sz="1800" dirty="0"/>
              <a:t> </a:t>
            </a:r>
          </a:p>
          <a:p>
            <a:pPr>
              <a:lnSpc>
                <a:spcPct val="150000"/>
              </a:lnSpc>
            </a:pPr>
            <a:r>
              <a:rPr lang="en-US" sz="1800" dirty="0" smtClean="0"/>
              <a:t>Investors</a:t>
            </a:r>
            <a:r>
              <a:rPr lang="en-US" sz="1800" dirty="0"/>
              <a:t>, lenders, employees, customers, vendors, attorneys (lots of fees!) and accountants (more big fees!)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43</a:t>
            </a:fld>
            <a:endParaRPr lang="es-ES"/>
          </a:p>
        </p:txBody>
      </p:sp>
    </p:spTree>
    <p:extLst>
      <p:ext uri="{BB962C8B-B14F-4D97-AF65-F5344CB8AC3E}">
        <p14:creationId xmlns:p14="http://schemas.microsoft.com/office/powerpoint/2010/main" val="5222492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How</a:t>
            </a:r>
            <a:r>
              <a:rPr lang="es-ES" sz="2200" b="1" dirty="0" smtClean="0">
                <a:solidFill>
                  <a:schemeClr val="tx2"/>
                </a:solidFill>
              </a:rPr>
              <a:t> </a:t>
            </a:r>
            <a:r>
              <a:rPr lang="es-ES" sz="2200" b="1" dirty="0" err="1">
                <a:solidFill>
                  <a:schemeClr val="tx2"/>
                </a:solidFill>
              </a:rPr>
              <a:t>the</a:t>
            </a:r>
            <a:r>
              <a:rPr lang="es-ES" sz="2200" b="1" dirty="0">
                <a:solidFill>
                  <a:schemeClr val="tx2"/>
                </a:solidFill>
              </a:rPr>
              <a:t> </a:t>
            </a:r>
            <a:r>
              <a:rPr lang="es-ES" sz="2200" b="1" dirty="0" err="1">
                <a:solidFill>
                  <a:schemeClr val="tx2"/>
                </a:solidFill>
              </a:rPr>
              <a:t>buyer</a:t>
            </a:r>
            <a:r>
              <a:rPr lang="es-ES" sz="2200" b="1" dirty="0">
                <a:solidFill>
                  <a:schemeClr val="tx2"/>
                </a:solidFill>
              </a:rPr>
              <a:t> </a:t>
            </a:r>
            <a:r>
              <a:rPr lang="es-ES" sz="2200" b="1" dirty="0" err="1">
                <a:solidFill>
                  <a:schemeClr val="tx2"/>
                </a:solidFill>
              </a:rPr>
              <a:t>benefits</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a:lnSpc>
                <a:spcPct val="150000"/>
              </a:lnSpc>
            </a:pPr>
            <a:r>
              <a:rPr lang="en-US" sz="1900" dirty="0" smtClean="0"/>
              <a:t>Buyer </a:t>
            </a:r>
            <a:r>
              <a:rPr lang="en-US" sz="1900" dirty="0"/>
              <a:t>gains information to help decide whether to go through with the acquisition. </a:t>
            </a:r>
          </a:p>
          <a:p>
            <a:pPr>
              <a:lnSpc>
                <a:spcPct val="150000"/>
              </a:lnSpc>
            </a:pPr>
            <a:r>
              <a:rPr lang="en-US" sz="1900" dirty="0" smtClean="0"/>
              <a:t>Buyer </a:t>
            </a:r>
            <a:r>
              <a:rPr lang="en-US" sz="1900" dirty="0"/>
              <a:t>should have fewer surprises after taking over the business. </a:t>
            </a:r>
          </a:p>
          <a:p>
            <a:pPr>
              <a:lnSpc>
                <a:spcPct val="150000"/>
              </a:lnSpc>
            </a:pPr>
            <a:r>
              <a:rPr lang="en-US" sz="1900" dirty="0" smtClean="0"/>
              <a:t>Buyer </a:t>
            </a:r>
            <a:r>
              <a:rPr lang="en-US" sz="1900" dirty="0"/>
              <a:t>readies itself to operate the business. </a:t>
            </a:r>
          </a:p>
          <a:p>
            <a:pPr>
              <a:lnSpc>
                <a:spcPct val="150000"/>
              </a:lnSpc>
            </a:pPr>
            <a:r>
              <a:rPr lang="en-US" sz="1900" dirty="0" smtClean="0"/>
              <a:t>After </a:t>
            </a:r>
            <a:r>
              <a:rPr lang="en-US" sz="1900" dirty="0"/>
              <a:t>the purchase, buyer can “hit the ground running.” </a:t>
            </a:r>
          </a:p>
          <a:p>
            <a:pPr>
              <a:lnSpc>
                <a:spcPct val="150000"/>
              </a:lnSpc>
            </a:pPr>
            <a:r>
              <a:rPr lang="en-US" sz="1900" dirty="0" smtClean="0"/>
              <a:t>Buyer </a:t>
            </a:r>
            <a:r>
              <a:rPr lang="en-US" sz="1900" dirty="0"/>
              <a:t>is able to develop a business plan, determine staffing needs and identify areas needing improvement in advance of taking control of the company.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44</a:t>
            </a:fld>
            <a:endParaRPr lang="es-ES"/>
          </a:p>
        </p:txBody>
      </p:sp>
    </p:spTree>
    <p:extLst>
      <p:ext uri="{BB962C8B-B14F-4D97-AF65-F5344CB8AC3E}">
        <p14:creationId xmlns:p14="http://schemas.microsoft.com/office/powerpoint/2010/main" val="20924871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How</a:t>
            </a:r>
            <a:r>
              <a:rPr lang="es-ES" sz="2200" b="1" dirty="0" smtClean="0">
                <a:solidFill>
                  <a:schemeClr val="tx2"/>
                </a:solidFill>
              </a:rPr>
              <a:t> </a:t>
            </a:r>
            <a:r>
              <a:rPr lang="es-ES" sz="2200" b="1" dirty="0" err="1">
                <a:solidFill>
                  <a:schemeClr val="tx2"/>
                </a:solidFill>
              </a:rPr>
              <a:t>the</a:t>
            </a:r>
            <a:r>
              <a:rPr lang="es-ES" sz="2200" b="1" dirty="0">
                <a:solidFill>
                  <a:schemeClr val="tx2"/>
                </a:solidFill>
              </a:rPr>
              <a:t> </a:t>
            </a:r>
            <a:r>
              <a:rPr lang="es-ES" sz="2200" b="1" dirty="0" err="1">
                <a:solidFill>
                  <a:schemeClr val="tx2"/>
                </a:solidFill>
              </a:rPr>
              <a:t>seller</a:t>
            </a:r>
            <a:r>
              <a:rPr lang="es-ES" sz="2200" b="1" dirty="0">
                <a:solidFill>
                  <a:schemeClr val="tx2"/>
                </a:solidFill>
              </a:rPr>
              <a:t> </a:t>
            </a:r>
            <a:r>
              <a:rPr lang="es-ES" sz="2200" b="1" dirty="0" err="1">
                <a:solidFill>
                  <a:schemeClr val="tx2"/>
                </a:solidFill>
              </a:rPr>
              <a:t>benefits</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a:lnSpc>
                <a:spcPct val="150000"/>
              </a:lnSpc>
            </a:pPr>
            <a:endParaRPr lang="en-US" sz="1800" dirty="0" smtClean="0"/>
          </a:p>
          <a:p>
            <a:pPr>
              <a:lnSpc>
                <a:spcPct val="150000"/>
              </a:lnSpc>
            </a:pPr>
            <a:r>
              <a:rPr lang="en-US" sz="1800" dirty="0" smtClean="0"/>
              <a:t>May </a:t>
            </a:r>
            <a:r>
              <a:rPr lang="en-US" sz="1800" dirty="0"/>
              <a:t>allow the closing of the sale to go more smoothly. </a:t>
            </a:r>
          </a:p>
          <a:p>
            <a:pPr>
              <a:lnSpc>
                <a:spcPct val="150000"/>
              </a:lnSpc>
            </a:pPr>
            <a:r>
              <a:rPr lang="en-US" sz="1800" dirty="0" smtClean="0"/>
              <a:t>Reduces </a:t>
            </a:r>
            <a:r>
              <a:rPr lang="en-US" sz="1800" dirty="0"/>
              <a:t>the likelihood of post-closing disagreements, which could turn into lawsuits, since buyer identified and got comfortable with issues prior to closing. </a:t>
            </a:r>
          </a:p>
          <a:p>
            <a:pPr>
              <a:lnSpc>
                <a:spcPct val="150000"/>
              </a:lnSpc>
            </a:pPr>
            <a:r>
              <a:rPr lang="en-US" sz="1800" dirty="0" smtClean="0"/>
              <a:t>Allows </a:t>
            </a:r>
            <a:r>
              <a:rPr lang="en-US" sz="1800" dirty="0"/>
              <a:t>the seller to identify tax issues and deal with those before </a:t>
            </a:r>
            <a:r>
              <a:rPr lang="en-US" sz="1800" dirty="0" smtClean="0"/>
              <a:t>it is </a:t>
            </a:r>
            <a:r>
              <a:rPr lang="en-US" sz="1800" dirty="0"/>
              <a:t>too late. </a:t>
            </a:r>
          </a:p>
          <a:p>
            <a:pPr>
              <a:lnSpc>
                <a:spcPct val="150000"/>
              </a:lnSpc>
            </a:pPr>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45</a:t>
            </a:fld>
            <a:endParaRPr lang="es-ES"/>
          </a:p>
        </p:txBody>
      </p:sp>
    </p:spTree>
    <p:extLst>
      <p:ext uri="{BB962C8B-B14F-4D97-AF65-F5344CB8AC3E}">
        <p14:creationId xmlns:p14="http://schemas.microsoft.com/office/powerpoint/2010/main" val="19064602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What </a:t>
            </a:r>
            <a:r>
              <a:rPr lang="en-US" sz="2200" b="1" dirty="0">
                <a:solidFill>
                  <a:schemeClr val="tx2"/>
                </a:solidFill>
              </a:rPr>
              <a:t>about a business is important to the buyer?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r>
              <a:rPr lang="es-ES" sz="1900" dirty="0" err="1" smtClean="0"/>
              <a:t>Its</a:t>
            </a:r>
            <a:r>
              <a:rPr lang="es-ES" sz="1900" dirty="0" smtClean="0"/>
              <a:t> </a:t>
            </a:r>
            <a:r>
              <a:rPr lang="es-ES" sz="1900" dirty="0" err="1"/>
              <a:t>operations</a:t>
            </a:r>
            <a:r>
              <a:rPr lang="es-ES" sz="1900" dirty="0"/>
              <a:t>, of </a:t>
            </a:r>
            <a:r>
              <a:rPr lang="es-ES" sz="1900" dirty="0" err="1"/>
              <a:t>course</a:t>
            </a:r>
            <a:r>
              <a:rPr lang="es-ES" sz="1900" dirty="0"/>
              <a:t> </a:t>
            </a:r>
          </a:p>
          <a:p>
            <a:r>
              <a:rPr lang="en-US" sz="1900" dirty="0" smtClean="0"/>
              <a:t>The </a:t>
            </a:r>
            <a:r>
              <a:rPr lang="en-US" sz="1900" dirty="0"/>
              <a:t>financial strength of the business </a:t>
            </a:r>
          </a:p>
          <a:p>
            <a:r>
              <a:rPr lang="en-US" sz="1900" dirty="0" smtClean="0"/>
              <a:t>The </a:t>
            </a:r>
            <a:r>
              <a:rPr lang="en-US" sz="1900" dirty="0"/>
              <a:t>value of assets to be acquired and liabilities that will be assumed </a:t>
            </a:r>
          </a:p>
          <a:p>
            <a:r>
              <a:rPr lang="en-US" sz="1900" dirty="0" smtClean="0"/>
              <a:t>Its </a:t>
            </a:r>
            <a:r>
              <a:rPr lang="en-US" sz="1900" dirty="0"/>
              <a:t>management and other key personnel </a:t>
            </a:r>
          </a:p>
          <a:p>
            <a:r>
              <a:rPr lang="en-US" sz="1900" dirty="0" smtClean="0"/>
              <a:t>Will </a:t>
            </a:r>
            <a:r>
              <a:rPr lang="en-US" sz="1900" dirty="0"/>
              <a:t>they stay or go? Do you even want them to stay? </a:t>
            </a:r>
          </a:p>
          <a:p>
            <a:r>
              <a:rPr lang="en-US" sz="1900" dirty="0" smtClean="0"/>
              <a:t>Tax </a:t>
            </a:r>
            <a:r>
              <a:rPr lang="en-US" sz="1900" dirty="0"/>
              <a:t>issues and their effect on the acquisition </a:t>
            </a:r>
          </a:p>
          <a:p>
            <a:r>
              <a:rPr lang="en-US" sz="1900" dirty="0" smtClean="0"/>
              <a:t>Contracts</a:t>
            </a:r>
            <a:r>
              <a:rPr lang="en-US" sz="1900" dirty="0"/>
              <a:t>, litigation and other legal matters </a:t>
            </a:r>
          </a:p>
          <a:p>
            <a:r>
              <a:rPr lang="en-US" sz="1900" dirty="0" smtClean="0"/>
              <a:t>What </a:t>
            </a:r>
            <a:r>
              <a:rPr lang="en-US" sz="1900" dirty="0"/>
              <a:t>will the buyer have to live with going forward? </a:t>
            </a:r>
          </a:p>
          <a:p>
            <a:r>
              <a:rPr lang="es-ES" sz="1900" dirty="0" err="1" smtClean="0"/>
              <a:t>Technology</a:t>
            </a:r>
            <a:r>
              <a:rPr lang="es-ES" sz="1900" dirty="0" smtClean="0"/>
              <a:t> </a:t>
            </a:r>
            <a:r>
              <a:rPr lang="es-ES" sz="1900" dirty="0" err="1"/>
              <a:t>issues</a:t>
            </a:r>
            <a:r>
              <a:rPr lang="es-ES" sz="1900" dirty="0"/>
              <a:t> </a:t>
            </a:r>
          </a:p>
          <a:p>
            <a:r>
              <a:rPr lang="en-US" sz="1900" dirty="0" smtClean="0"/>
              <a:t>Environmental </a:t>
            </a:r>
            <a:r>
              <a:rPr lang="en-US" sz="1900" dirty="0"/>
              <a:t>issues and regulatory constraints </a:t>
            </a:r>
          </a:p>
          <a:p>
            <a:r>
              <a:rPr lang="en-US" sz="1900" dirty="0" smtClean="0"/>
              <a:t>Other</a:t>
            </a:r>
            <a:r>
              <a:rPr lang="en-US" sz="1900" dirty="0"/>
              <a:t>, especially depending on the industry involved </a:t>
            </a:r>
          </a:p>
          <a:p>
            <a:endParaRPr lang="es-ES" sz="2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46</a:t>
            </a:fld>
            <a:endParaRPr lang="es-ES"/>
          </a:p>
        </p:txBody>
      </p:sp>
    </p:spTree>
    <p:extLst>
      <p:ext uri="{BB962C8B-B14F-4D97-AF65-F5344CB8AC3E}">
        <p14:creationId xmlns:p14="http://schemas.microsoft.com/office/powerpoint/2010/main" val="3575723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What </a:t>
            </a:r>
            <a:r>
              <a:rPr lang="en-US" sz="2200" b="1" dirty="0">
                <a:solidFill>
                  <a:schemeClr val="tx2"/>
                </a:solidFill>
              </a:rPr>
              <a:t>else does the buyer need to know?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r>
              <a:rPr lang="en-US" sz="1900" dirty="0" smtClean="0"/>
              <a:t>All </a:t>
            </a:r>
            <a:r>
              <a:rPr lang="en-US" sz="1900" dirty="0"/>
              <a:t>sorts of financial information about the target company </a:t>
            </a:r>
          </a:p>
          <a:p>
            <a:r>
              <a:rPr lang="es-ES" sz="1900" dirty="0" err="1" smtClean="0"/>
              <a:t>Financial</a:t>
            </a:r>
            <a:r>
              <a:rPr lang="es-ES" sz="1900" dirty="0" smtClean="0"/>
              <a:t> </a:t>
            </a:r>
            <a:r>
              <a:rPr lang="es-ES" sz="1900" dirty="0" err="1"/>
              <a:t>statements</a:t>
            </a:r>
            <a:r>
              <a:rPr lang="es-ES" sz="1900" dirty="0"/>
              <a:t> </a:t>
            </a:r>
          </a:p>
          <a:p>
            <a:r>
              <a:rPr lang="en-US" sz="1900" dirty="0" smtClean="0"/>
              <a:t>As </a:t>
            </a:r>
            <a:r>
              <a:rPr lang="en-US" sz="1900" dirty="0"/>
              <a:t>many as you can handle – Annual and monthly </a:t>
            </a:r>
          </a:p>
          <a:p>
            <a:r>
              <a:rPr lang="en-US" sz="1900" dirty="0" smtClean="0"/>
              <a:t>Audited </a:t>
            </a:r>
            <a:r>
              <a:rPr lang="en-US" sz="1900" dirty="0"/>
              <a:t>financial statements are preferable </a:t>
            </a:r>
          </a:p>
          <a:p>
            <a:r>
              <a:rPr lang="en-US" sz="1900" dirty="0" smtClean="0"/>
              <a:t>Accounts </a:t>
            </a:r>
            <a:r>
              <a:rPr lang="en-US" sz="1900" dirty="0"/>
              <a:t>receivable aging, accounts payable detail, inventory details </a:t>
            </a:r>
          </a:p>
          <a:p>
            <a:r>
              <a:rPr lang="en-US" sz="1900" dirty="0" smtClean="0"/>
              <a:t>The </a:t>
            </a:r>
            <a:r>
              <a:rPr lang="en-US" sz="1900" dirty="0"/>
              <a:t>buyer needs to identify, among other things: </a:t>
            </a:r>
          </a:p>
          <a:p>
            <a:pPr lvl="1"/>
            <a:r>
              <a:rPr lang="en-US" sz="1900" dirty="0" smtClean="0"/>
              <a:t>what </a:t>
            </a:r>
            <a:r>
              <a:rPr lang="en-US" sz="1900" dirty="0"/>
              <a:t>it wants to include and exclude from the purchase </a:t>
            </a:r>
          </a:p>
          <a:p>
            <a:pPr lvl="1"/>
            <a:r>
              <a:rPr lang="en-US" sz="1900" dirty="0" smtClean="0"/>
              <a:t>what </a:t>
            </a:r>
            <a:r>
              <a:rPr lang="en-US" sz="1900" dirty="0"/>
              <a:t>it will cost to buy the company and ow it will pay for it </a:t>
            </a:r>
          </a:p>
          <a:p>
            <a:pPr lvl="1"/>
            <a:r>
              <a:rPr lang="en-US" sz="1900" dirty="0" smtClean="0"/>
              <a:t>the </a:t>
            </a:r>
            <a:r>
              <a:rPr lang="en-US" sz="1900" dirty="0"/>
              <a:t>sources of revenues and the uses of the company’s cash </a:t>
            </a:r>
          </a:p>
          <a:p>
            <a:pPr lvl="1"/>
            <a:r>
              <a:rPr lang="en-US" sz="1900" dirty="0" smtClean="0"/>
              <a:t>potential </a:t>
            </a:r>
            <a:r>
              <a:rPr lang="en-US" sz="1900" dirty="0"/>
              <a:t>risks from acquiring the business </a:t>
            </a:r>
          </a:p>
          <a:p>
            <a:pPr lvl="1"/>
            <a:r>
              <a:rPr lang="en-US" sz="1900" dirty="0" smtClean="0"/>
              <a:t>the </a:t>
            </a:r>
            <a:r>
              <a:rPr lang="en-US" sz="1900" dirty="0"/>
              <a:t>upside of the acquisition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47</a:t>
            </a:fld>
            <a:endParaRPr lang="es-ES"/>
          </a:p>
        </p:txBody>
      </p:sp>
    </p:spTree>
    <p:extLst>
      <p:ext uri="{BB962C8B-B14F-4D97-AF65-F5344CB8AC3E}">
        <p14:creationId xmlns:p14="http://schemas.microsoft.com/office/powerpoint/2010/main" val="1902372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What </a:t>
            </a:r>
            <a:r>
              <a:rPr lang="en-US" sz="2200" b="1" dirty="0">
                <a:solidFill>
                  <a:schemeClr val="tx2"/>
                </a:solidFill>
              </a:rPr>
              <a:t>should the buyer do with all this information?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Identify </a:t>
            </a:r>
            <a:r>
              <a:rPr lang="en-US" sz="1800" dirty="0"/>
              <a:t>and evaluate what it will be getting. </a:t>
            </a:r>
          </a:p>
          <a:p>
            <a:pPr>
              <a:lnSpc>
                <a:spcPct val="150000"/>
              </a:lnSpc>
            </a:pPr>
            <a:r>
              <a:rPr lang="en-US" sz="1800" dirty="0" smtClean="0"/>
              <a:t>Identify </a:t>
            </a:r>
            <a:r>
              <a:rPr lang="en-US" sz="1800" dirty="0"/>
              <a:t>risks and opportunities of buying the business. </a:t>
            </a:r>
          </a:p>
          <a:p>
            <a:pPr>
              <a:lnSpc>
                <a:spcPct val="150000"/>
              </a:lnSpc>
            </a:pPr>
            <a:r>
              <a:rPr lang="en-US" sz="1800" dirty="0" smtClean="0"/>
              <a:t>Develop </a:t>
            </a:r>
            <a:r>
              <a:rPr lang="en-US" sz="1800" dirty="0"/>
              <a:t>a prospective financial model of the newly acquired business. </a:t>
            </a:r>
          </a:p>
          <a:p>
            <a:pPr>
              <a:lnSpc>
                <a:spcPct val="150000"/>
              </a:lnSpc>
            </a:pPr>
            <a:r>
              <a:rPr lang="en-US" sz="1800" dirty="0" smtClean="0"/>
              <a:t>Project </a:t>
            </a:r>
            <a:r>
              <a:rPr lang="en-US" sz="1800" dirty="0"/>
              <a:t>cash flow from the business with the planned equity and debt structure. </a:t>
            </a:r>
          </a:p>
          <a:p>
            <a:pPr>
              <a:lnSpc>
                <a:spcPct val="150000"/>
              </a:lnSpc>
            </a:pPr>
            <a:r>
              <a:rPr lang="en-US" sz="1800" dirty="0" smtClean="0"/>
              <a:t>Use </a:t>
            </a:r>
            <a:r>
              <a:rPr lang="en-US" sz="1800" dirty="0"/>
              <a:t>it to assist in final negotiation of price and terms of the deal. </a:t>
            </a:r>
          </a:p>
          <a:p>
            <a:pPr>
              <a:lnSpc>
                <a:spcPct val="150000"/>
              </a:lnSpc>
            </a:pPr>
            <a:r>
              <a:rPr lang="en-US" sz="1800" dirty="0" smtClean="0"/>
              <a:t>Use </a:t>
            </a:r>
            <a:r>
              <a:rPr lang="en-US" sz="1800" dirty="0"/>
              <a:t>it in the final decision as to whether to go through with the acquisition.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48</a:t>
            </a:fld>
            <a:endParaRPr lang="es-ES"/>
          </a:p>
        </p:txBody>
      </p:sp>
    </p:spTree>
    <p:extLst>
      <p:ext uri="{BB962C8B-B14F-4D97-AF65-F5344CB8AC3E}">
        <p14:creationId xmlns:p14="http://schemas.microsoft.com/office/powerpoint/2010/main" val="24770828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The </a:t>
            </a:r>
            <a:r>
              <a:rPr lang="en-US" sz="2200" b="1" dirty="0">
                <a:solidFill>
                  <a:schemeClr val="tx2"/>
                </a:solidFill>
              </a:rPr>
              <a:t>Plan for the Due Diligence Project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endParaRPr lang="en-US" sz="1800" dirty="0" smtClean="0"/>
          </a:p>
          <a:p>
            <a:pPr>
              <a:lnSpc>
                <a:spcPct val="150000"/>
              </a:lnSpc>
            </a:pPr>
            <a:r>
              <a:rPr lang="en-US" sz="1800" dirty="0" smtClean="0"/>
              <a:t>Designed </a:t>
            </a:r>
            <a:r>
              <a:rPr lang="en-US" sz="1800" dirty="0"/>
              <a:t>to address the ultimate objective of making an informed decision as to whether to go through with the transaction </a:t>
            </a:r>
          </a:p>
          <a:p>
            <a:pPr>
              <a:lnSpc>
                <a:spcPct val="150000"/>
              </a:lnSpc>
            </a:pPr>
            <a:r>
              <a:rPr lang="en-US" sz="1800" dirty="0" smtClean="0"/>
              <a:t>Prepared </a:t>
            </a:r>
            <a:r>
              <a:rPr lang="en-US" sz="1800" dirty="0"/>
              <a:t>with the involvement of all key players, including seller to some extent </a:t>
            </a:r>
          </a:p>
          <a:p>
            <a:pPr>
              <a:lnSpc>
                <a:spcPct val="150000"/>
              </a:lnSpc>
            </a:pPr>
            <a:r>
              <a:rPr lang="en-US" sz="1800" dirty="0" smtClean="0"/>
              <a:t>Written </a:t>
            </a:r>
            <a:r>
              <a:rPr lang="en-US" sz="1800" dirty="0"/>
              <a:t>is better, to help ensure that everything gets done and is documented and communicated to all parties.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49</a:t>
            </a:fld>
            <a:endParaRPr lang="es-ES"/>
          </a:p>
        </p:txBody>
      </p:sp>
    </p:spTree>
    <p:extLst>
      <p:ext uri="{BB962C8B-B14F-4D97-AF65-F5344CB8AC3E}">
        <p14:creationId xmlns:p14="http://schemas.microsoft.com/office/powerpoint/2010/main" val="2748304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OVERVIEW</a:t>
            </a:r>
            <a:r>
              <a:rPr lang="pt-PT" sz="2000" dirty="0" smtClean="0"/>
              <a:t>:</a:t>
            </a:r>
            <a:endParaRPr lang="es-ES" sz="2000" dirty="0"/>
          </a:p>
        </p:txBody>
      </p:sp>
      <p:sp>
        <p:nvSpPr>
          <p:cNvPr id="3" name="Marcador de Posição de Conteúdo 2"/>
          <p:cNvSpPr>
            <a:spLocks noGrp="1"/>
          </p:cNvSpPr>
          <p:nvPr>
            <p:ph idx="1"/>
          </p:nvPr>
        </p:nvSpPr>
        <p:spPr/>
        <p:txBody>
          <a:bodyPr>
            <a:normAutofit/>
          </a:bodyPr>
          <a:lstStyle/>
          <a:p>
            <a:pPr>
              <a:lnSpc>
                <a:spcPct val="150000"/>
              </a:lnSpc>
              <a:buFont typeface="Wingdings" panose="05000000000000000000" pitchFamily="2" charset="2"/>
              <a:buChar char="Ø"/>
            </a:pPr>
            <a:r>
              <a:rPr lang="pt-PT" sz="1600" b="1" dirty="0" err="1" smtClean="0"/>
              <a:t>Purpose</a:t>
            </a:r>
            <a:r>
              <a:rPr lang="pt-PT" sz="1600" dirty="0" smtClean="0"/>
              <a:t>: to </a:t>
            </a:r>
            <a:r>
              <a:rPr lang="pt-PT" sz="1600" dirty="0" err="1" smtClean="0"/>
              <a:t>establish</a:t>
            </a:r>
            <a:r>
              <a:rPr lang="pt-PT" sz="1600" dirty="0" smtClean="0"/>
              <a:t> a </a:t>
            </a:r>
            <a:r>
              <a:rPr lang="pt-PT" sz="1600" dirty="0" err="1" smtClean="0"/>
              <a:t>framework</a:t>
            </a:r>
            <a:r>
              <a:rPr lang="pt-PT" sz="1600" dirty="0" smtClean="0"/>
              <a:t> to </a:t>
            </a:r>
            <a:r>
              <a:rPr lang="pt-PT" sz="1600" dirty="0" err="1" smtClean="0"/>
              <a:t>govern</a:t>
            </a:r>
            <a:r>
              <a:rPr lang="pt-PT" sz="1600" dirty="0" smtClean="0"/>
              <a:t> </a:t>
            </a:r>
            <a:r>
              <a:rPr lang="pt-PT" sz="1600" dirty="0" err="1" smtClean="0"/>
              <a:t>the</a:t>
            </a:r>
            <a:r>
              <a:rPr lang="pt-PT" sz="1600" dirty="0" smtClean="0"/>
              <a:t> </a:t>
            </a:r>
            <a:r>
              <a:rPr lang="pt-PT" sz="1600" dirty="0" err="1" smtClean="0"/>
              <a:t>relationship</a:t>
            </a:r>
            <a:r>
              <a:rPr lang="pt-PT" sz="1600" dirty="0" smtClean="0"/>
              <a:t> </a:t>
            </a:r>
            <a:r>
              <a:rPr lang="pt-PT" sz="1600" dirty="0" err="1" smtClean="0"/>
              <a:t>between</a:t>
            </a:r>
            <a:r>
              <a:rPr lang="pt-PT" sz="1600" dirty="0" smtClean="0"/>
              <a:t> </a:t>
            </a:r>
            <a:r>
              <a:rPr lang="pt-PT" sz="1600" dirty="0" err="1" smtClean="0"/>
              <a:t>the</a:t>
            </a:r>
            <a:r>
              <a:rPr lang="pt-PT" sz="1600" dirty="0" smtClean="0"/>
              <a:t> </a:t>
            </a:r>
            <a:r>
              <a:rPr lang="pt-PT" sz="1600" dirty="0" err="1" smtClean="0"/>
              <a:t>parties</a:t>
            </a:r>
            <a:r>
              <a:rPr lang="pt-PT" sz="1600" dirty="0" smtClean="0"/>
              <a:t> </a:t>
            </a:r>
            <a:r>
              <a:rPr lang="pt-PT" sz="1600" dirty="0" err="1" smtClean="0"/>
              <a:t>during</a:t>
            </a:r>
            <a:r>
              <a:rPr lang="pt-PT" sz="1600" dirty="0" smtClean="0"/>
              <a:t> </a:t>
            </a:r>
            <a:r>
              <a:rPr lang="pt-PT" sz="1600" dirty="0" err="1" smtClean="0"/>
              <a:t>the</a:t>
            </a:r>
            <a:r>
              <a:rPr lang="pt-PT" sz="1600" dirty="0" smtClean="0"/>
              <a:t> </a:t>
            </a:r>
            <a:r>
              <a:rPr lang="pt-PT" sz="1600" dirty="0" err="1" smtClean="0"/>
              <a:t>due</a:t>
            </a:r>
            <a:r>
              <a:rPr lang="pt-PT" sz="1600" dirty="0" smtClean="0"/>
              <a:t> </a:t>
            </a:r>
            <a:r>
              <a:rPr lang="pt-PT" sz="1600" dirty="0" err="1" smtClean="0"/>
              <a:t>diligence</a:t>
            </a:r>
            <a:r>
              <a:rPr lang="pt-PT" sz="1600" dirty="0" smtClean="0"/>
              <a:t> </a:t>
            </a:r>
            <a:r>
              <a:rPr lang="pt-PT" sz="1600" dirty="0" err="1" smtClean="0"/>
              <a:t>process</a:t>
            </a:r>
            <a:r>
              <a:rPr lang="pt-PT" sz="1600" dirty="0" smtClean="0"/>
              <a:t> </a:t>
            </a:r>
            <a:r>
              <a:rPr lang="pt-PT" sz="1600" dirty="0" err="1" smtClean="0"/>
              <a:t>and</a:t>
            </a:r>
            <a:r>
              <a:rPr lang="pt-PT" sz="1600" dirty="0" smtClean="0"/>
              <a:t> </a:t>
            </a:r>
            <a:r>
              <a:rPr lang="pt-PT" sz="1600" dirty="0" err="1" smtClean="0"/>
              <a:t>the</a:t>
            </a:r>
            <a:r>
              <a:rPr lang="pt-PT" sz="1600" dirty="0" smtClean="0"/>
              <a:t> contractual </a:t>
            </a:r>
            <a:r>
              <a:rPr lang="pt-PT" sz="1600" dirty="0" err="1" smtClean="0"/>
              <a:t>negotiations</a:t>
            </a:r>
            <a:r>
              <a:rPr lang="pt-PT" sz="1600" dirty="0"/>
              <a:t>;</a:t>
            </a:r>
            <a:endParaRPr lang="pt-PT" sz="1600" dirty="0" smtClean="0"/>
          </a:p>
          <a:p>
            <a:pPr>
              <a:lnSpc>
                <a:spcPct val="150000"/>
              </a:lnSpc>
              <a:buFont typeface="Wingdings" panose="05000000000000000000" pitchFamily="2" charset="2"/>
              <a:buChar char="Ø"/>
            </a:pPr>
            <a:r>
              <a:rPr lang="pt-PT" sz="1600" b="1" dirty="0" err="1" smtClean="0"/>
              <a:t>Notion</a:t>
            </a:r>
            <a:r>
              <a:rPr lang="pt-PT" sz="1600" b="1" dirty="0" smtClean="0"/>
              <a:t> </a:t>
            </a:r>
            <a:r>
              <a:rPr lang="pt-PT" sz="1600" b="1" dirty="0" err="1" smtClean="0"/>
              <a:t>and</a:t>
            </a:r>
            <a:r>
              <a:rPr lang="pt-PT" sz="1600" b="1" dirty="0" smtClean="0"/>
              <a:t> legal </a:t>
            </a:r>
            <a:r>
              <a:rPr lang="pt-PT" sz="1600" b="1" dirty="0" err="1" smtClean="0"/>
              <a:t>qualification</a:t>
            </a:r>
            <a:r>
              <a:rPr lang="pt-PT" sz="1600" dirty="0" smtClean="0"/>
              <a:t>: </a:t>
            </a:r>
            <a:r>
              <a:rPr lang="pt-PT" sz="1600" dirty="0" err="1" smtClean="0"/>
              <a:t>delimitations</a:t>
            </a:r>
            <a:r>
              <a:rPr lang="pt-PT" sz="1600" dirty="0" smtClean="0"/>
              <a:t> </a:t>
            </a:r>
            <a:r>
              <a:rPr lang="pt-PT" sz="1600" dirty="0" err="1" smtClean="0"/>
              <a:t>and</a:t>
            </a:r>
            <a:r>
              <a:rPr lang="pt-PT" sz="1600" dirty="0" smtClean="0"/>
              <a:t> </a:t>
            </a:r>
            <a:r>
              <a:rPr lang="pt-PT" sz="1600" dirty="0" err="1" smtClean="0"/>
              <a:t>distinctions</a:t>
            </a:r>
            <a:r>
              <a:rPr lang="pt-PT" sz="1600" dirty="0" smtClean="0"/>
              <a:t>;</a:t>
            </a:r>
          </a:p>
          <a:p>
            <a:pPr>
              <a:lnSpc>
                <a:spcPct val="150000"/>
              </a:lnSpc>
              <a:buFont typeface="Wingdings" panose="05000000000000000000" pitchFamily="2" charset="2"/>
              <a:buChar char="Ø"/>
            </a:pPr>
            <a:r>
              <a:rPr lang="pt-PT" sz="1600" b="1" dirty="0" err="1" smtClean="0"/>
              <a:t>Strategy</a:t>
            </a:r>
            <a:r>
              <a:rPr lang="pt-PT" sz="1600" dirty="0" smtClean="0"/>
              <a:t>: </a:t>
            </a:r>
            <a:r>
              <a:rPr lang="pt-PT" sz="1600" dirty="0" err="1" smtClean="0"/>
              <a:t>simple</a:t>
            </a:r>
            <a:r>
              <a:rPr lang="pt-PT" sz="1600" dirty="0" smtClean="0"/>
              <a:t> </a:t>
            </a:r>
            <a:r>
              <a:rPr lang="pt-PT" sz="1600" dirty="0" err="1" smtClean="0"/>
              <a:t>letter</a:t>
            </a:r>
            <a:r>
              <a:rPr lang="pt-PT" sz="1600" dirty="0" smtClean="0"/>
              <a:t> vs. </a:t>
            </a:r>
            <a:r>
              <a:rPr lang="pt-PT" sz="1600" dirty="0" err="1"/>
              <a:t>s</a:t>
            </a:r>
            <a:r>
              <a:rPr lang="pt-PT" sz="1600" dirty="0" err="1" smtClean="0"/>
              <a:t>ystematic</a:t>
            </a:r>
            <a:r>
              <a:rPr lang="pt-PT" sz="1600" dirty="0" smtClean="0"/>
              <a:t> </a:t>
            </a:r>
            <a:r>
              <a:rPr lang="pt-PT" sz="1600" dirty="0" err="1" smtClean="0"/>
              <a:t>presentation</a:t>
            </a:r>
            <a:r>
              <a:rPr lang="pt-PT" sz="1600" dirty="0" smtClean="0"/>
              <a:t> of </a:t>
            </a:r>
            <a:r>
              <a:rPr lang="pt-PT" sz="1600" dirty="0" err="1" smtClean="0"/>
              <a:t>the</a:t>
            </a:r>
            <a:r>
              <a:rPr lang="pt-PT" sz="1600" dirty="0" smtClean="0"/>
              <a:t> </a:t>
            </a:r>
            <a:r>
              <a:rPr lang="pt-PT" sz="1600" dirty="0" err="1" smtClean="0"/>
              <a:t>transaction</a:t>
            </a:r>
            <a:r>
              <a:rPr lang="pt-PT" sz="1600" dirty="0" smtClean="0"/>
              <a:t> </a:t>
            </a:r>
            <a:r>
              <a:rPr lang="pt-PT" sz="1600" dirty="0" err="1" smtClean="0"/>
              <a:t>and</a:t>
            </a:r>
            <a:r>
              <a:rPr lang="pt-PT" sz="1600" dirty="0" smtClean="0"/>
              <a:t> </a:t>
            </a:r>
            <a:r>
              <a:rPr lang="pt-PT" sz="1600" dirty="0" err="1" smtClean="0"/>
              <a:t>its</a:t>
            </a:r>
            <a:r>
              <a:rPr lang="pt-PT" sz="1600" dirty="0" smtClean="0"/>
              <a:t> </a:t>
            </a:r>
            <a:r>
              <a:rPr lang="pt-PT" sz="1600" dirty="0" err="1" smtClean="0"/>
              <a:t>key</a:t>
            </a:r>
            <a:r>
              <a:rPr lang="pt-PT" sz="1600" dirty="0" smtClean="0"/>
              <a:t> </a:t>
            </a:r>
            <a:r>
              <a:rPr lang="pt-PT" sz="1600" dirty="0" err="1" smtClean="0"/>
              <a:t>parameters</a:t>
            </a:r>
            <a:r>
              <a:rPr lang="pt-PT" sz="1600" dirty="0" smtClean="0"/>
              <a:t>;</a:t>
            </a:r>
          </a:p>
          <a:p>
            <a:pPr>
              <a:lnSpc>
                <a:spcPct val="150000"/>
              </a:lnSpc>
              <a:buFont typeface="Wingdings" panose="05000000000000000000" pitchFamily="2" charset="2"/>
              <a:buChar char="Ø"/>
            </a:pPr>
            <a:r>
              <a:rPr lang="pt-PT" sz="1600" b="1" dirty="0" err="1" smtClean="0"/>
              <a:t>Perspective</a:t>
            </a:r>
            <a:r>
              <a:rPr lang="pt-PT" sz="1600" dirty="0" smtClean="0"/>
              <a:t>: </a:t>
            </a:r>
            <a:r>
              <a:rPr lang="pt-PT" sz="1600" dirty="0" err="1" smtClean="0"/>
              <a:t>Buyer</a:t>
            </a:r>
            <a:r>
              <a:rPr lang="pt-PT" sz="1600" dirty="0" smtClean="0"/>
              <a:t> vs. </a:t>
            </a:r>
            <a:r>
              <a:rPr lang="pt-PT" sz="1600" dirty="0" err="1" smtClean="0"/>
              <a:t>Seller</a:t>
            </a:r>
            <a:r>
              <a:rPr lang="pt-PT" sz="1600" dirty="0" smtClean="0"/>
              <a:t>;</a:t>
            </a:r>
          </a:p>
          <a:p>
            <a:pPr>
              <a:lnSpc>
                <a:spcPct val="150000"/>
              </a:lnSpc>
              <a:buFont typeface="Wingdings" panose="05000000000000000000" pitchFamily="2" charset="2"/>
              <a:buChar char="Ø"/>
            </a:pPr>
            <a:r>
              <a:rPr lang="pt-PT" sz="1600" b="1" dirty="0" err="1" smtClean="0"/>
              <a:t>Main</a:t>
            </a:r>
            <a:r>
              <a:rPr lang="pt-PT" sz="1600" b="1" dirty="0" smtClean="0"/>
              <a:t> </a:t>
            </a:r>
            <a:r>
              <a:rPr lang="pt-PT" sz="1600" b="1" dirty="0" err="1" smtClean="0"/>
              <a:t>clauses</a:t>
            </a:r>
            <a:r>
              <a:rPr lang="pt-PT" sz="1600" dirty="0" smtClean="0"/>
              <a:t>: </a:t>
            </a:r>
            <a:r>
              <a:rPr lang="pt-PT" sz="1600" dirty="0" err="1" smtClean="0"/>
              <a:t>amongst</a:t>
            </a:r>
            <a:r>
              <a:rPr lang="pt-PT" sz="1600" dirty="0" smtClean="0"/>
              <a:t> </a:t>
            </a:r>
            <a:r>
              <a:rPr lang="pt-PT" sz="1600" dirty="0" err="1" smtClean="0"/>
              <a:t>others</a:t>
            </a:r>
            <a:r>
              <a:rPr lang="pt-PT" sz="1600" dirty="0" smtClean="0"/>
              <a:t> </a:t>
            </a:r>
            <a:r>
              <a:rPr lang="pt-PT" sz="1600" dirty="0" err="1" smtClean="0"/>
              <a:t>object</a:t>
            </a:r>
            <a:r>
              <a:rPr lang="pt-PT" sz="1600" dirty="0" smtClean="0"/>
              <a:t>, </a:t>
            </a:r>
            <a:r>
              <a:rPr lang="pt-PT" sz="1600" dirty="0" err="1" smtClean="0"/>
              <a:t>price</a:t>
            </a:r>
            <a:r>
              <a:rPr lang="pt-PT" sz="1600" dirty="0" smtClean="0"/>
              <a:t>, </a:t>
            </a:r>
            <a:r>
              <a:rPr lang="pt-PT" sz="1600" dirty="0" err="1" smtClean="0"/>
              <a:t>exclusivity</a:t>
            </a:r>
            <a:r>
              <a:rPr lang="pt-PT" sz="1600" dirty="0" smtClean="0"/>
              <a:t>, </a:t>
            </a:r>
            <a:r>
              <a:rPr lang="pt-PT" sz="1600" dirty="0" err="1" smtClean="0"/>
              <a:t>confidenciality</a:t>
            </a:r>
            <a:r>
              <a:rPr lang="pt-PT" sz="1600" dirty="0" smtClean="0"/>
              <a:t>, </a:t>
            </a:r>
            <a:r>
              <a:rPr lang="pt-PT" sz="1600" dirty="0" err="1" smtClean="0"/>
              <a:t>cost</a:t>
            </a:r>
            <a:r>
              <a:rPr lang="pt-PT" sz="1600" dirty="0" smtClean="0"/>
              <a:t> </a:t>
            </a:r>
            <a:r>
              <a:rPr lang="pt-PT" sz="1600" dirty="0" err="1" smtClean="0"/>
              <a:t>coverage</a:t>
            </a:r>
            <a:r>
              <a:rPr lang="pt-PT" sz="1600" dirty="0" smtClean="0"/>
              <a:t>, </a:t>
            </a:r>
            <a:r>
              <a:rPr lang="pt-PT" sz="1600" dirty="0" err="1" smtClean="0"/>
              <a:t>way</a:t>
            </a:r>
            <a:r>
              <a:rPr lang="pt-PT" sz="1600" dirty="0" smtClean="0"/>
              <a:t>-out, break </a:t>
            </a:r>
            <a:r>
              <a:rPr lang="pt-PT" sz="1600" dirty="0" err="1" smtClean="0"/>
              <a:t>up</a:t>
            </a:r>
            <a:r>
              <a:rPr lang="pt-PT" sz="1600" dirty="0" smtClean="0"/>
              <a:t> </a:t>
            </a:r>
            <a:r>
              <a:rPr lang="pt-PT" sz="1600" dirty="0" err="1" smtClean="0"/>
              <a:t>fees</a:t>
            </a:r>
            <a:r>
              <a:rPr lang="pt-PT" sz="1600" dirty="0" smtClean="0"/>
              <a:t>;</a:t>
            </a:r>
          </a:p>
          <a:p>
            <a:pPr>
              <a:lnSpc>
                <a:spcPct val="150000"/>
              </a:lnSpc>
              <a:buFont typeface="Wingdings" panose="05000000000000000000" pitchFamily="2" charset="2"/>
              <a:buChar char="Ø"/>
            </a:pPr>
            <a:r>
              <a:rPr lang="pt-PT" sz="1600" b="1" dirty="0" err="1" smtClean="0"/>
              <a:t>Content</a:t>
            </a:r>
            <a:r>
              <a:rPr lang="pt-PT" sz="1600" dirty="0" smtClean="0"/>
              <a:t>: </a:t>
            </a:r>
            <a:r>
              <a:rPr lang="pt-PT" sz="1600" dirty="0" err="1" smtClean="0"/>
              <a:t>binding</a:t>
            </a:r>
            <a:r>
              <a:rPr lang="pt-PT" sz="1600" dirty="0" smtClean="0"/>
              <a:t>/non-</a:t>
            </a:r>
            <a:r>
              <a:rPr lang="pt-PT" sz="1600" dirty="0" err="1" smtClean="0"/>
              <a:t>binding</a:t>
            </a:r>
            <a:r>
              <a:rPr lang="pt-PT" sz="1600" dirty="0" smtClean="0"/>
              <a:t> </a:t>
            </a:r>
            <a:r>
              <a:rPr lang="pt-PT" sz="1600" dirty="0" err="1" smtClean="0"/>
              <a:t>terms</a:t>
            </a:r>
            <a:r>
              <a:rPr lang="pt-PT" sz="1600" dirty="0" smtClean="0"/>
              <a:t>;</a:t>
            </a:r>
          </a:p>
          <a:p>
            <a:pPr marL="0" indent="0">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a:t>
            </a:fld>
            <a:endParaRPr lang="es-ES"/>
          </a:p>
        </p:txBody>
      </p:sp>
    </p:spTree>
    <p:extLst>
      <p:ext uri="{BB962C8B-B14F-4D97-AF65-F5344CB8AC3E}">
        <p14:creationId xmlns:p14="http://schemas.microsoft.com/office/powerpoint/2010/main" val="38515467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200" b="1" dirty="0" smtClean="0">
                <a:solidFill>
                  <a:schemeClr val="tx2"/>
                </a:solidFill>
              </a:rPr>
              <a:t>(…)</a:t>
            </a:r>
            <a:endParaRPr lang="es-ES" sz="2200" b="1" dirty="0">
              <a:solidFill>
                <a:schemeClr val="tx2"/>
              </a:solidFill>
            </a:endParaRPr>
          </a:p>
        </p:txBody>
      </p:sp>
      <p:sp>
        <p:nvSpPr>
          <p:cNvPr id="3" name="Marcador de Posição de Conteúdo 2"/>
          <p:cNvSpPr>
            <a:spLocks noGrp="1"/>
          </p:cNvSpPr>
          <p:nvPr>
            <p:ph idx="1"/>
          </p:nvPr>
        </p:nvSpPr>
        <p:spPr/>
        <p:txBody>
          <a:bodyPr/>
          <a:lstStyle/>
          <a:p>
            <a:endParaRPr lang="es-ES" dirty="0"/>
          </a:p>
          <a:p>
            <a:r>
              <a:rPr lang="en-US" sz="1800" dirty="0"/>
              <a:t>Must balance risks and rewards with the practical aspects of the investigation. </a:t>
            </a:r>
          </a:p>
          <a:p>
            <a:r>
              <a:rPr lang="en-US" sz="1800" dirty="0" smtClean="0"/>
              <a:t>The </a:t>
            </a:r>
            <a:r>
              <a:rPr lang="en-US" sz="1800" dirty="0"/>
              <a:t>objective is to conduct a reasonable investigation under the circumstances</a:t>
            </a:r>
            <a:r>
              <a:rPr lang="en-US"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50</a:t>
            </a:fld>
            <a:endParaRPr lang="es-ES"/>
          </a:p>
        </p:txBody>
      </p:sp>
    </p:spTree>
    <p:extLst>
      <p:ext uri="{BB962C8B-B14F-4D97-AF65-F5344CB8AC3E}">
        <p14:creationId xmlns:p14="http://schemas.microsoft.com/office/powerpoint/2010/main" val="20280722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The </a:t>
            </a:r>
            <a:r>
              <a:rPr lang="en-US" sz="2200" b="1" dirty="0">
                <a:solidFill>
                  <a:schemeClr val="tx2"/>
                </a:solidFill>
              </a:rPr>
              <a:t>Design of the Due Diligence Plan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Each </a:t>
            </a:r>
            <a:r>
              <a:rPr lang="en-US" sz="1800" dirty="0"/>
              <a:t>plan should be designed to fit the transaction. </a:t>
            </a:r>
          </a:p>
          <a:p>
            <a:pPr>
              <a:lnSpc>
                <a:spcPct val="150000"/>
              </a:lnSpc>
            </a:pPr>
            <a:r>
              <a:rPr lang="en-US" sz="1800" dirty="0" smtClean="0"/>
              <a:t>It </a:t>
            </a:r>
            <a:r>
              <a:rPr lang="en-US" sz="1800" dirty="0"/>
              <a:t>should address the specific concerns likely to be associated with the target company. </a:t>
            </a:r>
          </a:p>
          <a:p>
            <a:pPr>
              <a:lnSpc>
                <a:spcPct val="150000"/>
              </a:lnSpc>
            </a:pPr>
            <a:r>
              <a:rPr lang="en-US" sz="1800" dirty="0" smtClean="0"/>
              <a:t>The </a:t>
            </a:r>
            <a:r>
              <a:rPr lang="en-US" sz="1800" dirty="0"/>
              <a:t>plan should identify how the plan will be executed. </a:t>
            </a:r>
          </a:p>
          <a:p>
            <a:pPr lvl="1">
              <a:lnSpc>
                <a:spcPct val="150000"/>
              </a:lnSpc>
            </a:pPr>
            <a:r>
              <a:rPr lang="es-ES" sz="1800" dirty="0" err="1" smtClean="0"/>
              <a:t>What</a:t>
            </a:r>
            <a:r>
              <a:rPr lang="es-ES" sz="1800" dirty="0" smtClean="0"/>
              <a:t> </a:t>
            </a:r>
            <a:r>
              <a:rPr lang="es-ES" sz="1800" dirty="0" err="1"/>
              <a:t>will</a:t>
            </a:r>
            <a:r>
              <a:rPr lang="es-ES" sz="1800" dirty="0"/>
              <a:t> be done? </a:t>
            </a:r>
          </a:p>
          <a:p>
            <a:pPr lvl="1">
              <a:lnSpc>
                <a:spcPct val="150000"/>
              </a:lnSpc>
            </a:pPr>
            <a:r>
              <a:rPr lang="es-ES" sz="1800" dirty="0" err="1" smtClean="0"/>
              <a:t>Who</a:t>
            </a:r>
            <a:r>
              <a:rPr lang="es-ES" sz="1800" dirty="0" smtClean="0"/>
              <a:t> </a:t>
            </a:r>
            <a:r>
              <a:rPr lang="es-ES" sz="1800" dirty="0" err="1"/>
              <a:t>will</a:t>
            </a:r>
            <a:r>
              <a:rPr lang="es-ES" sz="1800" dirty="0"/>
              <a:t> do </a:t>
            </a:r>
            <a:r>
              <a:rPr lang="es-ES" sz="1800" dirty="0" err="1"/>
              <a:t>what</a:t>
            </a:r>
            <a:r>
              <a:rPr lang="es-ES" sz="1800" dirty="0"/>
              <a:t>? </a:t>
            </a:r>
          </a:p>
          <a:p>
            <a:pPr lvl="1">
              <a:lnSpc>
                <a:spcPct val="150000"/>
              </a:lnSpc>
            </a:pPr>
            <a:r>
              <a:rPr lang="en-US" sz="1800" dirty="0" smtClean="0"/>
              <a:t>Where </a:t>
            </a:r>
            <a:r>
              <a:rPr lang="en-US" sz="1800" dirty="0"/>
              <a:t>will they do it? </a:t>
            </a:r>
          </a:p>
          <a:p>
            <a:pPr lvl="1">
              <a:lnSpc>
                <a:spcPct val="150000"/>
              </a:lnSpc>
            </a:pPr>
            <a:r>
              <a:rPr lang="en-US" sz="1800" dirty="0" smtClean="0"/>
              <a:t>When </a:t>
            </a:r>
            <a:r>
              <a:rPr lang="en-US" sz="1800" dirty="0"/>
              <a:t>will they do it?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51</a:t>
            </a:fld>
            <a:endParaRPr lang="es-ES"/>
          </a:p>
        </p:txBody>
      </p:sp>
    </p:spTree>
    <p:extLst>
      <p:ext uri="{BB962C8B-B14F-4D97-AF65-F5344CB8AC3E}">
        <p14:creationId xmlns:p14="http://schemas.microsoft.com/office/powerpoint/2010/main" val="23414264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smtClean="0">
                <a:solidFill>
                  <a:schemeClr val="tx2"/>
                </a:solidFill>
              </a:rPr>
              <a:t>The </a:t>
            </a:r>
            <a:r>
              <a:rPr lang="es-ES" sz="2200" b="1" dirty="0" err="1">
                <a:solidFill>
                  <a:schemeClr val="tx2"/>
                </a:solidFill>
              </a:rPr>
              <a:t>Bottom</a:t>
            </a:r>
            <a:r>
              <a:rPr lang="es-ES" sz="2200" b="1" dirty="0">
                <a:solidFill>
                  <a:schemeClr val="tx2"/>
                </a:solidFill>
              </a:rPr>
              <a:t> Line </a:t>
            </a:r>
          </a:p>
        </p:txBody>
      </p:sp>
      <p:sp>
        <p:nvSpPr>
          <p:cNvPr id="3" name="Marcador de Posição de Conteúdo 2"/>
          <p:cNvSpPr>
            <a:spLocks noGrp="1"/>
          </p:cNvSpPr>
          <p:nvPr>
            <p:ph idx="1"/>
          </p:nvPr>
        </p:nvSpPr>
        <p:spPr/>
        <p:txBody>
          <a:bodyPr>
            <a:normAutofit/>
          </a:bodyPr>
          <a:lstStyle/>
          <a:p>
            <a:endParaRPr lang="en-US" sz="1800" dirty="0" smtClean="0"/>
          </a:p>
          <a:p>
            <a:pPr>
              <a:lnSpc>
                <a:spcPct val="150000"/>
              </a:lnSpc>
            </a:pPr>
            <a:r>
              <a:rPr lang="en-US" sz="1800" dirty="0" smtClean="0"/>
              <a:t>Due </a:t>
            </a:r>
            <a:r>
              <a:rPr lang="en-US" sz="1800" dirty="0"/>
              <a:t>diligence addresses the need to evaluate the likelihood and amount of future earnings and cash flow. </a:t>
            </a:r>
          </a:p>
          <a:p>
            <a:pPr>
              <a:lnSpc>
                <a:spcPct val="150000"/>
              </a:lnSpc>
            </a:pPr>
            <a:r>
              <a:rPr lang="en-US" sz="1800" dirty="0" smtClean="0"/>
              <a:t>Strategic </a:t>
            </a:r>
            <a:r>
              <a:rPr lang="en-US" sz="1800" dirty="0"/>
              <a:t>advantage and other reasons for the acquisition should also be considered, but even those ultimately translate to cash. </a:t>
            </a:r>
          </a:p>
          <a:p>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52</a:t>
            </a:fld>
            <a:endParaRPr lang="es-ES"/>
          </a:p>
        </p:txBody>
      </p:sp>
    </p:spTree>
    <p:extLst>
      <p:ext uri="{BB962C8B-B14F-4D97-AF65-F5344CB8AC3E}">
        <p14:creationId xmlns:p14="http://schemas.microsoft.com/office/powerpoint/2010/main" val="24369711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What</a:t>
            </a:r>
            <a:r>
              <a:rPr lang="es-ES" sz="2200" b="1" dirty="0" smtClean="0">
                <a:solidFill>
                  <a:schemeClr val="tx2"/>
                </a:solidFill>
              </a:rPr>
              <a:t> </a:t>
            </a:r>
            <a:r>
              <a:rPr lang="es-ES" sz="2200" b="1" dirty="0" err="1">
                <a:solidFill>
                  <a:schemeClr val="tx2"/>
                </a:solidFill>
              </a:rPr>
              <a:t>should</a:t>
            </a:r>
            <a:r>
              <a:rPr lang="es-ES" sz="2200" b="1" dirty="0">
                <a:solidFill>
                  <a:schemeClr val="tx2"/>
                </a:solidFill>
              </a:rPr>
              <a:t> be done? </a:t>
            </a:r>
          </a:p>
        </p:txBody>
      </p:sp>
      <p:sp>
        <p:nvSpPr>
          <p:cNvPr id="3" name="Marcador de Posição de Conteúdo 2"/>
          <p:cNvSpPr>
            <a:spLocks noGrp="1"/>
          </p:cNvSpPr>
          <p:nvPr>
            <p:ph idx="1"/>
          </p:nvPr>
        </p:nvSpPr>
        <p:spPr/>
        <p:txBody>
          <a:bodyPr/>
          <a:lstStyle/>
          <a:p>
            <a:pPr marL="0" indent="0">
              <a:lnSpc>
                <a:spcPct val="150000"/>
              </a:lnSpc>
              <a:buNone/>
            </a:pPr>
            <a:r>
              <a:rPr lang="en-US" sz="1800" dirty="0" smtClean="0"/>
              <a:t>The </a:t>
            </a:r>
            <a:r>
              <a:rPr lang="en-US" sz="1800" dirty="0"/>
              <a:t>plan is intended to: </a:t>
            </a:r>
          </a:p>
          <a:p>
            <a:pPr>
              <a:lnSpc>
                <a:spcPct val="150000"/>
              </a:lnSpc>
            </a:pPr>
            <a:r>
              <a:rPr lang="en-US" sz="1800" dirty="0" smtClean="0"/>
              <a:t>Identify </a:t>
            </a:r>
            <a:r>
              <a:rPr lang="en-US" sz="1800" dirty="0"/>
              <a:t>and evaluate what makes the business run </a:t>
            </a:r>
          </a:p>
          <a:p>
            <a:pPr>
              <a:lnSpc>
                <a:spcPct val="150000"/>
              </a:lnSpc>
            </a:pPr>
            <a:r>
              <a:rPr lang="es-ES" sz="1800" dirty="0" err="1" smtClean="0"/>
              <a:t>Obtain</a:t>
            </a:r>
            <a:r>
              <a:rPr lang="es-ES" sz="1800" dirty="0" smtClean="0"/>
              <a:t> </a:t>
            </a:r>
            <a:r>
              <a:rPr lang="es-ES" sz="1800" dirty="0"/>
              <a:t>and </a:t>
            </a:r>
            <a:r>
              <a:rPr lang="es-ES" sz="1800" dirty="0" err="1"/>
              <a:t>confirm</a:t>
            </a:r>
            <a:r>
              <a:rPr lang="es-ES" sz="1800" dirty="0"/>
              <a:t> data </a:t>
            </a:r>
          </a:p>
          <a:p>
            <a:pPr>
              <a:lnSpc>
                <a:spcPct val="150000"/>
              </a:lnSpc>
            </a:pPr>
            <a:r>
              <a:rPr lang="en-US" sz="1800" dirty="0" smtClean="0"/>
              <a:t>Identify </a:t>
            </a:r>
            <a:r>
              <a:rPr lang="en-US" sz="1800" dirty="0"/>
              <a:t>and evaluate business-related issues </a:t>
            </a:r>
          </a:p>
          <a:p>
            <a:pPr>
              <a:lnSpc>
                <a:spcPct val="150000"/>
              </a:lnSpc>
            </a:pPr>
            <a:r>
              <a:rPr lang="es-ES" sz="1800" dirty="0" err="1" smtClean="0"/>
              <a:t>Identify</a:t>
            </a:r>
            <a:r>
              <a:rPr lang="es-ES" sz="1800" dirty="0" smtClean="0"/>
              <a:t> </a:t>
            </a:r>
            <a:r>
              <a:rPr lang="es-ES" sz="1800" dirty="0"/>
              <a:t>and </a:t>
            </a:r>
            <a:r>
              <a:rPr lang="es-ES" sz="1800" dirty="0" err="1"/>
              <a:t>assess</a:t>
            </a:r>
            <a:r>
              <a:rPr lang="es-ES" sz="1800" dirty="0"/>
              <a:t> </a:t>
            </a:r>
            <a:r>
              <a:rPr lang="es-ES" sz="1800" dirty="0" err="1"/>
              <a:t>risks</a:t>
            </a:r>
            <a:r>
              <a:rPr lang="es-ES" sz="1800"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53</a:t>
            </a:fld>
            <a:endParaRPr lang="es-ES"/>
          </a:p>
        </p:txBody>
      </p:sp>
    </p:spTree>
    <p:extLst>
      <p:ext uri="{BB962C8B-B14F-4D97-AF65-F5344CB8AC3E}">
        <p14:creationId xmlns:p14="http://schemas.microsoft.com/office/powerpoint/2010/main" val="14508907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Who</a:t>
            </a:r>
            <a:r>
              <a:rPr lang="es-ES" sz="2200" b="1" dirty="0" smtClean="0">
                <a:solidFill>
                  <a:schemeClr val="tx2"/>
                </a:solidFill>
              </a:rPr>
              <a:t> </a:t>
            </a:r>
            <a:r>
              <a:rPr lang="es-ES" sz="2200" b="1" dirty="0" err="1">
                <a:solidFill>
                  <a:schemeClr val="tx2"/>
                </a:solidFill>
              </a:rPr>
              <a:t>will</a:t>
            </a:r>
            <a:r>
              <a:rPr lang="es-ES" sz="2200" b="1" dirty="0">
                <a:solidFill>
                  <a:schemeClr val="tx2"/>
                </a:solidFill>
              </a:rPr>
              <a:t> do </a:t>
            </a:r>
            <a:r>
              <a:rPr lang="es-ES" sz="2200" b="1" dirty="0" err="1">
                <a:solidFill>
                  <a:schemeClr val="tx2"/>
                </a:solidFill>
              </a:rPr>
              <a:t>it</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In </a:t>
            </a:r>
            <a:r>
              <a:rPr lang="en-US" sz="1800" dirty="0"/>
              <a:t>short, the best person for the task </a:t>
            </a:r>
          </a:p>
          <a:p>
            <a:pPr>
              <a:lnSpc>
                <a:spcPct val="150000"/>
              </a:lnSpc>
            </a:pPr>
            <a:r>
              <a:rPr lang="en-US" sz="1800" dirty="0" smtClean="0"/>
              <a:t>The </a:t>
            </a:r>
            <a:r>
              <a:rPr lang="en-US" sz="1800" dirty="0"/>
              <a:t>team should include the buyer’s management team, its attorneys and its accountants, auditors and tax advisors. </a:t>
            </a:r>
          </a:p>
          <a:p>
            <a:pPr>
              <a:lnSpc>
                <a:spcPct val="150000"/>
              </a:lnSpc>
            </a:pPr>
            <a:r>
              <a:rPr lang="en-US" sz="1800" dirty="0" smtClean="0"/>
              <a:t>Other </a:t>
            </a:r>
            <a:r>
              <a:rPr lang="en-US" sz="1800" dirty="0"/>
              <a:t>experts should be used as needed for issues related to environmental, regulatory or other issues </a:t>
            </a:r>
          </a:p>
          <a:p>
            <a:pPr>
              <a:lnSpc>
                <a:spcPct val="150000"/>
              </a:lnSpc>
            </a:pPr>
            <a:r>
              <a:rPr lang="en-US" sz="1800" dirty="0" smtClean="0"/>
              <a:t>All </a:t>
            </a:r>
            <a:r>
              <a:rPr lang="en-US" sz="1800" dirty="0"/>
              <a:t>participants must be able to maintain </a:t>
            </a:r>
            <a:r>
              <a:rPr lang="en-US" sz="1800" dirty="0" smtClean="0"/>
              <a:t>confidentiality</a:t>
            </a:r>
            <a:endParaRPr lang="en-US" sz="1800" dirty="0"/>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54</a:t>
            </a:fld>
            <a:endParaRPr lang="es-ES"/>
          </a:p>
        </p:txBody>
      </p:sp>
    </p:spTree>
    <p:extLst>
      <p:ext uri="{BB962C8B-B14F-4D97-AF65-F5344CB8AC3E}">
        <p14:creationId xmlns:p14="http://schemas.microsoft.com/office/powerpoint/2010/main" val="35167771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Where</a:t>
            </a:r>
            <a:r>
              <a:rPr lang="es-ES" sz="2200" b="1" dirty="0" smtClean="0">
                <a:solidFill>
                  <a:schemeClr val="tx2"/>
                </a:solidFill>
              </a:rPr>
              <a:t> </a:t>
            </a:r>
            <a:r>
              <a:rPr lang="es-ES" sz="2200" b="1" dirty="0">
                <a:solidFill>
                  <a:schemeClr val="tx2"/>
                </a:solidFill>
              </a:rPr>
              <a:t>to do </a:t>
            </a:r>
            <a:r>
              <a:rPr lang="es-ES" sz="2200" b="1" dirty="0" err="1">
                <a:solidFill>
                  <a:schemeClr val="tx2"/>
                </a:solidFill>
              </a:rPr>
              <a:t>it</a:t>
            </a:r>
            <a:r>
              <a:rPr lang="es-ES" sz="2200" b="1" dirty="0">
                <a:solidFill>
                  <a:schemeClr val="tx2"/>
                </a:solidFill>
              </a:rPr>
              <a:t>? </a:t>
            </a:r>
          </a:p>
        </p:txBody>
      </p:sp>
      <p:sp>
        <p:nvSpPr>
          <p:cNvPr id="3" name="Marcador de Posição de Conteúdo 2"/>
          <p:cNvSpPr>
            <a:spLocks noGrp="1"/>
          </p:cNvSpPr>
          <p:nvPr>
            <p:ph idx="1"/>
          </p:nvPr>
        </p:nvSpPr>
        <p:spPr/>
        <p:txBody>
          <a:bodyPr/>
          <a:lstStyle/>
          <a:p>
            <a:pPr>
              <a:lnSpc>
                <a:spcPct val="150000"/>
              </a:lnSpc>
            </a:pPr>
            <a:endParaRPr lang="en-US" sz="1800" dirty="0" smtClean="0"/>
          </a:p>
          <a:p>
            <a:pPr>
              <a:lnSpc>
                <a:spcPct val="150000"/>
              </a:lnSpc>
            </a:pPr>
            <a:r>
              <a:rPr lang="en-US" sz="1800" dirty="0" smtClean="0"/>
              <a:t>At </a:t>
            </a:r>
            <a:r>
              <a:rPr lang="en-US" sz="1800" dirty="0"/>
              <a:t>the primary business location, to the extent possible </a:t>
            </a:r>
          </a:p>
          <a:p>
            <a:pPr>
              <a:lnSpc>
                <a:spcPct val="150000"/>
              </a:lnSpc>
            </a:pPr>
            <a:r>
              <a:rPr lang="en-US" sz="1800" dirty="0" smtClean="0"/>
              <a:t>At </a:t>
            </a:r>
            <a:r>
              <a:rPr lang="en-US" sz="1800" dirty="0"/>
              <a:t>offices of accounting, law and other consulting firms </a:t>
            </a:r>
          </a:p>
          <a:p>
            <a:pPr>
              <a:lnSpc>
                <a:spcPct val="150000"/>
              </a:lnSpc>
            </a:pPr>
            <a:r>
              <a:rPr lang="en-US" sz="1800" dirty="0" smtClean="0"/>
              <a:t>Site </a:t>
            </a:r>
            <a:r>
              <a:rPr lang="en-US" sz="1800" dirty="0"/>
              <a:t>visits to other locations, for multi-location businesses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55</a:t>
            </a:fld>
            <a:endParaRPr lang="es-ES"/>
          </a:p>
        </p:txBody>
      </p:sp>
    </p:spTree>
    <p:extLst>
      <p:ext uri="{BB962C8B-B14F-4D97-AF65-F5344CB8AC3E}">
        <p14:creationId xmlns:p14="http://schemas.microsoft.com/office/powerpoint/2010/main" val="9846122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When</a:t>
            </a:r>
            <a:r>
              <a:rPr lang="es-ES" sz="2200" b="1" dirty="0" smtClean="0">
                <a:solidFill>
                  <a:schemeClr val="tx2"/>
                </a:solidFill>
              </a:rPr>
              <a:t> </a:t>
            </a:r>
            <a:r>
              <a:rPr lang="es-ES" sz="2200" b="1" dirty="0">
                <a:solidFill>
                  <a:schemeClr val="tx2"/>
                </a:solidFill>
              </a:rPr>
              <a:t>to do </a:t>
            </a:r>
            <a:r>
              <a:rPr lang="es-ES" sz="2200" b="1" dirty="0" err="1">
                <a:solidFill>
                  <a:schemeClr val="tx2"/>
                </a:solidFill>
              </a:rPr>
              <a:t>it</a:t>
            </a:r>
            <a:r>
              <a:rPr lang="es-ES" sz="2200" b="1" dirty="0">
                <a:solidFill>
                  <a:schemeClr val="tx2"/>
                </a:solidFill>
              </a:rPr>
              <a:t>? </a:t>
            </a:r>
          </a:p>
        </p:txBody>
      </p:sp>
      <p:sp>
        <p:nvSpPr>
          <p:cNvPr id="3" name="Marcador de Posição de Conteúdo 2"/>
          <p:cNvSpPr>
            <a:spLocks noGrp="1"/>
          </p:cNvSpPr>
          <p:nvPr>
            <p:ph idx="1"/>
          </p:nvPr>
        </p:nvSpPr>
        <p:spPr/>
        <p:txBody>
          <a:bodyPr/>
          <a:lstStyle/>
          <a:p>
            <a:pPr marL="0" indent="0">
              <a:lnSpc>
                <a:spcPct val="150000"/>
              </a:lnSpc>
              <a:buNone/>
            </a:pPr>
            <a:endParaRPr lang="es-ES" sz="1800" dirty="0"/>
          </a:p>
          <a:p>
            <a:pPr>
              <a:lnSpc>
                <a:spcPct val="150000"/>
              </a:lnSpc>
            </a:pPr>
            <a:r>
              <a:rPr lang="en-US" sz="1800" dirty="0" smtClean="0"/>
              <a:t>In </a:t>
            </a:r>
            <a:r>
              <a:rPr lang="en-US" sz="1800" dirty="0"/>
              <a:t>a timeframe agreeable to the seller </a:t>
            </a:r>
          </a:p>
          <a:p>
            <a:pPr>
              <a:lnSpc>
                <a:spcPct val="150000"/>
              </a:lnSpc>
            </a:pPr>
            <a:r>
              <a:rPr lang="en-US" sz="1800" dirty="0" smtClean="0"/>
              <a:t>Should </a:t>
            </a:r>
            <a:r>
              <a:rPr lang="en-US" sz="1800" dirty="0"/>
              <a:t>be specified in letter of intent or purchase &amp; sale agreement </a:t>
            </a:r>
          </a:p>
          <a:p>
            <a:pPr lvl="1">
              <a:lnSpc>
                <a:spcPct val="150000"/>
              </a:lnSpc>
            </a:pPr>
            <a:r>
              <a:rPr lang="en-US" sz="1800" dirty="0" smtClean="0"/>
              <a:t>Beginning </a:t>
            </a:r>
            <a:r>
              <a:rPr lang="en-US" sz="1800" dirty="0"/>
              <a:t>and ending dates, acceptable business hours, etc. </a:t>
            </a:r>
          </a:p>
          <a:p>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56</a:t>
            </a:fld>
            <a:endParaRPr lang="es-ES"/>
          </a:p>
        </p:txBody>
      </p:sp>
    </p:spTree>
    <p:extLst>
      <p:ext uri="{BB962C8B-B14F-4D97-AF65-F5344CB8AC3E}">
        <p14:creationId xmlns:p14="http://schemas.microsoft.com/office/powerpoint/2010/main" val="20661698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smtClean="0">
                <a:solidFill>
                  <a:schemeClr val="tx2"/>
                </a:solidFill>
              </a:rPr>
              <a:t>The </a:t>
            </a:r>
            <a:r>
              <a:rPr lang="es-ES" sz="2200" b="1" dirty="0" err="1">
                <a:solidFill>
                  <a:schemeClr val="tx2"/>
                </a:solidFill>
              </a:rPr>
              <a:t>Due</a:t>
            </a:r>
            <a:r>
              <a:rPr lang="es-ES" sz="2200" b="1" dirty="0">
                <a:solidFill>
                  <a:schemeClr val="tx2"/>
                </a:solidFill>
              </a:rPr>
              <a:t> </a:t>
            </a:r>
            <a:r>
              <a:rPr lang="es-ES" sz="2200" b="1" dirty="0" err="1">
                <a:solidFill>
                  <a:schemeClr val="tx2"/>
                </a:solidFill>
              </a:rPr>
              <a:t>Diligence</a:t>
            </a:r>
            <a:r>
              <a:rPr lang="es-ES" sz="2200" b="1" dirty="0">
                <a:solidFill>
                  <a:schemeClr val="tx2"/>
                </a:solidFill>
              </a:rPr>
              <a:t> Plan </a:t>
            </a: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Should </a:t>
            </a:r>
            <a:r>
              <a:rPr lang="en-US" sz="1800" dirty="0"/>
              <a:t>be agreed upon with the seller and other parties </a:t>
            </a:r>
          </a:p>
          <a:p>
            <a:pPr lvl="1">
              <a:lnSpc>
                <a:spcPct val="150000"/>
              </a:lnSpc>
            </a:pPr>
            <a:r>
              <a:rPr lang="en-US" sz="1800" dirty="0" smtClean="0"/>
              <a:t>All </a:t>
            </a:r>
            <a:r>
              <a:rPr lang="en-US" sz="1800" dirty="0"/>
              <a:t>parties must understand the process. </a:t>
            </a:r>
          </a:p>
          <a:p>
            <a:pPr lvl="1">
              <a:lnSpc>
                <a:spcPct val="150000"/>
              </a:lnSpc>
            </a:pPr>
            <a:r>
              <a:rPr lang="es-ES" sz="1800" dirty="0" err="1" smtClean="0"/>
              <a:t>Know</a:t>
            </a:r>
            <a:r>
              <a:rPr lang="es-ES" sz="1800" dirty="0" smtClean="0"/>
              <a:t> </a:t>
            </a:r>
            <a:r>
              <a:rPr lang="es-ES" sz="1800" dirty="0" err="1"/>
              <a:t>what</a:t>
            </a:r>
            <a:r>
              <a:rPr lang="es-ES" sz="1800" dirty="0"/>
              <a:t> </a:t>
            </a:r>
            <a:r>
              <a:rPr lang="es-ES" sz="1800" dirty="0" err="1"/>
              <a:t>is</a:t>
            </a:r>
            <a:r>
              <a:rPr lang="es-ES" sz="1800" dirty="0"/>
              <a:t> </a:t>
            </a:r>
            <a:r>
              <a:rPr lang="es-ES" sz="1800" dirty="0" err="1"/>
              <a:t>allowed</a:t>
            </a:r>
            <a:r>
              <a:rPr lang="es-ES" sz="1800" dirty="0"/>
              <a:t> . </a:t>
            </a:r>
          </a:p>
          <a:p>
            <a:pPr lvl="1">
              <a:lnSpc>
                <a:spcPct val="150000"/>
              </a:lnSpc>
            </a:pPr>
            <a:r>
              <a:rPr lang="es-ES" sz="1800" dirty="0" err="1" smtClean="0"/>
              <a:t>Know</a:t>
            </a:r>
            <a:r>
              <a:rPr lang="es-ES" sz="1800" dirty="0" smtClean="0"/>
              <a:t> </a:t>
            </a:r>
            <a:r>
              <a:rPr lang="es-ES" sz="1800" dirty="0" err="1"/>
              <a:t>what</a:t>
            </a:r>
            <a:r>
              <a:rPr lang="es-ES" sz="1800" dirty="0"/>
              <a:t> </a:t>
            </a:r>
            <a:r>
              <a:rPr lang="es-ES" sz="1800" dirty="0" err="1"/>
              <a:t>is</a:t>
            </a:r>
            <a:r>
              <a:rPr lang="es-ES" sz="1800" dirty="0"/>
              <a:t> off-</a:t>
            </a:r>
            <a:r>
              <a:rPr lang="es-ES" sz="1800" dirty="0" err="1"/>
              <a:t>limits</a:t>
            </a:r>
            <a:r>
              <a:rPr lang="es-ES" sz="1800" dirty="0"/>
              <a:t>. </a:t>
            </a:r>
          </a:p>
          <a:p>
            <a:pPr>
              <a:lnSpc>
                <a:spcPct val="150000"/>
              </a:lnSpc>
            </a:pPr>
            <a:r>
              <a:rPr lang="en-US" sz="1800" dirty="0" smtClean="0"/>
              <a:t>A </a:t>
            </a:r>
            <a:r>
              <a:rPr lang="en-US" sz="1800" dirty="0"/>
              <a:t>written work plan is best. </a:t>
            </a:r>
          </a:p>
          <a:p>
            <a:pPr>
              <a:lnSpc>
                <a:spcPct val="150000"/>
              </a:lnSpc>
            </a:pPr>
            <a:r>
              <a:rPr lang="en-US" sz="1800" dirty="0" smtClean="0"/>
              <a:t>It </a:t>
            </a:r>
            <a:r>
              <a:rPr lang="en-US" sz="1800" dirty="0"/>
              <a:t>is usually time-consuming and may be expensive, depending on the size and scope of the acquisition. </a:t>
            </a:r>
          </a:p>
          <a:p>
            <a:pPr>
              <a:lnSpc>
                <a:spcPct val="150000"/>
              </a:lnSpc>
            </a:pPr>
            <a:r>
              <a:rPr lang="en-US" sz="1800" dirty="0" smtClean="0"/>
              <a:t>Strong </a:t>
            </a:r>
            <a:r>
              <a:rPr lang="en-US" sz="1800" dirty="0"/>
              <a:t>representations and warranties in the purchase and sale agreement can help balance the risk, but does not replace the need for investigative work. </a:t>
            </a:r>
          </a:p>
          <a:p>
            <a:pPr>
              <a:lnSpc>
                <a:spcPct val="150000"/>
              </a:lnSpc>
            </a:pPr>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57</a:t>
            </a:fld>
            <a:endParaRPr lang="es-ES"/>
          </a:p>
        </p:txBody>
      </p:sp>
    </p:spTree>
    <p:extLst>
      <p:ext uri="{BB962C8B-B14F-4D97-AF65-F5344CB8AC3E}">
        <p14:creationId xmlns:p14="http://schemas.microsoft.com/office/powerpoint/2010/main" val="3652104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The </a:t>
            </a:r>
            <a:r>
              <a:rPr lang="en-US" sz="2200" b="1" dirty="0">
                <a:solidFill>
                  <a:schemeClr val="tx2"/>
                </a:solidFill>
              </a:rPr>
              <a:t>Plan should address all areas of the business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r>
              <a:rPr lang="es-ES" sz="1800" dirty="0" err="1" smtClean="0"/>
              <a:t>Operations</a:t>
            </a:r>
            <a:r>
              <a:rPr lang="es-ES" sz="1800" dirty="0" smtClean="0"/>
              <a:t> </a:t>
            </a:r>
            <a:endParaRPr lang="es-ES" sz="1800" dirty="0"/>
          </a:p>
          <a:p>
            <a:pPr>
              <a:lnSpc>
                <a:spcPct val="150000"/>
              </a:lnSpc>
            </a:pPr>
            <a:r>
              <a:rPr lang="es-ES" sz="1800" dirty="0" smtClean="0"/>
              <a:t>Sales </a:t>
            </a:r>
            <a:r>
              <a:rPr lang="es-ES" sz="1800" dirty="0"/>
              <a:t>&amp; Marketing </a:t>
            </a:r>
          </a:p>
          <a:p>
            <a:pPr>
              <a:lnSpc>
                <a:spcPct val="150000"/>
              </a:lnSpc>
            </a:pPr>
            <a:r>
              <a:rPr lang="es-ES" sz="1800" dirty="0" err="1" smtClean="0"/>
              <a:t>Financial</a:t>
            </a:r>
            <a:r>
              <a:rPr lang="es-ES" sz="1800" dirty="0" smtClean="0"/>
              <a:t> </a:t>
            </a:r>
            <a:endParaRPr lang="es-ES" sz="1800" dirty="0"/>
          </a:p>
          <a:p>
            <a:pPr>
              <a:lnSpc>
                <a:spcPct val="150000"/>
              </a:lnSpc>
            </a:pPr>
            <a:r>
              <a:rPr lang="es-ES" sz="1800" dirty="0" smtClean="0"/>
              <a:t>Human </a:t>
            </a:r>
            <a:r>
              <a:rPr lang="es-ES" sz="1800" dirty="0" err="1"/>
              <a:t>Resources</a:t>
            </a:r>
            <a:r>
              <a:rPr lang="es-ES" sz="1800" dirty="0"/>
              <a:t> </a:t>
            </a:r>
          </a:p>
          <a:p>
            <a:pPr>
              <a:lnSpc>
                <a:spcPct val="150000"/>
              </a:lnSpc>
            </a:pPr>
            <a:r>
              <a:rPr lang="es-ES" sz="1800" dirty="0" smtClean="0"/>
              <a:t>Legal </a:t>
            </a:r>
            <a:endParaRPr lang="es-ES" sz="1800" dirty="0"/>
          </a:p>
          <a:p>
            <a:pPr>
              <a:lnSpc>
                <a:spcPct val="150000"/>
              </a:lnSpc>
            </a:pPr>
            <a:r>
              <a:rPr lang="es-ES" sz="1800" dirty="0" err="1" smtClean="0"/>
              <a:t>Tax</a:t>
            </a:r>
            <a:r>
              <a:rPr lang="es-ES" sz="1800" dirty="0" smtClean="0"/>
              <a:t> </a:t>
            </a:r>
            <a:r>
              <a:rPr lang="es-ES" sz="1800" dirty="0"/>
              <a:t>and </a:t>
            </a:r>
            <a:r>
              <a:rPr lang="es-ES" sz="1800" dirty="0" err="1"/>
              <a:t>regulatory</a:t>
            </a:r>
            <a:r>
              <a:rPr lang="es-ES" sz="1800" dirty="0"/>
              <a:t> </a:t>
            </a:r>
            <a:r>
              <a:rPr lang="es-ES" sz="1800" dirty="0" err="1"/>
              <a:t>compliance</a:t>
            </a:r>
            <a:r>
              <a:rPr lang="es-ES" sz="1800" dirty="0"/>
              <a:t> </a:t>
            </a:r>
          </a:p>
          <a:p>
            <a:pPr>
              <a:lnSpc>
                <a:spcPct val="150000"/>
              </a:lnSpc>
            </a:pPr>
            <a:r>
              <a:rPr lang="es-ES" sz="1800" dirty="0" err="1" smtClean="0"/>
              <a:t>Information</a:t>
            </a:r>
            <a:r>
              <a:rPr lang="es-ES" sz="1800" dirty="0" smtClean="0"/>
              <a:t> </a:t>
            </a:r>
            <a:r>
              <a:rPr lang="es-ES" sz="1800" dirty="0" err="1"/>
              <a:t>technology</a:t>
            </a:r>
            <a:r>
              <a:rPr lang="es-ES" sz="1800" dirty="0"/>
              <a:t> </a:t>
            </a:r>
          </a:p>
          <a:p>
            <a:pPr>
              <a:lnSpc>
                <a:spcPct val="150000"/>
              </a:lnSpc>
            </a:pPr>
            <a:r>
              <a:rPr lang="en-US" sz="1800" dirty="0" smtClean="0"/>
              <a:t>Issues </a:t>
            </a:r>
            <a:r>
              <a:rPr lang="en-US" sz="1800" dirty="0"/>
              <a:t>specific to the target company and the industry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58</a:t>
            </a:fld>
            <a:endParaRPr lang="es-ES"/>
          </a:p>
        </p:txBody>
      </p:sp>
    </p:spTree>
    <p:extLst>
      <p:ext uri="{BB962C8B-B14F-4D97-AF65-F5344CB8AC3E}">
        <p14:creationId xmlns:p14="http://schemas.microsoft.com/office/powerpoint/2010/main" val="9227942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smtClean="0">
                <a:solidFill>
                  <a:schemeClr val="tx2"/>
                </a:solidFill>
              </a:rPr>
              <a:t>A </a:t>
            </a:r>
            <a:r>
              <a:rPr lang="es-ES" sz="2200" b="1" dirty="0" err="1">
                <a:solidFill>
                  <a:schemeClr val="tx2"/>
                </a:solidFill>
              </a:rPr>
              <a:t>Typical</a:t>
            </a:r>
            <a:r>
              <a:rPr lang="es-ES" sz="2200" b="1" dirty="0">
                <a:solidFill>
                  <a:schemeClr val="tx2"/>
                </a:solidFill>
              </a:rPr>
              <a:t> </a:t>
            </a:r>
            <a:r>
              <a:rPr lang="es-ES" sz="2200" b="1" dirty="0" err="1">
                <a:solidFill>
                  <a:schemeClr val="tx2"/>
                </a:solidFill>
              </a:rPr>
              <a:t>Due</a:t>
            </a:r>
            <a:r>
              <a:rPr lang="es-ES" sz="2200" b="1" dirty="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p>
        </p:txBody>
      </p:sp>
      <p:sp>
        <p:nvSpPr>
          <p:cNvPr id="3" name="Marcador de Posição de Conteúdo 2"/>
          <p:cNvSpPr>
            <a:spLocks noGrp="1"/>
          </p:cNvSpPr>
          <p:nvPr>
            <p:ph idx="1"/>
          </p:nvPr>
        </p:nvSpPr>
        <p:spPr/>
        <p:txBody>
          <a:bodyPr/>
          <a:lstStyle/>
          <a:p>
            <a:endParaRPr lang="es-ES" dirty="0"/>
          </a:p>
          <a:p>
            <a:r>
              <a:rPr lang="en-US" sz="1800" dirty="0"/>
              <a:t>A look at some of the items on a typical checklist used in the due diligence process. </a:t>
            </a:r>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59</a:t>
            </a:fld>
            <a:endParaRPr lang="es-ES"/>
          </a:p>
        </p:txBody>
      </p:sp>
    </p:spTree>
    <p:extLst>
      <p:ext uri="{BB962C8B-B14F-4D97-AF65-F5344CB8AC3E}">
        <p14:creationId xmlns:p14="http://schemas.microsoft.com/office/powerpoint/2010/main" val="216342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Timeline</a:t>
            </a:r>
            <a:endParaRPr lang="es-ES" sz="2000" dirty="0"/>
          </a:p>
        </p:txBody>
      </p:sp>
      <p:sp>
        <p:nvSpPr>
          <p:cNvPr id="3" name="Marcador de Posição de Conteúdo 2"/>
          <p:cNvSpPr>
            <a:spLocks noGrp="1"/>
          </p:cNvSpPr>
          <p:nvPr>
            <p:ph idx="1"/>
          </p:nvPr>
        </p:nvSpPr>
        <p:spPr>
          <a:xfrm>
            <a:off x="457200" y="1268760"/>
            <a:ext cx="8229600" cy="4857403"/>
          </a:xfrm>
        </p:spPr>
        <p:txBody>
          <a:bodyPr>
            <a:normAutofit lnSpcReduction="10000"/>
          </a:bodyPr>
          <a:lstStyle/>
          <a:p>
            <a:pPr marL="0" indent="0">
              <a:lnSpc>
                <a:spcPct val="150000"/>
              </a:lnSpc>
              <a:buNone/>
            </a:pPr>
            <a:r>
              <a:rPr lang="pt-PT" sz="1600" dirty="0"/>
              <a:t>T</a:t>
            </a:r>
            <a:r>
              <a:rPr lang="pt-PT" sz="1600" dirty="0" smtClean="0"/>
              <a:t>ime-</a:t>
            </a:r>
            <a:r>
              <a:rPr lang="pt-PT" sz="1600" dirty="0" err="1" smtClean="0"/>
              <a:t>line</a:t>
            </a:r>
            <a:r>
              <a:rPr lang="pt-PT" sz="1600" dirty="0" smtClean="0"/>
              <a:t> of M&amp;A </a:t>
            </a:r>
            <a:r>
              <a:rPr lang="pt-PT" sz="1600" dirty="0" err="1" smtClean="0"/>
              <a:t>transaction</a:t>
            </a:r>
            <a:endParaRPr lang="pt-PT" sz="1600" dirty="0" smtClean="0"/>
          </a:p>
          <a:p>
            <a:pPr marL="0" indent="0">
              <a:buNone/>
            </a:pPr>
            <a:endParaRPr lang="pt-PT" sz="1600" dirty="0" smtClean="0"/>
          </a:p>
          <a:p>
            <a:pPr marL="0" indent="0">
              <a:buNone/>
            </a:pPr>
            <a:endParaRPr lang="pt-PT" sz="1600" dirty="0"/>
          </a:p>
          <a:p>
            <a:pPr marL="0" indent="0">
              <a:buNone/>
            </a:pPr>
            <a:r>
              <a:rPr lang="pt-PT" sz="1600" dirty="0" smtClean="0"/>
              <a:t>            LOI	         	           DD	               	</a:t>
            </a:r>
            <a:r>
              <a:rPr lang="pt-PT" sz="1600" dirty="0" err="1" smtClean="0"/>
              <a:t>Signing</a:t>
            </a:r>
            <a:r>
              <a:rPr lang="pt-PT" sz="1600" dirty="0" smtClean="0"/>
              <a:t>                </a:t>
            </a:r>
            <a:r>
              <a:rPr lang="pt-PT" sz="1600" dirty="0" err="1" smtClean="0"/>
              <a:t>Closing</a:t>
            </a:r>
            <a:r>
              <a:rPr lang="pt-PT" sz="1600" dirty="0" smtClean="0"/>
              <a:t>               </a:t>
            </a:r>
            <a:r>
              <a:rPr lang="pt-PT" sz="1600" dirty="0" err="1" smtClean="0"/>
              <a:t>Post-Closing</a:t>
            </a:r>
            <a:r>
              <a:rPr lang="pt-PT" sz="1600" dirty="0" smtClean="0"/>
              <a:t>/</a:t>
            </a:r>
          </a:p>
          <a:p>
            <a:pPr marL="0" indent="0">
              <a:buNone/>
            </a:pPr>
            <a:r>
              <a:rPr lang="pt-PT" sz="1600" dirty="0"/>
              <a:t>	</a:t>
            </a:r>
            <a:r>
              <a:rPr lang="pt-PT" sz="1600" dirty="0" smtClean="0"/>
              <a:t>					                 </a:t>
            </a:r>
            <a:r>
              <a:rPr lang="pt-PT" sz="1600" dirty="0" err="1" smtClean="0"/>
              <a:t>Integration</a:t>
            </a:r>
            <a:r>
              <a:rPr lang="pt-PT" sz="1600" dirty="0" smtClean="0"/>
              <a:t>/</a:t>
            </a:r>
          </a:p>
          <a:p>
            <a:pPr marL="0" indent="0">
              <a:buNone/>
            </a:pPr>
            <a:r>
              <a:rPr lang="pt-PT" sz="1600" dirty="0"/>
              <a:t>	</a:t>
            </a:r>
            <a:r>
              <a:rPr lang="pt-PT" sz="1600" dirty="0" smtClean="0"/>
              <a:t>					                  </a:t>
            </a:r>
            <a:r>
              <a:rPr lang="pt-PT" sz="1600" dirty="0" err="1" smtClean="0"/>
              <a:t>Litigation</a:t>
            </a:r>
            <a:endParaRPr lang="pt-PT" sz="1600" dirty="0" smtClean="0"/>
          </a:p>
          <a:p>
            <a:pPr marL="0" indent="0">
              <a:buNone/>
            </a:pPr>
            <a:endParaRPr lang="pt-PT" sz="1600" dirty="0" smtClean="0"/>
          </a:p>
          <a:p>
            <a:pPr marL="0" indent="0">
              <a:buNone/>
            </a:pPr>
            <a:r>
              <a:rPr lang="pt-PT" sz="1500" dirty="0" smtClean="0"/>
              <a:t>defines </a:t>
            </a:r>
            <a:r>
              <a:rPr lang="pt-PT" sz="1500" dirty="0" err="1" smtClean="0"/>
              <a:t>conduct</a:t>
            </a:r>
            <a:r>
              <a:rPr lang="pt-PT" sz="1500" dirty="0" smtClean="0"/>
              <a:t> of          </a:t>
            </a:r>
            <a:r>
              <a:rPr lang="pt-PT" sz="1500" dirty="0" err="1" smtClean="0"/>
              <a:t>addresses</a:t>
            </a:r>
            <a:r>
              <a:rPr lang="pt-PT" sz="1500" dirty="0" smtClean="0"/>
              <a:t> </a:t>
            </a:r>
            <a:r>
              <a:rPr lang="pt-PT" sz="1500" dirty="0" err="1" smtClean="0"/>
              <a:t>all</a:t>
            </a:r>
            <a:r>
              <a:rPr lang="pt-PT" sz="1500" dirty="0" smtClean="0"/>
              <a:t>            </a:t>
            </a:r>
            <a:r>
              <a:rPr lang="pt-PT" sz="1500" dirty="0" err="1" smtClean="0"/>
              <a:t>enshrines</a:t>
            </a:r>
            <a:r>
              <a:rPr lang="pt-PT" sz="1500" dirty="0" smtClean="0"/>
              <a:t>             </a:t>
            </a:r>
            <a:r>
              <a:rPr lang="pt-PT" sz="1500" dirty="0" err="1" smtClean="0"/>
              <a:t>contains</a:t>
            </a:r>
            <a:r>
              <a:rPr lang="pt-PT" sz="1500" dirty="0" smtClean="0"/>
              <a:t> </a:t>
            </a:r>
            <a:r>
              <a:rPr lang="pt-PT" sz="1500" dirty="0" err="1" smtClean="0"/>
              <a:t>the</a:t>
            </a:r>
            <a:r>
              <a:rPr lang="pt-PT" sz="1500" dirty="0" smtClean="0"/>
              <a:t>          sets </a:t>
            </a:r>
            <a:r>
              <a:rPr lang="pt-PT" sz="1500" dirty="0" err="1" smtClean="0"/>
              <a:t>the</a:t>
            </a:r>
            <a:r>
              <a:rPr lang="pt-PT" sz="1500" dirty="0" smtClean="0"/>
              <a:t> rules</a:t>
            </a:r>
          </a:p>
          <a:p>
            <a:pPr marL="0" indent="0">
              <a:buNone/>
            </a:pPr>
            <a:r>
              <a:rPr lang="pt-PT" sz="1500" dirty="0"/>
              <a:t>b</a:t>
            </a:r>
            <a:r>
              <a:rPr lang="pt-PT" sz="1500" dirty="0" smtClean="0"/>
              <a:t>usinesses </a:t>
            </a:r>
            <a:r>
              <a:rPr lang="pt-PT" sz="1500" dirty="0" err="1" smtClean="0"/>
              <a:t>and</a:t>
            </a:r>
            <a:r>
              <a:rPr lang="pt-PT" sz="1500" dirty="0" smtClean="0"/>
              <a:t>	 </a:t>
            </a:r>
            <a:r>
              <a:rPr lang="pt-PT" sz="1500" dirty="0" err="1" smtClean="0"/>
              <a:t>issues</a:t>
            </a:r>
            <a:r>
              <a:rPr lang="pt-PT" sz="1500" dirty="0" smtClean="0"/>
              <a:t> </a:t>
            </a:r>
            <a:r>
              <a:rPr lang="pt-PT" sz="1500" dirty="0" err="1" smtClean="0"/>
              <a:t>arising</a:t>
            </a:r>
            <a:r>
              <a:rPr lang="pt-PT" sz="1500" dirty="0" smtClean="0"/>
              <a:t>           </a:t>
            </a:r>
            <a:r>
              <a:rPr lang="pt-PT" sz="1500" dirty="0" err="1" smtClean="0"/>
              <a:t>the</a:t>
            </a:r>
            <a:r>
              <a:rPr lang="pt-PT" sz="1500" dirty="0" smtClean="0"/>
              <a:t> </a:t>
            </a:r>
            <a:r>
              <a:rPr lang="pt-PT" sz="1500" dirty="0" err="1" smtClean="0"/>
              <a:t>result</a:t>
            </a:r>
            <a:r>
              <a:rPr lang="pt-PT" sz="1500" dirty="0" smtClean="0"/>
              <a:t> of         complete               for dispute</a:t>
            </a:r>
          </a:p>
          <a:p>
            <a:pPr marL="0" indent="0">
              <a:buNone/>
            </a:pPr>
            <a:r>
              <a:rPr lang="pt-PT" sz="1500" dirty="0" err="1"/>
              <a:t>c</a:t>
            </a:r>
            <a:r>
              <a:rPr lang="pt-PT" sz="1500" dirty="0" err="1" smtClean="0"/>
              <a:t>ontains</a:t>
            </a:r>
            <a:r>
              <a:rPr lang="pt-PT" sz="1500" dirty="0" smtClean="0"/>
              <a:t> </a:t>
            </a:r>
            <a:r>
              <a:rPr lang="pt-PT" sz="1500" dirty="0" err="1" smtClean="0"/>
              <a:t>undertakings</a:t>
            </a:r>
            <a:r>
              <a:rPr lang="pt-PT" sz="1500" dirty="0" smtClean="0"/>
              <a:t>    from </a:t>
            </a:r>
            <a:r>
              <a:rPr lang="pt-PT" sz="1500" dirty="0" err="1" smtClean="0"/>
              <a:t>the</a:t>
            </a:r>
            <a:r>
              <a:rPr lang="pt-PT" sz="1500" dirty="0" smtClean="0"/>
              <a:t> DD             </a:t>
            </a:r>
            <a:r>
              <a:rPr lang="pt-PT" sz="1500" dirty="0" err="1" smtClean="0"/>
              <a:t>negotiation</a:t>
            </a:r>
            <a:r>
              <a:rPr lang="pt-PT" sz="1500" dirty="0" smtClean="0"/>
              <a:t>          </a:t>
            </a:r>
            <a:r>
              <a:rPr lang="pt-PT" sz="1500" dirty="0" err="1" smtClean="0"/>
              <a:t>actions</a:t>
            </a:r>
            <a:r>
              <a:rPr lang="pt-PT" sz="1500" dirty="0" smtClean="0"/>
              <a:t> to       </a:t>
            </a:r>
          </a:p>
          <a:p>
            <a:pPr marL="0" indent="0">
              <a:buNone/>
            </a:pPr>
            <a:r>
              <a:rPr lang="pt-PT" sz="1500" dirty="0" err="1" smtClean="0"/>
              <a:t>between</a:t>
            </a:r>
            <a:r>
              <a:rPr lang="pt-PT" sz="1500" dirty="0" smtClean="0"/>
              <a:t>                                                                                              </a:t>
            </a:r>
            <a:r>
              <a:rPr lang="pt-PT" sz="1500" dirty="0" err="1" smtClean="0"/>
              <a:t>consummate</a:t>
            </a:r>
            <a:endParaRPr lang="pt-PT" sz="1500" dirty="0" smtClean="0"/>
          </a:p>
          <a:p>
            <a:pPr marL="0" indent="0">
              <a:buNone/>
            </a:pPr>
            <a:r>
              <a:rPr lang="pt-PT" sz="1500" dirty="0" err="1"/>
              <a:t>t</a:t>
            </a:r>
            <a:r>
              <a:rPr lang="pt-PT" sz="1500" dirty="0" err="1" smtClean="0"/>
              <a:t>he</a:t>
            </a:r>
            <a:r>
              <a:rPr lang="pt-PT" sz="1500" dirty="0" smtClean="0"/>
              <a:t> </a:t>
            </a:r>
            <a:r>
              <a:rPr lang="pt-PT" sz="1500" dirty="0" err="1" smtClean="0"/>
              <a:t>parties</a:t>
            </a:r>
            <a:r>
              <a:rPr lang="pt-PT" sz="1500" dirty="0" smtClean="0"/>
              <a:t>                                                                                          </a:t>
            </a:r>
            <a:r>
              <a:rPr lang="pt-PT" sz="1500" dirty="0" err="1" smtClean="0"/>
              <a:t>the</a:t>
            </a:r>
            <a:r>
              <a:rPr lang="pt-PT" sz="1500" dirty="0" smtClean="0"/>
              <a:t> </a:t>
            </a:r>
            <a:r>
              <a:rPr lang="pt-PT" sz="1500" dirty="0" err="1" smtClean="0"/>
              <a:t>deal</a:t>
            </a:r>
            <a:endParaRPr lang="pt-PT" sz="1500" dirty="0" smtClean="0"/>
          </a:p>
          <a:p>
            <a:pPr marL="0" indent="0">
              <a:buNone/>
            </a:pPr>
            <a:endParaRPr lang="pt-PT" sz="1500" dirty="0"/>
          </a:p>
          <a:p>
            <a:pPr marL="0" indent="0">
              <a:buNone/>
            </a:pPr>
            <a:endParaRPr lang="pt-PT" sz="1600" dirty="0" smtClean="0"/>
          </a:p>
          <a:p>
            <a:pPr marL="0" indent="0">
              <a:buNone/>
            </a:pPr>
            <a:r>
              <a:rPr lang="pt-PT" sz="1600" dirty="0"/>
              <a:t>	</a:t>
            </a:r>
            <a:r>
              <a:rPr lang="pt-PT" sz="1600" dirty="0" smtClean="0"/>
              <a:t>	</a:t>
            </a:r>
          </a:p>
          <a:p>
            <a:pPr marL="0" indent="0">
              <a:buNone/>
            </a:pPr>
            <a:r>
              <a:rPr lang="pt-PT" sz="1600" dirty="0"/>
              <a:t>	</a:t>
            </a:r>
            <a:r>
              <a:rPr lang="pt-PT" sz="1600" dirty="0" smtClean="0"/>
              <a:t>	   </a:t>
            </a:r>
            <a:r>
              <a:rPr lang="pt-PT" sz="1600" dirty="0" err="1" smtClean="0"/>
              <a:t>Entered</a:t>
            </a:r>
            <a:r>
              <a:rPr lang="pt-PT" sz="1600" dirty="0" smtClean="0"/>
              <a:t> </a:t>
            </a:r>
            <a:r>
              <a:rPr lang="pt-PT" sz="1600" dirty="0" err="1" smtClean="0"/>
              <a:t>into</a:t>
            </a:r>
            <a:r>
              <a:rPr lang="pt-PT" sz="1600" dirty="0" smtClean="0"/>
              <a:t> </a:t>
            </a:r>
            <a:r>
              <a:rPr lang="pt-PT" sz="1600" dirty="0" err="1" smtClean="0"/>
              <a:t>between</a:t>
            </a:r>
            <a:r>
              <a:rPr lang="pt-PT" sz="1600" dirty="0" smtClean="0"/>
              <a:t> a </a:t>
            </a:r>
            <a:r>
              <a:rPr lang="pt-PT" sz="1600" dirty="0" err="1" smtClean="0"/>
              <a:t>buyer</a:t>
            </a:r>
            <a:r>
              <a:rPr lang="pt-PT" sz="1600" dirty="0" smtClean="0"/>
              <a:t> </a:t>
            </a:r>
            <a:r>
              <a:rPr lang="pt-PT" sz="1600" dirty="0" err="1" smtClean="0"/>
              <a:t>and</a:t>
            </a:r>
            <a:r>
              <a:rPr lang="pt-PT" sz="1600" dirty="0" smtClean="0"/>
              <a:t> a </a:t>
            </a:r>
            <a:r>
              <a:rPr lang="pt-PT" sz="1600" dirty="0" err="1" smtClean="0"/>
              <a:t>seller</a:t>
            </a:r>
            <a:r>
              <a:rPr lang="pt-PT" sz="1600" dirty="0" smtClean="0"/>
              <a:t> </a:t>
            </a:r>
            <a:r>
              <a:rPr lang="pt-PT" sz="1600" dirty="0" err="1" smtClean="0"/>
              <a:t>following</a:t>
            </a:r>
            <a:r>
              <a:rPr lang="pt-PT" sz="1600" dirty="0" smtClean="0"/>
              <a:t> </a:t>
            </a:r>
            <a:r>
              <a:rPr lang="pt-PT" sz="1600" dirty="0" err="1" smtClean="0"/>
              <a:t>the</a:t>
            </a:r>
            <a:r>
              <a:rPr lang="pt-PT" sz="1600" dirty="0" smtClean="0"/>
              <a:t> </a:t>
            </a:r>
            <a:r>
              <a:rPr lang="pt-PT" sz="1600" dirty="0" err="1" smtClean="0"/>
              <a:t>successfull</a:t>
            </a:r>
            <a:r>
              <a:rPr lang="pt-PT" sz="1600" dirty="0" smtClean="0"/>
              <a:t> 		</a:t>
            </a:r>
            <a:r>
              <a:rPr lang="pt-PT" sz="1600" dirty="0" err="1" smtClean="0"/>
              <a:t>completion</a:t>
            </a:r>
            <a:r>
              <a:rPr lang="pt-PT" sz="1600" dirty="0" smtClean="0"/>
              <a:t> of </a:t>
            </a:r>
            <a:r>
              <a:rPr lang="pt-PT" sz="1600" dirty="0" err="1" smtClean="0"/>
              <a:t>the</a:t>
            </a:r>
            <a:r>
              <a:rPr lang="pt-PT" sz="1600" dirty="0" smtClean="0"/>
              <a:t> </a:t>
            </a:r>
            <a:r>
              <a:rPr lang="pt-PT" sz="1600" dirty="0" err="1" smtClean="0"/>
              <a:t>first</a:t>
            </a:r>
            <a:r>
              <a:rPr lang="pt-PT" sz="1600" dirty="0" smtClean="0"/>
              <a:t> </a:t>
            </a:r>
            <a:r>
              <a:rPr lang="pt-PT" sz="1600" dirty="0" err="1" smtClean="0"/>
              <a:t>phase</a:t>
            </a:r>
            <a:r>
              <a:rPr lang="pt-PT" sz="1600" dirty="0" smtClean="0"/>
              <a:t> of </a:t>
            </a:r>
            <a:r>
              <a:rPr lang="pt-PT" sz="1600" dirty="0" err="1" smtClean="0"/>
              <a:t>negotiations</a:t>
            </a:r>
            <a:r>
              <a:rPr lang="pt-PT" sz="1600" dirty="0" smtClean="0"/>
              <a:t> of </a:t>
            </a:r>
            <a:r>
              <a:rPr lang="pt-PT" sz="1600" dirty="0" err="1" smtClean="0"/>
              <a:t>an</a:t>
            </a:r>
            <a:r>
              <a:rPr lang="pt-PT" sz="1600" dirty="0" smtClean="0"/>
              <a:t> </a:t>
            </a:r>
            <a:r>
              <a:rPr lang="pt-PT" sz="1600" dirty="0" err="1" smtClean="0"/>
              <a:t>acquisition</a:t>
            </a:r>
            <a:r>
              <a:rPr lang="pt-PT" sz="1600" dirty="0" smtClean="0"/>
              <a:t> </a:t>
            </a:r>
            <a:r>
              <a:rPr lang="pt-PT" sz="1600" dirty="0" err="1" smtClean="0"/>
              <a:t>transaction</a:t>
            </a:r>
            <a:endParaRPr lang="pt-PT" sz="1600" dirty="0" smtClean="0"/>
          </a:p>
          <a:p>
            <a:pPr marL="0" indent="0">
              <a:buNone/>
            </a:pPr>
            <a:endParaRPr lang="pt-PT" sz="1600" dirty="0" smtClean="0"/>
          </a:p>
          <a:p>
            <a:pPr marL="0" indent="0">
              <a:buNone/>
            </a:pPr>
            <a:endParaRPr lang="es-ES" sz="1600" dirty="0"/>
          </a:p>
        </p:txBody>
      </p:sp>
      <p:cxnSp>
        <p:nvCxnSpPr>
          <p:cNvPr id="6" name="Conexão recta unidireccional 5"/>
          <p:cNvCxnSpPr/>
          <p:nvPr/>
        </p:nvCxnSpPr>
        <p:spPr>
          <a:xfrm>
            <a:off x="611560" y="2222866"/>
            <a:ext cx="763284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exão recta 8"/>
          <p:cNvCxnSpPr/>
          <p:nvPr/>
        </p:nvCxnSpPr>
        <p:spPr>
          <a:xfrm>
            <a:off x="2968977" y="2128973"/>
            <a:ext cx="0" cy="108012"/>
          </a:xfrm>
          <a:prstGeom prst="line">
            <a:avLst/>
          </a:prstGeom>
        </p:spPr>
        <p:style>
          <a:lnRef idx="2">
            <a:schemeClr val="dk1"/>
          </a:lnRef>
          <a:fillRef idx="0">
            <a:schemeClr val="dk1"/>
          </a:fillRef>
          <a:effectRef idx="1">
            <a:schemeClr val="dk1"/>
          </a:effectRef>
          <a:fontRef idx="minor">
            <a:schemeClr val="tx1"/>
          </a:fontRef>
        </p:style>
      </p:cxnSp>
      <p:cxnSp>
        <p:nvCxnSpPr>
          <p:cNvPr id="12" name="Conexão recta 11"/>
          <p:cNvCxnSpPr/>
          <p:nvPr/>
        </p:nvCxnSpPr>
        <p:spPr>
          <a:xfrm>
            <a:off x="4401158" y="2114854"/>
            <a:ext cx="0" cy="108012"/>
          </a:xfrm>
          <a:prstGeom prst="line">
            <a:avLst/>
          </a:prstGeom>
        </p:spPr>
        <p:style>
          <a:lnRef idx="2">
            <a:schemeClr val="dk1"/>
          </a:lnRef>
          <a:fillRef idx="0">
            <a:schemeClr val="dk1"/>
          </a:fillRef>
          <a:effectRef idx="1">
            <a:schemeClr val="dk1"/>
          </a:effectRef>
          <a:fontRef idx="minor">
            <a:schemeClr val="tx1"/>
          </a:fontRef>
        </p:style>
      </p:cxnSp>
      <p:cxnSp>
        <p:nvCxnSpPr>
          <p:cNvPr id="13" name="Conexão recta 12"/>
          <p:cNvCxnSpPr/>
          <p:nvPr/>
        </p:nvCxnSpPr>
        <p:spPr>
          <a:xfrm>
            <a:off x="5788157" y="2114854"/>
            <a:ext cx="0" cy="108012"/>
          </a:xfrm>
          <a:prstGeom prst="line">
            <a:avLst/>
          </a:prstGeom>
        </p:spPr>
        <p:style>
          <a:lnRef idx="2">
            <a:schemeClr val="dk1"/>
          </a:lnRef>
          <a:fillRef idx="0">
            <a:schemeClr val="dk1"/>
          </a:fillRef>
          <a:effectRef idx="1">
            <a:schemeClr val="dk1"/>
          </a:effectRef>
          <a:fontRef idx="minor">
            <a:schemeClr val="tx1"/>
          </a:fontRef>
        </p:style>
      </p:cxnSp>
      <p:cxnSp>
        <p:nvCxnSpPr>
          <p:cNvPr id="14" name="Conexão recta 13"/>
          <p:cNvCxnSpPr/>
          <p:nvPr/>
        </p:nvCxnSpPr>
        <p:spPr>
          <a:xfrm>
            <a:off x="7308304" y="2120272"/>
            <a:ext cx="0" cy="108012"/>
          </a:xfrm>
          <a:prstGeom prst="line">
            <a:avLst/>
          </a:prstGeom>
        </p:spPr>
        <p:style>
          <a:lnRef idx="2">
            <a:schemeClr val="dk1"/>
          </a:lnRef>
          <a:fillRef idx="0">
            <a:schemeClr val="dk1"/>
          </a:fillRef>
          <a:effectRef idx="1">
            <a:schemeClr val="dk1"/>
          </a:effectRef>
          <a:fontRef idx="minor">
            <a:schemeClr val="tx1"/>
          </a:fontRef>
        </p:style>
      </p:cxnSp>
      <p:cxnSp>
        <p:nvCxnSpPr>
          <p:cNvPr id="15" name="Conexão recta 14"/>
          <p:cNvCxnSpPr/>
          <p:nvPr/>
        </p:nvCxnSpPr>
        <p:spPr>
          <a:xfrm>
            <a:off x="1263901" y="2074967"/>
            <a:ext cx="0" cy="108012"/>
          </a:xfrm>
          <a:prstGeom prst="line">
            <a:avLst/>
          </a:prstGeom>
        </p:spPr>
        <p:style>
          <a:lnRef idx="2">
            <a:schemeClr val="dk1"/>
          </a:lnRef>
          <a:fillRef idx="0">
            <a:schemeClr val="dk1"/>
          </a:fillRef>
          <a:effectRef idx="1">
            <a:schemeClr val="dk1"/>
          </a:effectRef>
          <a:fontRef idx="minor">
            <a:schemeClr val="tx1"/>
          </a:fontRef>
        </p:style>
      </p:cxnSp>
      <p:sp>
        <p:nvSpPr>
          <p:cNvPr id="16" name="Oval 15"/>
          <p:cNvSpPr/>
          <p:nvPr/>
        </p:nvSpPr>
        <p:spPr>
          <a:xfrm>
            <a:off x="395535" y="2060848"/>
            <a:ext cx="1872209" cy="3096344"/>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Forma livre 17"/>
          <p:cNvSpPr/>
          <p:nvPr/>
        </p:nvSpPr>
        <p:spPr>
          <a:xfrm>
            <a:off x="1259632" y="5517232"/>
            <a:ext cx="987475" cy="283009"/>
          </a:xfrm>
          <a:custGeom>
            <a:avLst/>
            <a:gdLst>
              <a:gd name="connsiteX0" fmla="*/ 0 w 767166"/>
              <a:gd name="connsiteY0" fmla="*/ 30997 h 178230"/>
              <a:gd name="connsiteX1" fmla="*/ 38745 w 767166"/>
              <a:gd name="connsiteY1" fmla="*/ 15498 h 178230"/>
              <a:gd name="connsiteX2" fmla="*/ 116237 w 767166"/>
              <a:gd name="connsiteY2" fmla="*/ 0 h 178230"/>
              <a:gd name="connsiteX3" fmla="*/ 255722 w 767166"/>
              <a:gd name="connsiteY3" fmla="*/ 7749 h 178230"/>
              <a:gd name="connsiteX4" fmla="*/ 278969 w 767166"/>
              <a:gd name="connsiteY4" fmla="*/ 15498 h 178230"/>
              <a:gd name="connsiteX5" fmla="*/ 364210 w 767166"/>
              <a:gd name="connsiteY5" fmla="*/ 85241 h 178230"/>
              <a:gd name="connsiteX6" fmla="*/ 387457 w 767166"/>
              <a:gd name="connsiteY6" fmla="*/ 108488 h 178230"/>
              <a:gd name="connsiteX7" fmla="*/ 402956 w 767166"/>
              <a:gd name="connsiteY7" fmla="*/ 123986 h 178230"/>
              <a:gd name="connsiteX8" fmla="*/ 449451 w 767166"/>
              <a:gd name="connsiteY8" fmla="*/ 147234 h 178230"/>
              <a:gd name="connsiteX9" fmla="*/ 526942 w 767166"/>
              <a:gd name="connsiteY9" fmla="*/ 170481 h 178230"/>
              <a:gd name="connsiteX10" fmla="*/ 550189 w 767166"/>
              <a:gd name="connsiteY10" fmla="*/ 178230 h 178230"/>
              <a:gd name="connsiteX11" fmla="*/ 736169 w 767166"/>
              <a:gd name="connsiteY11" fmla="*/ 170481 h 178230"/>
              <a:gd name="connsiteX12" fmla="*/ 767166 w 767166"/>
              <a:gd name="connsiteY12" fmla="*/ 154983 h 178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7166" h="178230">
                <a:moveTo>
                  <a:pt x="0" y="30997"/>
                </a:moveTo>
                <a:cubicBezTo>
                  <a:pt x="12915" y="25831"/>
                  <a:pt x="25549" y="19897"/>
                  <a:pt x="38745" y="15498"/>
                </a:cubicBezTo>
                <a:cubicBezTo>
                  <a:pt x="61862" y="7792"/>
                  <a:pt x="93349" y="3815"/>
                  <a:pt x="116237" y="0"/>
                </a:cubicBezTo>
                <a:cubicBezTo>
                  <a:pt x="162732" y="2583"/>
                  <a:pt x="209365" y="3334"/>
                  <a:pt x="255722" y="7749"/>
                </a:cubicBezTo>
                <a:cubicBezTo>
                  <a:pt x="263853" y="8523"/>
                  <a:pt x="271829" y="11531"/>
                  <a:pt x="278969" y="15498"/>
                </a:cubicBezTo>
                <a:cubicBezTo>
                  <a:pt x="325238" y="41203"/>
                  <a:pt x="327417" y="48448"/>
                  <a:pt x="364210" y="85241"/>
                </a:cubicBezTo>
                <a:lnTo>
                  <a:pt x="387457" y="108488"/>
                </a:lnTo>
                <a:cubicBezTo>
                  <a:pt x="392623" y="113654"/>
                  <a:pt x="396025" y="121675"/>
                  <a:pt x="402956" y="123986"/>
                </a:cubicBezTo>
                <a:cubicBezTo>
                  <a:pt x="487757" y="152257"/>
                  <a:pt x="359297" y="107166"/>
                  <a:pt x="449451" y="147234"/>
                </a:cubicBezTo>
                <a:cubicBezTo>
                  <a:pt x="482601" y="161967"/>
                  <a:pt x="495383" y="161464"/>
                  <a:pt x="526942" y="170481"/>
                </a:cubicBezTo>
                <a:cubicBezTo>
                  <a:pt x="534796" y="172725"/>
                  <a:pt x="542440" y="175647"/>
                  <a:pt x="550189" y="178230"/>
                </a:cubicBezTo>
                <a:cubicBezTo>
                  <a:pt x="612182" y="175647"/>
                  <a:pt x="674291" y="175064"/>
                  <a:pt x="736169" y="170481"/>
                </a:cubicBezTo>
                <a:cubicBezTo>
                  <a:pt x="755403" y="169056"/>
                  <a:pt x="756986" y="165163"/>
                  <a:pt x="767166" y="1549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0" name="Conexão recta unidireccional 19"/>
          <p:cNvCxnSpPr>
            <a:stCxn id="18" idx="9"/>
          </p:cNvCxnSpPr>
          <p:nvPr/>
        </p:nvCxnSpPr>
        <p:spPr>
          <a:xfrm>
            <a:off x="1937897" y="5787936"/>
            <a:ext cx="433295" cy="1230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a:t>
            </a:fld>
            <a:endParaRPr lang="es-ES"/>
          </a:p>
        </p:txBody>
      </p:sp>
    </p:spTree>
    <p:extLst>
      <p:ext uri="{BB962C8B-B14F-4D97-AF65-F5344CB8AC3E}">
        <p14:creationId xmlns:p14="http://schemas.microsoft.com/office/powerpoint/2010/main" val="15301386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“Failing to Plan, is Planning to Fail”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marL="357188" indent="-357188">
              <a:buNone/>
            </a:pPr>
            <a:r>
              <a:rPr lang="en-US" sz="1800" dirty="0" smtClean="0"/>
              <a:t>1.	Identify </a:t>
            </a:r>
            <a:r>
              <a:rPr lang="en-US" sz="1800" dirty="0"/>
              <a:t>the overall objectives of the buyer and seller. </a:t>
            </a:r>
          </a:p>
          <a:p>
            <a:pPr marL="357188" indent="-357188">
              <a:buNone/>
            </a:pPr>
            <a:r>
              <a:rPr lang="en-US" sz="1800" dirty="0"/>
              <a:t>2</a:t>
            </a:r>
            <a:r>
              <a:rPr lang="en-US" sz="1800" dirty="0" smtClean="0"/>
              <a:t>.	Understand </a:t>
            </a:r>
            <a:r>
              <a:rPr lang="en-US" sz="1800" dirty="0"/>
              <a:t>the financial needs of buyer and seller. </a:t>
            </a:r>
          </a:p>
          <a:p>
            <a:pPr marL="357188" indent="-357188">
              <a:buNone/>
            </a:pPr>
            <a:r>
              <a:rPr lang="en-US" sz="1800" dirty="0"/>
              <a:t>3</a:t>
            </a:r>
            <a:r>
              <a:rPr lang="en-US" sz="1800" dirty="0" smtClean="0"/>
              <a:t>.	Obtain </a:t>
            </a:r>
            <a:r>
              <a:rPr lang="en-US" sz="1800" dirty="0"/>
              <a:t>approval from seller for lines of communication with seller’s staff and for conducting discussions with employees and third parties. </a:t>
            </a:r>
          </a:p>
          <a:p>
            <a:pPr lvl="1"/>
            <a:r>
              <a:rPr lang="en-US" sz="1800" dirty="0" smtClean="0"/>
              <a:t>Sellers </a:t>
            </a:r>
            <a:r>
              <a:rPr lang="en-US" sz="1800" dirty="0"/>
              <a:t>are particularly sensitive to the buyer talking with employees and customers. </a:t>
            </a:r>
          </a:p>
          <a:p>
            <a:pPr marL="357188" indent="-357188">
              <a:buNone/>
            </a:pPr>
            <a:r>
              <a:rPr lang="en-US" sz="1800" dirty="0"/>
              <a:t>4</a:t>
            </a:r>
            <a:r>
              <a:rPr lang="en-US" sz="1800" dirty="0" smtClean="0"/>
              <a:t>.	Assign </a:t>
            </a:r>
            <a:r>
              <a:rPr lang="en-US" sz="1800" dirty="0"/>
              <a:t>responsibilities for all areas of the work. </a:t>
            </a:r>
          </a:p>
          <a:p>
            <a:pPr marL="357188" indent="-357188">
              <a:buNone/>
            </a:pPr>
            <a:r>
              <a:rPr lang="en-US" sz="1800" dirty="0"/>
              <a:t>5</a:t>
            </a:r>
            <a:r>
              <a:rPr lang="en-US" sz="1800" dirty="0" smtClean="0"/>
              <a:t>.	Line </a:t>
            </a:r>
            <a:r>
              <a:rPr lang="en-US" sz="1800" dirty="0"/>
              <a:t>up attorneys, outside accountants and other specialists, and reach an understanding of assistance they will provide. </a:t>
            </a:r>
          </a:p>
          <a:p>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60</a:t>
            </a:fld>
            <a:endParaRPr lang="es-ES"/>
          </a:p>
        </p:txBody>
      </p:sp>
    </p:spTree>
    <p:extLst>
      <p:ext uri="{BB962C8B-B14F-4D97-AF65-F5344CB8AC3E}">
        <p14:creationId xmlns:p14="http://schemas.microsoft.com/office/powerpoint/2010/main" val="2280609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Basic Information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marL="357188" indent="-357188">
              <a:buNone/>
            </a:pPr>
            <a:r>
              <a:rPr lang="en-US" sz="1900" dirty="0" smtClean="0"/>
              <a:t>1.	Understand </a:t>
            </a:r>
            <a:r>
              <a:rPr lang="en-US" sz="1900" dirty="0"/>
              <a:t>the business and its history. </a:t>
            </a:r>
          </a:p>
          <a:p>
            <a:pPr marL="357188" indent="-357188">
              <a:buNone/>
            </a:pPr>
            <a:r>
              <a:rPr lang="en-US" sz="1900" dirty="0"/>
              <a:t>2</a:t>
            </a:r>
            <a:r>
              <a:rPr lang="en-US" sz="1900" dirty="0" smtClean="0"/>
              <a:t>.	Obtain </a:t>
            </a:r>
            <a:r>
              <a:rPr lang="en-US" sz="1900" dirty="0"/>
              <a:t>an organizational chart or listing of employees. </a:t>
            </a:r>
          </a:p>
          <a:p>
            <a:pPr marL="357188" indent="-357188">
              <a:buNone/>
            </a:pPr>
            <a:r>
              <a:rPr lang="en-US" sz="1900" dirty="0"/>
              <a:t>3</a:t>
            </a:r>
            <a:r>
              <a:rPr lang="en-US" sz="1900" dirty="0" smtClean="0"/>
              <a:t>.	Obtain </a:t>
            </a:r>
            <a:r>
              <a:rPr lang="en-US" sz="1900" dirty="0"/>
              <a:t>resumes of management and key employees. </a:t>
            </a:r>
          </a:p>
          <a:p>
            <a:pPr marL="357188" indent="-357188">
              <a:buNone/>
            </a:pPr>
            <a:r>
              <a:rPr lang="en-US" sz="1900" dirty="0"/>
              <a:t>4</a:t>
            </a:r>
            <a:r>
              <a:rPr lang="en-US" sz="1900" dirty="0" smtClean="0"/>
              <a:t>.	Obtain </a:t>
            </a:r>
            <a:r>
              <a:rPr lang="en-US" sz="1900" dirty="0"/>
              <a:t>data of outstanding stock and its ownership, if the transaction will be structured as a stock purchase. </a:t>
            </a:r>
          </a:p>
          <a:p>
            <a:pPr marL="357188" indent="-357188">
              <a:buNone/>
            </a:pPr>
            <a:r>
              <a:rPr lang="en-US" sz="1900" dirty="0"/>
              <a:t>5</a:t>
            </a:r>
            <a:r>
              <a:rPr lang="en-US" sz="1900" dirty="0" smtClean="0"/>
              <a:t>.	Prepare </a:t>
            </a:r>
            <a:r>
              <a:rPr lang="en-US" sz="1900" dirty="0"/>
              <a:t>a roster of team members, both inside and third party consultants, to include addresses, phone numbers, email addresses, etc. </a:t>
            </a:r>
          </a:p>
          <a:p>
            <a:pPr marL="357188" indent="-357188">
              <a:buNone/>
            </a:pPr>
            <a:r>
              <a:rPr lang="en-US" sz="1900" dirty="0"/>
              <a:t>6</a:t>
            </a:r>
            <a:r>
              <a:rPr lang="en-US" sz="1900" dirty="0" smtClean="0"/>
              <a:t>.	Obtain </a:t>
            </a:r>
            <a:r>
              <a:rPr lang="en-US" sz="1900" dirty="0"/>
              <a:t>industry statistics to serve as a benchmark for the target company’s operations. </a:t>
            </a:r>
          </a:p>
          <a:p>
            <a:pPr marL="357188" indent="-357188">
              <a:buNone/>
            </a:pPr>
            <a:r>
              <a:rPr lang="en-US" sz="1900" dirty="0"/>
              <a:t>7</a:t>
            </a:r>
            <a:r>
              <a:rPr lang="en-US" sz="1900" dirty="0" smtClean="0"/>
              <a:t>.	Understand </a:t>
            </a:r>
            <a:r>
              <a:rPr lang="en-US" sz="1900" dirty="0"/>
              <a:t>the company’s economic prospects, its products and the industry. </a:t>
            </a:r>
          </a:p>
          <a:p>
            <a:pPr marL="357188" indent="-357188">
              <a:buNone/>
            </a:pPr>
            <a:r>
              <a:rPr lang="en-US" sz="1900" dirty="0"/>
              <a:t>8</a:t>
            </a:r>
            <a:r>
              <a:rPr lang="en-US" sz="1900" dirty="0" smtClean="0"/>
              <a:t>.	Determine </a:t>
            </a:r>
            <a:r>
              <a:rPr lang="en-US" sz="1900" dirty="0"/>
              <a:t>the countries/states in which company is licensed to operate. </a:t>
            </a:r>
          </a:p>
          <a:p>
            <a:endParaRPr lang="es-ES" sz="29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61</a:t>
            </a:fld>
            <a:endParaRPr lang="es-ES"/>
          </a:p>
        </p:txBody>
      </p:sp>
    </p:spTree>
    <p:extLst>
      <p:ext uri="{BB962C8B-B14F-4D97-AF65-F5344CB8AC3E}">
        <p14:creationId xmlns:p14="http://schemas.microsoft.com/office/powerpoint/2010/main" val="24325141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000" b="1" dirty="0" err="1" smtClean="0">
                <a:solidFill>
                  <a:schemeClr val="tx2"/>
                </a:solidFill>
              </a:rPr>
              <a:t>Due</a:t>
            </a:r>
            <a:r>
              <a:rPr lang="es-ES" sz="2000" b="1" dirty="0" smtClean="0">
                <a:solidFill>
                  <a:schemeClr val="tx2"/>
                </a:solidFill>
              </a:rPr>
              <a:t> </a:t>
            </a:r>
            <a:r>
              <a:rPr lang="es-ES" sz="2000" b="1" dirty="0" err="1">
                <a:solidFill>
                  <a:schemeClr val="tx2"/>
                </a:solidFill>
              </a:rPr>
              <a:t>Diligence</a:t>
            </a:r>
            <a:r>
              <a:rPr lang="es-ES" sz="2000" b="1" dirty="0">
                <a:solidFill>
                  <a:schemeClr val="tx2"/>
                </a:solidFill>
              </a:rPr>
              <a:t> </a:t>
            </a:r>
            <a:r>
              <a:rPr lang="es-ES" sz="2000" b="1" dirty="0" err="1">
                <a:solidFill>
                  <a:schemeClr val="tx2"/>
                </a:solidFill>
              </a:rPr>
              <a:t>Checklist</a:t>
            </a:r>
            <a:r>
              <a:rPr lang="es-ES" sz="2000" b="1" dirty="0">
                <a:solidFill>
                  <a:schemeClr val="tx2"/>
                </a:solidFill>
              </a:rPr>
              <a:t>: </a:t>
            </a:r>
            <a:r>
              <a:rPr lang="es-ES" sz="2000" b="1" dirty="0" err="1">
                <a:solidFill>
                  <a:schemeClr val="tx2"/>
                </a:solidFill>
              </a:rPr>
              <a:t>Operations</a:t>
            </a:r>
            <a:r>
              <a:rPr lang="es-ES" sz="2000" b="1" dirty="0">
                <a:solidFill>
                  <a:schemeClr val="tx2"/>
                </a:solidFill>
              </a:rPr>
              <a:t> </a:t>
            </a:r>
          </a:p>
        </p:txBody>
      </p:sp>
      <p:sp>
        <p:nvSpPr>
          <p:cNvPr id="3" name="Marcador de Posição de Conteúdo 2"/>
          <p:cNvSpPr>
            <a:spLocks noGrp="1"/>
          </p:cNvSpPr>
          <p:nvPr>
            <p:ph idx="1"/>
          </p:nvPr>
        </p:nvSpPr>
        <p:spPr>
          <a:xfrm>
            <a:off x="457200" y="1196752"/>
            <a:ext cx="8229600" cy="4929411"/>
          </a:xfrm>
        </p:spPr>
        <p:txBody>
          <a:bodyPr>
            <a:normAutofit fontScale="40000" lnSpcReduction="20000"/>
          </a:bodyPr>
          <a:lstStyle/>
          <a:p>
            <a:pPr marL="0" indent="0">
              <a:buNone/>
            </a:pPr>
            <a:endParaRPr lang="es-ES" dirty="0"/>
          </a:p>
          <a:p>
            <a:pPr marL="357188" indent="-357188">
              <a:buNone/>
            </a:pPr>
            <a:r>
              <a:rPr lang="en-US" sz="4500" dirty="0"/>
              <a:t>1</a:t>
            </a:r>
            <a:r>
              <a:rPr lang="en-US" sz="4500" dirty="0" smtClean="0"/>
              <a:t>.	Evaluate </a:t>
            </a:r>
            <a:r>
              <a:rPr lang="en-US" sz="4500" dirty="0"/>
              <a:t>quality of products and services and determine the effort required to rectify any deficiencies. </a:t>
            </a:r>
          </a:p>
          <a:p>
            <a:pPr marL="357188" indent="-357188">
              <a:buNone/>
            </a:pPr>
            <a:r>
              <a:rPr lang="en-US" sz="4500" dirty="0"/>
              <a:t>2</a:t>
            </a:r>
            <a:r>
              <a:rPr lang="en-US" sz="4500" dirty="0" smtClean="0"/>
              <a:t>.	Evaluate </a:t>
            </a:r>
            <a:r>
              <a:rPr lang="en-US" sz="4500" dirty="0"/>
              <a:t>the plant, facilities, warehouses, equipment, offices, etc. to be acquired. </a:t>
            </a:r>
          </a:p>
          <a:p>
            <a:pPr marL="357188" indent="-357188">
              <a:buNone/>
            </a:pPr>
            <a:r>
              <a:rPr lang="en-US" sz="4500" dirty="0"/>
              <a:t>3</a:t>
            </a:r>
            <a:r>
              <a:rPr lang="en-US" sz="4500" dirty="0" smtClean="0"/>
              <a:t>.	Review </a:t>
            </a:r>
            <a:r>
              <a:rPr lang="en-US" sz="4500" dirty="0"/>
              <a:t>production, materials-handling, warehousing, shipping, etc. procedures and controls. </a:t>
            </a:r>
          </a:p>
          <a:p>
            <a:pPr marL="357188" indent="-357188">
              <a:buNone/>
            </a:pPr>
            <a:r>
              <a:rPr lang="en-US" sz="4500" dirty="0"/>
              <a:t>4</a:t>
            </a:r>
            <a:r>
              <a:rPr lang="en-US" sz="4500" dirty="0" smtClean="0"/>
              <a:t>.	Determine </a:t>
            </a:r>
            <a:r>
              <a:rPr lang="en-US" sz="4500" dirty="0"/>
              <a:t>that the present and potential operating capacity is adequate to support the market forecast. </a:t>
            </a:r>
          </a:p>
          <a:p>
            <a:pPr marL="357188" indent="-357188">
              <a:buNone/>
            </a:pPr>
            <a:r>
              <a:rPr lang="en-US" sz="4500" dirty="0"/>
              <a:t>5</a:t>
            </a:r>
            <a:r>
              <a:rPr lang="en-US" sz="4500" dirty="0" smtClean="0"/>
              <a:t>.	Determine </a:t>
            </a:r>
            <a:r>
              <a:rPr lang="en-US" sz="4500" dirty="0"/>
              <a:t>availability and supply chain of raw materials, parts, components, etc. required for the company’s business. </a:t>
            </a:r>
          </a:p>
          <a:p>
            <a:pPr marL="357188" indent="-357188">
              <a:buNone/>
            </a:pPr>
            <a:r>
              <a:rPr lang="en-US" sz="4500" dirty="0"/>
              <a:t>6</a:t>
            </a:r>
            <a:r>
              <a:rPr lang="en-US" sz="4500" dirty="0" smtClean="0"/>
              <a:t>.	Evaluate </a:t>
            </a:r>
            <a:r>
              <a:rPr lang="en-US" sz="4500" dirty="0"/>
              <a:t>the quantity and condition of inventory, as well as the market for the inventory. </a:t>
            </a:r>
          </a:p>
          <a:p>
            <a:pPr marL="357188" indent="-357188">
              <a:buNone/>
            </a:pPr>
            <a:r>
              <a:rPr lang="en-US" sz="4500" dirty="0"/>
              <a:t>7</a:t>
            </a:r>
            <a:r>
              <a:rPr lang="en-US" sz="4500" dirty="0" smtClean="0"/>
              <a:t>.	Consider </a:t>
            </a:r>
            <a:r>
              <a:rPr lang="en-US" sz="4500" dirty="0"/>
              <a:t>the investment needed to support any plans for expansion. </a:t>
            </a:r>
          </a:p>
          <a:p>
            <a:pPr marL="357188" indent="-357188">
              <a:buNone/>
            </a:pPr>
            <a:r>
              <a:rPr lang="en-US" sz="4500" dirty="0"/>
              <a:t>8</a:t>
            </a:r>
            <a:r>
              <a:rPr lang="en-US" sz="4500" dirty="0" smtClean="0"/>
              <a:t>.	Obtain </a:t>
            </a:r>
            <a:r>
              <a:rPr lang="en-US" sz="4500" dirty="0"/>
              <a:t>copies of the Company’s licenses and permits. </a:t>
            </a:r>
          </a:p>
          <a:p>
            <a:pPr marL="357188" indent="-357188">
              <a:buNone/>
            </a:pPr>
            <a:r>
              <a:rPr lang="en-US" sz="4500" dirty="0"/>
              <a:t>9</a:t>
            </a:r>
            <a:r>
              <a:rPr lang="en-US" sz="4500" dirty="0" smtClean="0"/>
              <a:t>.	Determine </a:t>
            </a:r>
            <a:r>
              <a:rPr lang="en-US" sz="4500" dirty="0"/>
              <a:t>safety, productivity and efficiency standards and performance. </a:t>
            </a:r>
          </a:p>
          <a:p>
            <a:pPr marL="357188" indent="-357188">
              <a:buNone/>
            </a:pPr>
            <a:r>
              <a:rPr lang="en-US" sz="4500" dirty="0"/>
              <a:t>10</a:t>
            </a:r>
            <a:r>
              <a:rPr lang="en-US" sz="4500" dirty="0" smtClean="0"/>
              <a:t>.	Obtain </a:t>
            </a:r>
            <a:r>
              <a:rPr lang="en-US" sz="4500" dirty="0"/>
              <a:t>summary of OSHA matters for the last several years. </a:t>
            </a:r>
          </a:p>
          <a:p>
            <a:pPr marL="357188" indent="-357188">
              <a:buNone/>
            </a:pPr>
            <a:r>
              <a:rPr lang="en-US" sz="4500" dirty="0"/>
              <a:t>11</a:t>
            </a:r>
            <a:r>
              <a:rPr lang="en-US" sz="4500" dirty="0" smtClean="0"/>
              <a:t>.	Obtain </a:t>
            </a:r>
            <a:r>
              <a:rPr lang="en-US" sz="4500" dirty="0"/>
              <a:t>summary of federal and state EPA issues for the last several years. </a:t>
            </a:r>
          </a:p>
          <a:p>
            <a:pPr lvl="1"/>
            <a:r>
              <a:rPr lang="en-US" sz="4500" dirty="0" smtClean="0"/>
              <a:t>Evaluate </a:t>
            </a:r>
            <a:r>
              <a:rPr lang="en-US" sz="4500" dirty="0"/>
              <a:t>the need for and cost of any required clean-up of contaminants. </a:t>
            </a:r>
          </a:p>
          <a:p>
            <a:pPr lvl="1"/>
            <a:r>
              <a:rPr lang="en-US" sz="4500" dirty="0" smtClean="0"/>
              <a:t>Strongly </a:t>
            </a:r>
            <a:r>
              <a:rPr lang="en-US" sz="4500" dirty="0"/>
              <a:t>consider the need for an environmental study. </a:t>
            </a:r>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62</a:t>
            </a:fld>
            <a:endParaRPr lang="es-ES"/>
          </a:p>
        </p:txBody>
      </p:sp>
    </p:spTree>
    <p:extLst>
      <p:ext uri="{BB962C8B-B14F-4D97-AF65-F5344CB8AC3E}">
        <p14:creationId xmlns:p14="http://schemas.microsoft.com/office/powerpoint/2010/main" val="11386572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Sales &amp; Marketing </a:t>
            </a:r>
            <a:endParaRPr lang="es-ES" sz="2200" b="1" dirty="0">
              <a:solidFill>
                <a:schemeClr val="tx2"/>
              </a:solidFill>
            </a:endParaRPr>
          </a:p>
        </p:txBody>
      </p:sp>
      <p:sp>
        <p:nvSpPr>
          <p:cNvPr id="3" name="Marcador de Posição de Conteúdo 2"/>
          <p:cNvSpPr>
            <a:spLocks noGrp="1"/>
          </p:cNvSpPr>
          <p:nvPr>
            <p:ph idx="1"/>
          </p:nvPr>
        </p:nvSpPr>
        <p:spPr>
          <a:xfrm>
            <a:off x="457200" y="1412776"/>
            <a:ext cx="8229600" cy="4713387"/>
          </a:xfrm>
        </p:spPr>
        <p:txBody>
          <a:bodyPr>
            <a:normAutofit/>
          </a:bodyPr>
          <a:lstStyle/>
          <a:p>
            <a:pPr marL="357188" indent="-357188">
              <a:buNone/>
            </a:pPr>
            <a:r>
              <a:rPr lang="en-US" sz="1800" dirty="0" smtClean="0"/>
              <a:t>1.	Identify </a:t>
            </a:r>
            <a:r>
              <a:rPr lang="en-US" sz="1800" dirty="0"/>
              <a:t>major customers to evaluate likelihood of their continuing with the company. </a:t>
            </a:r>
          </a:p>
          <a:p>
            <a:pPr lvl="1"/>
            <a:r>
              <a:rPr lang="en-US" sz="1800" dirty="0" smtClean="0"/>
              <a:t>Obtain </a:t>
            </a:r>
            <a:r>
              <a:rPr lang="en-US" sz="1800" dirty="0"/>
              <a:t>sales volume by year for the last several years. </a:t>
            </a:r>
          </a:p>
          <a:p>
            <a:pPr marL="357188" indent="-357188">
              <a:buNone/>
            </a:pPr>
            <a:r>
              <a:rPr lang="en-US" sz="1800" dirty="0"/>
              <a:t>2</a:t>
            </a:r>
            <a:r>
              <a:rPr lang="en-US" sz="1800" dirty="0" smtClean="0"/>
              <a:t>.	Determine </a:t>
            </a:r>
            <a:r>
              <a:rPr lang="en-US" sz="1800" dirty="0"/>
              <a:t>whether the company is overly dependent on any single customer. </a:t>
            </a:r>
          </a:p>
          <a:p>
            <a:pPr marL="357188" indent="-357188">
              <a:buNone/>
            </a:pPr>
            <a:r>
              <a:rPr lang="en-US" sz="1800" dirty="0"/>
              <a:t>3</a:t>
            </a:r>
            <a:r>
              <a:rPr lang="en-US" sz="1800" dirty="0" smtClean="0"/>
              <a:t>.	Identify </a:t>
            </a:r>
            <a:r>
              <a:rPr lang="en-US" sz="1800" dirty="0"/>
              <a:t>major competitors and evaluate the company's competitive position (possible SWOT analysis). </a:t>
            </a:r>
          </a:p>
          <a:p>
            <a:pPr lvl="1"/>
            <a:r>
              <a:rPr lang="en-US" sz="1800" dirty="0" smtClean="0"/>
              <a:t>Identify </a:t>
            </a:r>
            <a:r>
              <a:rPr lang="en-US" sz="1800" dirty="0"/>
              <a:t>and understand barriers to entry into the market, as well as the company’s competitive advantages and disadvantages vs. its competitors. </a:t>
            </a:r>
          </a:p>
          <a:p>
            <a:pPr marL="357188" indent="-357188">
              <a:buNone/>
            </a:pPr>
            <a:r>
              <a:rPr lang="en-US" sz="1800" dirty="0"/>
              <a:t>4</a:t>
            </a:r>
            <a:r>
              <a:rPr lang="en-US" sz="1800" dirty="0" smtClean="0"/>
              <a:t>.	Determine </a:t>
            </a:r>
            <a:r>
              <a:rPr lang="en-US" sz="1800" dirty="0"/>
              <a:t>the company’s market share and evaluate whether the company has potential for growth or has reached market saturation. </a:t>
            </a:r>
          </a:p>
          <a:p>
            <a:pPr marL="357188" indent="-357188">
              <a:buNone/>
            </a:pPr>
            <a:r>
              <a:rPr lang="en-US" sz="1800" dirty="0"/>
              <a:t>5</a:t>
            </a:r>
            <a:r>
              <a:rPr lang="en-US" sz="1800" dirty="0" smtClean="0"/>
              <a:t>.	Document </a:t>
            </a:r>
            <a:r>
              <a:rPr lang="en-US" sz="1800" dirty="0"/>
              <a:t>the company’s advertising and sales policies, as well as the cost of those activities. </a:t>
            </a:r>
          </a:p>
          <a:p>
            <a:pPr marL="357188" indent="-357188">
              <a:buNone/>
            </a:pPr>
            <a:r>
              <a:rPr lang="en-US" sz="1800" dirty="0"/>
              <a:t>6</a:t>
            </a:r>
            <a:r>
              <a:rPr lang="en-US" sz="1800" dirty="0" smtClean="0"/>
              <a:t>.	Explore </a:t>
            </a:r>
            <a:r>
              <a:rPr lang="en-US" sz="1800" dirty="0"/>
              <a:t>the company’s advertising agency and review its budget and historical spending. </a:t>
            </a:r>
          </a:p>
          <a:p>
            <a:pPr marL="357188" indent="-357188">
              <a:buNone/>
            </a:pPr>
            <a:r>
              <a:rPr lang="en-US" sz="1800" dirty="0"/>
              <a:t>7</a:t>
            </a:r>
            <a:r>
              <a:rPr lang="en-US" sz="1800" dirty="0" smtClean="0"/>
              <a:t>.	Understand </a:t>
            </a:r>
            <a:r>
              <a:rPr lang="en-US" sz="1800" dirty="0"/>
              <a:t>the methods of distributing the company’s products or services. </a:t>
            </a:r>
          </a:p>
          <a:p>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63</a:t>
            </a:fld>
            <a:endParaRPr lang="es-ES"/>
          </a:p>
        </p:txBody>
      </p:sp>
    </p:spTree>
    <p:extLst>
      <p:ext uri="{BB962C8B-B14F-4D97-AF65-F5344CB8AC3E}">
        <p14:creationId xmlns:p14="http://schemas.microsoft.com/office/powerpoint/2010/main" val="13741012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Sales &amp; Marketing (Cont’d)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marL="357188" indent="-357188">
              <a:buNone/>
            </a:pPr>
            <a:r>
              <a:rPr lang="en-US" sz="1800" dirty="0" smtClean="0"/>
              <a:t>8.	Map </a:t>
            </a:r>
            <a:r>
              <a:rPr lang="en-US" sz="1800" dirty="0"/>
              <a:t>out the distribution of sales/customers and ensure proper deployment of sales people. </a:t>
            </a:r>
          </a:p>
          <a:p>
            <a:pPr marL="357188" indent="-357188">
              <a:buNone/>
            </a:pPr>
            <a:r>
              <a:rPr lang="en-US" sz="1800" dirty="0"/>
              <a:t>9</a:t>
            </a:r>
            <a:r>
              <a:rPr lang="en-US" sz="1800" dirty="0" smtClean="0"/>
              <a:t>.	Obtain </a:t>
            </a:r>
            <a:r>
              <a:rPr lang="en-US" sz="1800" dirty="0"/>
              <a:t>reports on any market surveys and studies completed over the last several years. </a:t>
            </a:r>
          </a:p>
          <a:p>
            <a:pPr marL="357188" indent="-357188">
              <a:buNone/>
            </a:pPr>
            <a:r>
              <a:rPr lang="en-US" sz="1800" dirty="0" smtClean="0"/>
              <a:t>10.Evaluate </a:t>
            </a:r>
            <a:r>
              <a:rPr lang="en-US" sz="1800" dirty="0"/>
              <a:t>the extent of governmental regulation of the company’s products, including product safety and recall records. </a:t>
            </a:r>
          </a:p>
          <a:p>
            <a:pPr marL="357188" indent="-357188">
              <a:buNone/>
            </a:pPr>
            <a:r>
              <a:rPr lang="en-US" sz="1800" dirty="0" smtClean="0"/>
              <a:t>11.Determine </a:t>
            </a:r>
            <a:r>
              <a:rPr lang="en-US" sz="1800" dirty="0"/>
              <a:t>the order backlog is reasonable and believable. </a:t>
            </a:r>
          </a:p>
          <a:p>
            <a:pPr marL="0" indent="0">
              <a:buNone/>
            </a:pPr>
            <a:r>
              <a:rPr lang="en-US" sz="1800" dirty="0" smtClean="0"/>
              <a:t>12.Identify </a:t>
            </a:r>
            <a:r>
              <a:rPr lang="en-US" sz="1800" dirty="0"/>
              <a:t>any strategic alliances and evaluate their effectiveness. </a:t>
            </a:r>
          </a:p>
          <a:p>
            <a:pPr marL="0" indent="0">
              <a:buNone/>
            </a:pPr>
            <a:r>
              <a:rPr lang="en-US" sz="1800" dirty="0" smtClean="0"/>
              <a:t>13.Understand </a:t>
            </a:r>
            <a:r>
              <a:rPr lang="en-US" sz="1800" dirty="0"/>
              <a:t>the company’s sales cycle, including seasonality. </a:t>
            </a:r>
          </a:p>
          <a:p>
            <a:pPr marL="357188" indent="-357188">
              <a:buNone/>
            </a:pPr>
            <a:r>
              <a:rPr lang="en-US" sz="1800" dirty="0" smtClean="0"/>
              <a:t>14.	Obtain </a:t>
            </a:r>
            <a:r>
              <a:rPr lang="en-US" sz="1800" dirty="0"/>
              <a:t>a list of patents, trademarks and trade names. Ensure all filings are adequate. </a:t>
            </a:r>
          </a:p>
          <a:p>
            <a:pPr marL="0" indent="0">
              <a:buNone/>
            </a:pPr>
            <a:r>
              <a:rPr lang="en-US" sz="1800" dirty="0" smtClean="0"/>
              <a:t>15.Meet </a:t>
            </a:r>
            <a:r>
              <a:rPr lang="en-US" sz="1800" dirty="0"/>
              <a:t>and talk with customers, if seller gives consent. </a:t>
            </a:r>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64</a:t>
            </a:fld>
            <a:endParaRPr lang="es-ES"/>
          </a:p>
        </p:txBody>
      </p:sp>
    </p:spTree>
    <p:extLst>
      <p:ext uri="{BB962C8B-B14F-4D97-AF65-F5344CB8AC3E}">
        <p14:creationId xmlns:p14="http://schemas.microsoft.com/office/powerpoint/2010/main" val="4803800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r>
              <a:rPr lang="es-ES" sz="2200" b="1" dirty="0" err="1">
                <a:solidFill>
                  <a:schemeClr val="tx2"/>
                </a:solidFill>
              </a:rPr>
              <a:t>Procurement</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endParaRPr lang="es-ES" dirty="0"/>
          </a:p>
          <a:p>
            <a:pPr marL="357188" indent="-357188">
              <a:buNone/>
            </a:pPr>
            <a:r>
              <a:rPr lang="es-ES" sz="1800" dirty="0"/>
              <a:t>1</a:t>
            </a:r>
            <a:r>
              <a:rPr lang="es-ES" sz="1800" dirty="0" smtClean="0"/>
              <a:t>.	</a:t>
            </a:r>
            <a:r>
              <a:rPr lang="es-ES" sz="1800" dirty="0" err="1" smtClean="0"/>
              <a:t>Understand</a:t>
            </a:r>
            <a:r>
              <a:rPr lang="es-ES" sz="1800" dirty="0" smtClean="0"/>
              <a:t> </a:t>
            </a:r>
            <a:r>
              <a:rPr lang="es-ES" sz="1800" dirty="0" err="1"/>
              <a:t>the</a:t>
            </a:r>
            <a:r>
              <a:rPr lang="es-ES" sz="1800" dirty="0"/>
              <a:t> </a:t>
            </a:r>
            <a:r>
              <a:rPr lang="es-ES" sz="1800" dirty="0" err="1"/>
              <a:t>procurement</a:t>
            </a:r>
            <a:r>
              <a:rPr lang="es-ES" sz="1800" dirty="0"/>
              <a:t> </a:t>
            </a:r>
            <a:r>
              <a:rPr lang="es-ES" sz="1800" dirty="0" err="1"/>
              <a:t>function</a:t>
            </a:r>
            <a:r>
              <a:rPr lang="es-ES" sz="1800" dirty="0"/>
              <a:t>. </a:t>
            </a:r>
          </a:p>
          <a:p>
            <a:pPr marL="357188" indent="-357188">
              <a:buNone/>
            </a:pPr>
            <a:r>
              <a:rPr lang="en-US" sz="1800" dirty="0"/>
              <a:t>2</a:t>
            </a:r>
            <a:r>
              <a:rPr lang="en-US" sz="1800" dirty="0" smtClean="0"/>
              <a:t>.	Evaluate </a:t>
            </a:r>
            <a:r>
              <a:rPr lang="en-US" sz="1800" dirty="0"/>
              <a:t>policies &amp; procedures applicable to the procurement function. </a:t>
            </a:r>
          </a:p>
          <a:p>
            <a:pPr marL="357188" indent="-357188">
              <a:buNone/>
            </a:pPr>
            <a:r>
              <a:rPr lang="en-US" sz="1800" dirty="0"/>
              <a:t>3</a:t>
            </a:r>
            <a:r>
              <a:rPr lang="en-US" sz="1800" dirty="0" smtClean="0"/>
              <a:t>.	Understand </a:t>
            </a:r>
            <a:r>
              <a:rPr lang="en-US" sz="1800" dirty="0"/>
              <a:t>the types of materials and inventories purchased, as well as their availability in the market. </a:t>
            </a:r>
          </a:p>
          <a:p>
            <a:pPr marL="357188" indent="-357188">
              <a:buNone/>
            </a:pPr>
            <a:r>
              <a:rPr lang="en-US" sz="1800" dirty="0"/>
              <a:t>4</a:t>
            </a:r>
            <a:r>
              <a:rPr lang="en-US" sz="1800" dirty="0" smtClean="0"/>
              <a:t>.	List </a:t>
            </a:r>
            <a:r>
              <a:rPr lang="en-US" sz="1800" dirty="0"/>
              <a:t>major vendors and volume of materials and inventories purchased each year. </a:t>
            </a:r>
          </a:p>
          <a:p>
            <a:pPr marL="357188" indent="-357188">
              <a:buNone/>
            </a:pPr>
            <a:r>
              <a:rPr lang="en-US" sz="1800" dirty="0"/>
              <a:t>5</a:t>
            </a:r>
            <a:r>
              <a:rPr lang="en-US" sz="1800" dirty="0" smtClean="0"/>
              <a:t>.	Quantify </a:t>
            </a:r>
            <a:r>
              <a:rPr lang="en-US" sz="1800" dirty="0"/>
              <a:t>outstanding purchase commitments and ensure they are reasonable for future anticipated volume. </a:t>
            </a:r>
          </a:p>
          <a:p>
            <a:pPr marL="357188" indent="-357188">
              <a:buNone/>
            </a:pPr>
            <a:r>
              <a:rPr lang="en-US" sz="1800" dirty="0"/>
              <a:t>6</a:t>
            </a:r>
            <a:r>
              <a:rPr lang="en-US" sz="1800" dirty="0" smtClean="0"/>
              <a:t>.	Determine </a:t>
            </a:r>
            <a:r>
              <a:rPr lang="en-US" sz="1800" dirty="0"/>
              <a:t>whether more than one vendor is available for critical items.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65</a:t>
            </a:fld>
            <a:endParaRPr lang="es-ES"/>
          </a:p>
        </p:txBody>
      </p:sp>
    </p:spTree>
    <p:extLst>
      <p:ext uri="{BB962C8B-B14F-4D97-AF65-F5344CB8AC3E}">
        <p14:creationId xmlns:p14="http://schemas.microsoft.com/office/powerpoint/2010/main" val="26043792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r>
              <a:rPr lang="es-ES" sz="2200" b="1" dirty="0" err="1">
                <a:solidFill>
                  <a:schemeClr val="tx2"/>
                </a:solidFill>
              </a:rPr>
              <a:t>Financial</a:t>
            </a:r>
            <a:r>
              <a:rPr lang="es-ES" sz="2200" b="1" dirty="0">
                <a:solidFill>
                  <a:schemeClr val="tx2"/>
                </a:solidFill>
              </a:rPr>
              <a:t> </a:t>
            </a:r>
          </a:p>
        </p:txBody>
      </p:sp>
      <p:sp>
        <p:nvSpPr>
          <p:cNvPr id="3" name="Marcador de Posição de Conteúdo 2"/>
          <p:cNvSpPr>
            <a:spLocks noGrp="1"/>
          </p:cNvSpPr>
          <p:nvPr>
            <p:ph idx="1"/>
          </p:nvPr>
        </p:nvSpPr>
        <p:spPr>
          <a:xfrm>
            <a:off x="457200" y="1340768"/>
            <a:ext cx="8229600" cy="4785395"/>
          </a:xfrm>
        </p:spPr>
        <p:txBody>
          <a:bodyPr>
            <a:normAutofit fontScale="40000" lnSpcReduction="20000"/>
          </a:bodyPr>
          <a:lstStyle/>
          <a:p>
            <a:endParaRPr lang="es-ES" dirty="0"/>
          </a:p>
          <a:p>
            <a:pPr marL="357188" indent="-357188">
              <a:buNone/>
            </a:pPr>
            <a:r>
              <a:rPr lang="en-US" sz="4500" dirty="0" smtClean="0"/>
              <a:t>1.	Review </a:t>
            </a:r>
            <a:r>
              <a:rPr lang="en-US" sz="4500" dirty="0"/>
              <a:t>books and records, financial statements, tax returns, and interim reports for the last five years, as well as current year-to-date. </a:t>
            </a:r>
          </a:p>
          <a:p>
            <a:pPr lvl="1"/>
            <a:r>
              <a:rPr lang="en-US" sz="4500" dirty="0" smtClean="0"/>
              <a:t>Review </a:t>
            </a:r>
            <a:r>
              <a:rPr lang="en-US" sz="4500" dirty="0"/>
              <a:t>monthly financial statements for the current year and possibly the previous year. </a:t>
            </a:r>
          </a:p>
          <a:p>
            <a:pPr lvl="1"/>
            <a:r>
              <a:rPr lang="en-US" sz="4500" dirty="0" smtClean="0"/>
              <a:t>Evaluate </a:t>
            </a:r>
            <a:r>
              <a:rPr lang="en-US" sz="4500" dirty="0"/>
              <a:t>sales and profitability by product line and location. </a:t>
            </a:r>
          </a:p>
          <a:p>
            <a:pPr marL="357188" indent="-357188">
              <a:buNone/>
            </a:pPr>
            <a:r>
              <a:rPr lang="en-US" sz="4500" dirty="0"/>
              <a:t>2</a:t>
            </a:r>
            <a:r>
              <a:rPr lang="en-US" sz="4500" dirty="0" smtClean="0"/>
              <a:t>.	Review </a:t>
            </a:r>
            <a:r>
              <a:rPr lang="en-US" sz="4500" dirty="0"/>
              <a:t>any changes in accounting methods during last several years. </a:t>
            </a:r>
          </a:p>
          <a:p>
            <a:pPr lvl="1"/>
            <a:r>
              <a:rPr lang="en-US" sz="4500" dirty="0" smtClean="0"/>
              <a:t>With </a:t>
            </a:r>
            <a:r>
              <a:rPr lang="en-US" sz="4500" dirty="0"/>
              <a:t>seller’s consent, meet with the company’s auditors and tax advisors and review their audit/tax work papers. </a:t>
            </a:r>
          </a:p>
          <a:p>
            <a:pPr marL="357188" indent="-357188">
              <a:buNone/>
            </a:pPr>
            <a:r>
              <a:rPr lang="en-US" sz="4500" dirty="0"/>
              <a:t>3</a:t>
            </a:r>
            <a:r>
              <a:rPr lang="en-US" sz="4500" dirty="0" smtClean="0"/>
              <a:t>.	Determine </a:t>
            </a:r>
            <a:r>
              <a:rPr lang="en-US" sz="4500" dirty="0"/>
              <a:t>financial ratings from D&amp;B and other credit bureaus. </a:t>
            </a:r>
          </a:p>
          <a:p>
            <a:pPr marL="357188" indent="-357188">
              <a:buNone/>
            </a:pPr>
            <a:r>
              <a:rPr lang="en-US" sz="4500" dirty="0"/>
              <a:t>4</a:t>
            </a:r>
            <a:r>
              <a:rPr lang="en-US" sz="4500" dirty="0" smtClean="0"/>
              <a:t>.	Understand </a:t>
            </a:r>
            <a:r>
              <a:rPr lang="en-US" sz="4500" dirty="0"/>
              <a:t>accounting policies and practices for all areas, but especially inventory valuation method. Consider conducting a physical inventory. </a:t>
            </a:r>
          </a:p>
          <a:p>
            <a:pPr marL="357188" indent="-357188">
              <a:buNone/>
            </a:pPr>
            <a:r>
              <a:rPr lang="en-US" sz="4500" dirty="0"/>
              <a:t>5</a:t>
            </a:r>
            <a:r>
              <a:rPr lang="en-US" sz="4500" dirty="0" smtClean="0"/>
              <a:t>.	Evaluate </a:t>
            </a:r>
            <a:r>
              <a:rPr lang="en-US" sz="4500" dirty="0"/>
              <a:t>the company’s system of internal controls. </a:t>
            </a:r>
          </a:p>
          <a:p>
            <a:pPr marL="357188" indent="-357188">
              <a:buNone/>
            </a:pPr>
            <a:r>
              <a:rPr lang="en-US" sz="4500" dirty="0"/>
              <a:t>6</a:t>
            </a:r>
            <a:r>
              <a:rPr lang="en-US" sz="4500" dirty="0" smtClean="0"/>
              <a:t>.	Review </a:t>
            </a:r>
            <a:r>
              <a:rPr lang="en-US" sz="4500" dirty="0"/>
              <a:t>credit policies and collection procedures. </a:t>
            </a:r>
          </a:p>
          <a:p>
            <a:pPr marL="357188" indent="-357188">
              <a:buNone/>
            </a:pPr>
            <a:r>
              <a:rPr lang="en-US" sz="4500" dirty="0"/>
              <a:t>7</a:t>
            </a:r>
            <a:r>
              <a:rPr lang="en-US" sz="4500" dirty="0" smtClean="0"/>
              <a:t>.	Evaluate </a:t>
            </a:r>
            <a:r>
              <a:rPr lang="en-US" sz="4500" dirty="0"/>
              <a:t>the accounts receivable aging records. Ensure the allowance for doubtful accounts is adequate. </a:t>
            </a:r>
          </a:p>
          <a:p>
            <a:pPr marL="357188" indent="-357188">
              <a:buNone/>
            </a:pPr>
            <a:r>
              <a:rPr lang="en-US" sz="4500" dirty="0"/>
              <a:t>8</a:t>
            </a:r>
            <a:r>
              <a:rPr lang="en-US" sz="4500" dirty="0" smtClean="0"/>
              <a:t>.	Identify </a:t>
            </a:r>
            <a:r>
              <a:rPr lang="en-US" sz="4500" dirty="0"/>
              <a:t>real and personal property owned and leased. Consider an appraisal to evaluate its value and condition.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66</a:t>
            </a:fld>
            <a:endParaRPr lang="es-ES"/>
          </a:p>
        </p:txBody>
      </p:sp>
    </p:spTree>
    <p:extLst>
      <p:ext uri="{BB962C8B-B14F-4D97-AF65-F5344CB8AC3E}">
        <p14:creationId xmlns:p14="http://schemas.microsoft.com/office/powerpoint/2010/main" val="12385784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r>
              <a:rPr lang="es-ES" sz="2200" b="1" dirty="0" err="1">
                <a:solidFill>
                  <a:schemeClr val="tx2"/>
                </a:solidFill>
              </a:rPr>
              <a:t>Financial</a:t>
            </a:r>
            <a:r>
              <a:rPr lang="es-ES" sz="2200" b="1" dirty="0">
                <a:solidFill>
                  <a:schemeClr val="tx2"/>
                </a:solidFill>
              </a:rPr>
              <a:t> (</a:t>
            </a:r>
            <a:r>
              <a:rPr lang="es-ES" sz="2200" b="1" dirty="0" err="1">
                <a:solidFill>
                  <a:schemeClr val="tx2"/>
                </a:solidFill>
              </a:rPr>
              <a:t>Cont’d</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marL="357188" indent="-357188">
              <a:buNone/>
            </a:pPr>
            <a:r>
              <a:rPr lang="en-US" sz="1800" dirty="0" smtClean="0"/>
              <a:t>9.	Identify </a:t>
            </a:r>
            <a:r>
              <a:rPr lang="en-US" sz="1800" dirty="0"/>
              <a:t>all assets pledged under loan agreements, and consider any issues with their transfer to buyer. </a:t>
            </a:r>
          </a:p>
          <a:p>
            <a:pPr marL="357188" indent="-357188">
              <a:buNone/>
            </a:pPr>
            <a:r>
              <a:rPr lang="en-US" sz="1800" dirty="0"/>
              <a:t>10</a:t>
            </a:r>
            <a:r>
              <a:rPr lang="en-US" sz="1800" dirty="0" smtClean="0"/>
              <a:t>.	Identify </a:t>
            </a:r>
            <a:r>
              <a:rPr lang="en-US" sz="1800" dirty="0"/>
              <a:t>obsolete or slow moving inventory, and determine the need for any reserves. </a:t>
            </a:r>
          </a:p>
          <a:p>
            <a:pPr marL="357188" indent="-357188">
              <a:buNone/>
            </a:pPr>
            <a:r>
              <a:rPr lang="en-US" sz="1800" dirty="0"/>
              <a:t>11</a:t>
            </a:r>
            <a:r>
              <a:rPr lang="en-US" sz="1800" dirty="0" smtClean="0"/>
              <a:t>.	Review </a:t>
            </a:r>
            <a:r>
              <a:rPr lang="en-US" sz="1800" dirty="0"/>
              <a:t>detail of accounts payable and accrued liabilities. Ensure accruals are adequate. Ensure liabilities are reasonable as compared to historical levels. </a:t>
            </a:r>
          </a:p>
          <a:p>
            <a:pPr marL="357188" indent="-357188">
              <a:buNone/>
            </a:pPr>
            <a:r>
              <a:rPr lang="en-US" sz="1800" dirty="0"/>
              <a:t>12</a:t>
            </a:r>
            <a:r>
              <a:rPr lang="en-US" sz="1800" dirty="0" smtClean="0"/>
              <a:t>.	Be </a:t>
            </a:r>
            <a:r>
              <a:rPr lang="en-US" sz="1800" dirty="0"/>
              <a:t>alert for any contingent liabilities which could materialize from lawsuits, labor issues, environmental issues, etc. </a:t>
            </a:r>
          </a:p>
          <a:p>
            <a:pPr marL="357188" indent="-357188">
              <a:buNone/>
            </a:pPr>
            <a:r>
              <a:rPr lang="en-US" sz="1800" dirty="0"/>
              <a:t>13</a:t>
            </a:r>
            <a:r>
              <a:rPr lang="en-US" sz="1800" dirty="0" smtClean="0"/>
              <a:t>.	Identify </a:t>
            </a:r>
            <a:r>
              <a:rPr lang="en-US" sz="1800" dirty="0"/>
              <a:t>related party transactions and determine their impact on the company going forward. </a:t>
            </a:r>
          </a:p>
          <a:p>
            <a:pPr marL="357188" indent="-357188">
              <a:buNone/>
            </a:pPr>
            <a:r>
              <a:rPr lang="en-US" sz="1800" dirty="0"/>
              <a:t>14</a:t>
            </a:r>
            <a:r>
              <a:rPr lang="en-US" sz="1800" dirty="0" smtClean="0"/>
              <a:t>.	Identify </a:t>
            </a:r>
            <a:r>
              <a:rPr lang="en-US" sz="1800" dirty="0"/>
              <a:t>infrequent or non-recurring transactions and determine their impact on the company’s financial position. </a:t>
            </a:r>
          </a:p>
          <a:p>
            <a:pPr marL="0" indent="0">
              <a:buNone/>
            </a:pPr>
            <a:r>
              <a:rPr lang="en-US" sz="1800" dirty="0"/>
              <a:t>15.Review profitability by product line and location.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67</a:t>
            </a:fld>
            <a:endParaRPr lang="es-ES"/>
          </a:p>
        </p:txBody>
      </p:sp>
    </p:spTree>
    <p:extLst>
      <p:ext uri="{BB962C8B-B14F-4D97-AF65-F5344CB8AC3E}">
        <p14:creationId xmlns:p14="http://schemas.microsoft.com/office/powerpoint/2010/main" val="38783878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Human Resources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marL="357188" indent="-357188">
              <a:buNone/>
            </a:pPr>
            <a:r>
              <a:rPr lang="en-US" sz="1800" dirty="0" smtClean="0"/>
              <a:t>1.	List </a:t>
            </a:r>
            <a:r>
              <a:rPr lang="en-US" sz="1800" dirty="0"/>
              <a:t>current employees by department and compensation level. </a:t>
            </a:r>
          </a:p>
          <a:p>
            <a:pPr marL="357188" indent="-357188">
              <a:buNone/>
            </a:pPr>
            <a:r>
              <a:rPr lang="en-US" sz="1800" dirty="0"/>
              <a:t>2</a:t>
            </a:r>
            <a:r>
              <a:rPr lang="en-US" sz="1800" dirty="0" smtClean="0"/>
              <a:t>.	Evaluate </a:t>
            </a:r>
            <a:r>
              <a:rPr lang="en-US" sz="1800" dirty="0"/>
              <a:t>competence of management and key employees, and evaluate any needed changes in staffing. </a:t>
            </a:r>
          </a:p>
          <a:p>
            <a:pPr marL="357188" indent="-357188">
              <a:buNone/>
            </a:pPr>
            <a:r>
              <a:rPr lang="es-ES" sz="1800" dirty="0"/>
              <a:t>3</a:t>
            </a:r>
            <a:r>
              <a:rPr lang="es-ES" sz="1800" dirty="0" smtClean="0"/>
              <a:t>.	</a:t>
            </a:r>
            <a:r>
              <a:rPr lang="es-ES" sz="1800" dirty="0" err="1" smtClean="0"/>
              <a:t>Review</a:t>
            </a:r>
            <a:r>
              <a:rPr lang="es-ES" sz="1800" dirty="0" smtClean="0"/>
              <a:t> </a:t>
            </a:r>
            <a:r>
              <a:rPr lang="es-ES" sz="1800" dirty="0" err="1"/>
              <a:t>the</a:t>
            </a:r>
            <a:r>
              <a:rPr lang="es-ES" sz="1800" dirty="0"/>
              <a:t> </a:t>
            </a:r>
            <a:r>
              <a:rPr lang="es-ES" sz="1800" dirty="0" err="1"/>
              <a:t>employee</a:t>
            </a:r>
            <a:r>
              <a:rPr lang="es-ES" sz="1800" dirty="0"/>
              <a:t> </a:t>
            </a:r>
            <a:r>
              <a:rPr lang="es-ES" sz="1800" dirty="0" err="1"/>
              <a:t>handbook</a:t>
            </a:r>
            <a:r>
              <a:rPr lang="es-ES" sz="1800" dirty="0"/>
              <a:t>. </a:t>
            </a:r>
          </a:p>
          <a:p>
            <a:pPr marL="357188" indent="-357188">
              <a:buNone/>
            </a:pPr>
            <a:r>
              <a:rPr lang="en-US" sz="1800" dirty="0"/>
              <a:t>4</a:t>
            </a:r>
            <a:r>
              <a:rPr lang="en-US" sz="1800" dirty="0" smtClean="0"/>
              <a:t>.	Inquire </a:t>
            </a:r>
            <a:r>
              <a:rPr lang="en-US" sz="1800" dirty="0"/>
              <a:t>as to compliance with DOL and other regulations. </a:t>
            </a:r>
          </a:p>
          <a:p>
            <a:pPr marL="357188" indent="-357188">
              <a:buNone/>
            </a:pPr>
            <a:r>
              <a:rPr lang="en-US" sz="1800" dirty="0"/>
              <a:t>5</a:t>
            </a:r>
            <a:r>
              <a:rPr lang="en-US" sz="1800" dirty="0" smtClean="0"/>
              <a:t>.	Get </a:t>
            </a:r>
            <a:r>
              <a:rPr lang="en-US" sz="1800" dirty="0"/>
              <a:t>a feel for employee morale. </a:t>
            </a:r>
          </a:p>
          <a:p>
            <a:pPr marL="357188" indent="-357188">
              <a:buNone/>
            </a:pPr>
            <a:r>
              <a:rPr lang="en-US" sz="1800" dirty="0"/>
              <a:t>6</a:t>
            </a:r>
            <a:r>
              <a:rPr lang="en-US" sz="1800" dirty="0" smtClean="0"/>
              <a:t>.	Obtain </a:t>
            </a:r>
            <a:r>
              <a:rPr lang="en-US" sz="1800" dirty="0"/>
              <a:t>benefit plans and determine their adequacy. </a:t>
            </a:r>
          </a:p>
          <a:p>
            <a:pPr lvl="1"/>
            <a:r>
              <a:rPr lang="en-US" sz="1800" dirty="0" smtClean="0"/>
              <a:t>Ensure </a:t>
            </a:r>
            <a:r>
              <a:rPr lang="en-US" sz="1800" dirty="0"/>
              <a:t>company is in compliance with the Affordable Care Act. </a:t>
            </a:r>
          </a:p>
          <a:p>
            <a:pPr marL="357188" indent="-357188">
              <a:buNone/>
            </a:pPr>
            <a:r>
              <a:rPr lang="en-US" sz="1800" dirty="0"/>
              <a:t>7</a:t>
            </a:r>
            <a:r>
              <a:rPr lang="en-US" sz="1800" dirty="0" smtClean="0"/>
              <a:t>.	Understand </a:t>
            </a:r>
            <a:r>
              <a:rPr lang="en-US" sz="1800" dirty="0"/>
              <a:t>incentive compensation plans and evaluate whether changes will be needed. </a:t>
            </a:r>
          </a:p>
          <a:p>
            <a:pPr marL="357188" indent="-357188">
              <a:buNone/>
            </a:pPr>
            <a:r>
              <a:rPr lang="en-US" sz="1800" dirty="0"/>
              <a:t>8</a:t>
            </a:r>
            <a:r>
              <a:rPr lang="en-US" sz="1800" dirty="0" smtClean="0"/>
              <a:t>.	Review </a:t>
            </a:r>
            <a:r>
              <a:rPr lang="en-US" sz="1800" dirty="0"/>
              <a:t>401(k), pension and other retirement plans.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68</a:t>
            </a:fld>
            <a:endParaRPr lang="es-ES"/>
          </a:p>
        </p:txBody>
      </p:sp>
    </p:spTree>
    <p:extLst>
      <p:ext uri="{BB962C8B-B14F-4D97-AF65-F5344CB8AC3E}">
        <p14:creationId xmlns:p14="http://schemas.microsoft.com/office/powerpoint/2010/main" val="39115309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n-US" sz="2200" b="1" dirty="0" smtClean="0">
                <a:solidFill>
                  <a:schemeClr val="tx2"/>
                </a:solidFill>
              </a:rPr>
              <a:t>Due </a:t>
            </a:r>
            <a:r>
              <a:rPr lang="en-US" sz="2200" b="1" dirty="0">
                <a:solidFill>
                  <a:schemeClr val="tx2"/>
                </a:solidFill>
              </a:rPr>
              <a:t>Diligence Checklist: Human Resources (Cont’d)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endParaRPr lang="es-ES" dirty="0"/>
          </a:p>
          <a:p>
            <a:pPr marL="357188" indent="-357188">
              <a:buNone/>
            </a:pPr>
            <a:r>
              <a:rPr lang="en-US" sz="1800" dirty="0" smtClean="0"/>
              <a:t>9.	Identify </a:t>
            </a:r>
            <a:r>
              <a:rPr lang="en-US" sz="1800" dirty="0"/>
              <a:t>employee vacancies in critical positions. Ensure the company has not been sacrificing staffing for window dressing. </a:t>
            </a:r>
          </a:p>
          <a:p>
            <a:pPr marL="357188" indent="-357188">
              <a:buNone/>
            </a:pPr>
            <a:r>
              <a:rPr lang="es-ES" sz="1800" dirty="0"/>
              <a:t>10</a:t>
            </a:r>
            <a:r>
              <a:rPr lang="es-ES" sz="1800" dirty="0" smtClean="0"/>
              <a:t>.	</a:t>
            </a:r>
            <a:r>
              <a:rPr lang="es-ES" sz="1800" dirty="0" err="1" smtClean="0"/>
              <a:t>Review</a:t>
            </a:r>
            <a:r>
              <a:rPr lang="es-ES" sz="1800" dirty="0" smtClean="0"/>
              <a:t> </a:t>
            </a:r>
            <a:r>
              <a:rPr lang="es-ES" sz="1800" dirty="0" err="1"/>
              <a:t>turnover</a:t>
            </a:r>
            <a:r>
              <a:rPr lang="es-ES" sz="1800" dirty="0"/>
              <a:t> </a:t>
            </a:r>
            <a:r>
              <a:rPr lang="es-ES" sz="1800" dirty="0" err="1"/>
              <a:t>statistics</a:t>
            </a:r>
            <a:r>
              <a:rPr lang="es-ES" sz="1800" dirty="0"/>
              <a:t>. </a:t>
            </a:r>
          </a:p>
          <a:p>
            <a:pPr marL="357188" indent="-357188">
              <a:buNone/>
            </a:pPr>
            <a:r>
              <a:rPr lang="en-US" sz="1800" dirty="0"/>
              <a:t>11</a:t>
            </a:r>
            <a:r>
              <a:rPr lang="en-US" sz="1800" dirty="0" smtClean="0"/>
              <a:t>.	Interview </a:t>
            </a:r>
            <a:r>
              <a:rPr lang="en-US" sz="1800" dirty="0"/>
              <a:t>key employees, if seller consents. </a:t>
            </a:r>
          </a:p>
          <a:p>
            <a:pPr marL="357188" indent="-357188">
              <a:buNone/>
            </a:pPr>
            <a:r>
              <a:rPr lang="en-US" sz="1800" dirty="0"/>
              <a:t>12</a:t>
            </a:r>
            <a:r>
              <a:rPr lang="en-US" sz="1800" dirty="0" smtClean="0"/>
              <a:t>.	Review </a:t>
            </a:r>
            <a:r>
              <a:rPr lang="en-US" sz="1800" dirty="0"/>
              <a:t>union contracts and determine affected employees. Consider the impact of any upcoming union negotiations for renewed contracts. </a:t>
            </a:r>
          </a:p>
          <a:p>
            <a:pPr marL="357188" indent="-357188">
              <a:buNone/>
            </a:pPr>
            <a:r>
              <a:rPr lang="en-US" sz="1800" dirty="0"/>
              <a:t>13</a:t>
            </a:r>
            <a:r>
              <a:rPr lang="en-US" sz="1800" dirty="0" smtClean="0"/>
              <a:t>.	Review </a:t>
            </a:r>
            <a:r>
              <a:rPr lang="en-US" sz="1800" dirty="0"/>
              <a:t>any employment agreements or contracts. </a:t>
            </a:r>
          </a:p>
          <a:p>
            <a:pPr marL="357188" indent="-357188">
              <a:buNone/>
            </a:pPr>
            <a:r>
              <a:rPr lang="en-US" sz="1800" dirty="0"/>
              <a:t>14</a:t>
            </a:r>
            <a:r>
              <a:rPr lang="en-US" sz="1800" dirty="0" smtClean="0"/>
              <a:t>.	Understand </a:t>
            </a:r>
            <a:r>
              <a:rPr lang="en-US" sz="1800" dirty="0"/>
              <a:t>any labor disputes in the last few years.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69</a:t>
            </a:fld>
            <a:endParaRPr lang="es-ES"/>
          </a:p>
        </p:txBody>
      </p:sp>
    </p:spTree>
    <p:extLst>
      <p:ext uri="{BB962C8B-B14F-4D97-AF65-F5344CB8AC3E}">
        <p14:creationId xmlns:p14="http://schemas.microsoft.com/office/powerpoint/2010/main" val="2736524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Purpose</a:t>
            </a:r>
            <a:endParaRPr lang="es-ES" sz="2400" b="1" dirty="0">
              <a:solidFill>
                <a:schemeClr val="tx2"/>
              </a:solidFill>
            </a:endParaRPr>
          </a:p>
        </p:txBody>
      </p:sp>
      <p:sp>
        <p:nvSpPr>
          <p:cNvPr id="3" name="Marcador de Posição de Conteúdo 2"/>
          <p:cNvSpPr>
            <a:spLocks noGrp="1"/>
          </p:cNvSpPr>
          <p:nvPr>
            <p:ph idx="1"/>
          </p:nvPr>
        </p:nvSpPr>
        <p:spPr/>
        <p:txBody>
          <a:bodyPr>
            <a:normAutofit/>
          </a:bodyPr>
          <a:lstStyle/>
          <a:p>
            <a:pPr marL="0" indent="0">
              <a:buNone/>
            </a:pPr>
            <a:r>
              <a:rPr lang="pt-PT" sz="2000" b="1" dirty="0" err="1" smtClean="0">
                <a:solidFill>
                  <a:schemeClr val="tx2"/>
                </a:solidFill>
              </a:rPr>
              <a:t>Why</a:t>
            </a:r>
            <a:r>
              <a:rPr lang="pt-PT" sz="2000" b="1" dirty="0" smtClean="0">
                <a:solidFill>
                  <a:schemeClr val="tx2"/>
                </a:solidFill>
              </a:rPr>
              <a:t> </a:t>
            </a:r>
            <a:r>
              <a:rPr lang="pt-PT" sz="2000" b="1" dirty="0" err="1" smtClean="0">
                <a:solidFill>
                  <a:schemeClr val="tx2"/>
                </a:solidFill>
              </a:rPr>
              <a:t>enter</a:t>
            </a:r>
            <a:r>
              <a:rPr lang="pt-PT" sz="2000" b="1" dirty="0" smtClean="0">
                <a:solidFill>
                  <a:schemeClr val="tx2"/>
                </a:solidFill>
              </a:rPr>
              <a:t> </a:t>
            </a:r>
            <a:r>
              <a:rPr lang="pt-PT" sz="2000" b="1" dirty="0" err="1" smtClean="0">
                <a:solidFill>
                  <a:schemeClr val="tx2"/>
                </a:solidFill>
              </a:rPr>
              <a:t>into</a:t>
            </a:r>
            <a:r>
              <a:rPr lang="pt-PT" sz="2000" b="1" dirty="0" smtClean="0">
                <a:solidFill>
                  <a:schemeClr val="tx2"/>
                </a:solidFill>
              </a:rPr>
              <a:t> a </a:t>
            </a:r>
            <a:r>
              <a:rPr lang="pt-PT" sz="2000" b="1" dirty="0" err="1" smtClean="0">
                <a:solidFill>
                  <a:schemeClr val="tx2"/>
                </a:solidFill>
              </a:rPr>
              <a:t>Letter</a:t>
            </a:r>
            <a:r>
              <a:rPr lang="pt-PT" sz="2000" b="1" dirty="0" smtClean="0">
                <a:solidFill>
                  <a:schemeClr val="tx2"/>
                </a:solidFill>
              </a:rPr>
              <a:t> of </a:t>
            </a:r>
            <a:r>
              <a:rPr lang="pt-PT" sz="2000" b="1" dirty="0" err="1" smtClean="0">
                <a:solidFill>
                  <a:schemeClr val="tx2"/>
                </a:solidFill>
              </a:rPr>
              <a:t>Intent</a:t>
            </a:r>
            <a:r>
              <a:rPr lang="pt-PT" sz="2000" b="1" dirty="0" smtClean="0">
                <a:solidFill>
                  <a:schemeClr val="tx2"/>
                </a:solidFill>
              </a:rPr>
              <a:t>?</a:t>
            </a:r>
          </a:p>
          <a:p>
            <a:pPr marL="0" indent="0">
              <a:buNone/>
            </a:pPr>
            <a:endParaRPr lang="pt-PT" sz="2000" b="1" dirty="0" smtClean="0">
              <a:solidFill>
                <a:schemeClr val="tx2"/>
              </a:solidFill>
            </a:endParaRPr>
          </a:p>
          <a:p>
            <a:pPr>
              <a:lnSpc>
                <a:spcPct val="150000"/>
              </a:lnSpc>
              <a:buFont typeface="Wingdings" panose="05000000000000000000" pitchFamily="2" charset="2"/>
              <a:buChar char="Ø"/>
            </a:pPr>
            <a:r>
              <a:rPr lang="pt-PT" sz="1600" dirty="0" smtClean="0"/>
              <a:t>To “</a:t>
            </a:r>
            <a:r>
              <a:rPr lang="pt-PT" sz="1600" i="1" dirty="0" err="1" smtClean="0"/>
              <a:t>test</a:t>
            </a:r>
            <a:r>
              <a:rPr lang="pt-PT" sz="1600" i="1" dirty="0" smtClean="0"/>
              <a:t> </a:t>
            </a:r>
            <a:r>
              <a:rPr lang="pt-PT" sz="1600" i="1" dirty="0" err="1" smtClean="0"/>
              <a:t>the</a:t>
            </a:r>
            <a:r>
              <a:rPr lang="pt-PT" sz="1600" i="1" dirty="0" smtClean="0"/>
              <a:t> </a:t>
            </a:r>
            <a:r>
              <a:rPr lang="pt-PT" sz="1600" i="1" dirty="0" err="1" smtClean="0"/>
              <a:t>waters</a:t>
            </a:r>
            <a:r>
              <a:rPr lang="pt-PT" sz="1600" i="1" dirty="0" smtClean="0"/>
              <a:t>” </a:t>
            </a:r>
            <a:r>
              <a:rPr lang="pt-PT" sz="1600" dirty="0" err="1" smtClean="0"/>
              <a:t>before</a:t>
            </a:r>
            <a:r>
              <a:rPr lang="pt-PT" sz="1600" dirty="0" smtClean="0"/>
              <a:t> </a:t>
            </a:r>
            <a:r>
              <a:rPr lang="pt-PT" sz="1600" dirty="0" err="1" smtClean="0"/>
              <a:t>incurring</a:t>
            </a:r>
            <a:r>
              <a:rPr lang="pt-PT" sz="1600" dirty="0" smtClean="0"/>
              <a:t> </a:t>
            </a:r>
            <a:r>
              <a:rPr lang="pt-PT" sz="1600" dirty="0" err="1" smtClean="0"/>
              <a:t>the</a:t>
            </a:r>
            <a:r>
              <a:rPr lang="pt-PT" sz="1600" dirty="0" smtClean="0"/>
              <a:t> </a:t>
            </a:r>
            <a:r>
              <a:rPr lang="pt-PT" sz="1600" dirty="0" err="1" smtClean="0"/>
              <a:t>costs</a:t>
            </a:r>
            <a:r>
              <a:rPr lang="pt-PT" sz="1600" dirty="0" smtClean="0"/>
              <a:t> of </a:t>
            </a:r>
            <a:r>
              <a:rPr lang="pt-PT" sz="1600" dirty="0" err="1" smtClean="0"/>
              <a:t>negotiating</a:t>
            </a:r>
            <a:r>
              <a:rPr lang="pt-PT" sz="1600" dirty="0" smtClean="0"/>
              <a:t> a </a:t>
            </a:r>
            <a:r>
              <a:rPr lang="pt-PT" sz="1600" dirty="0" err="1" smtClean="0"/>
              <a:t>definitive</a:t>
            </a:r>
            <a:r>
              <a:rPr lang="pt-PT" sz="1600" dirty="0" smtClean="0"/>
              <a:t> </a:t>
            </a:r>
            <a:r>
              <a:rPr lang="pt-PT" sz="1600" dirty="0" err="1" smtClean="0"/>
              <a:t>agreement</a:t>
            </a:r>
            <a:r>
              <a:rPr lang="pt-PT" sz="1600" dirty="0" smtClean="0"/>
              <a:t> </a:t>
            </a:r>
            <a:r>
              <a:rPr lang="pt-PT" sz="1600" dirty="0" err="1" smtClean="0"/>
              <a:t>and</a:t>
            </a:r>
            <a:r>
              <a:rPr lang="pt-PT" sz="1600" dirty="0" smtClean="0"/>
              <a:t> </a:t>
            </a:r>
            <a:r>
              <a:rPr lang="pt-PT" sz="1600" dirty="0" err="1" smtClean="0"/>
              <a:t>performing</a:t>
            </a:r>
            <a:r>
              <a:rPr lang="pt-PT" sz="1600" dirty="0" smtClean="0"/>
              <a:t> </a:t>
            </a:r>
            <a:r>
              <a:rPr lang="pt-PT" sz="1600" dirty="0" err="1" smtClean="0"/>
              <a:t>due</a:t>
            </a:r>
            <a:r>
              <a:rPr lang="pt-PT" sz="1600" dirty="0" smtClean="0"/>
              <a:t> </a:t>
            </a:r>
            <a:r>
              <a:rPr lang="pt-PT" sz="1600" dirty="0" err="1" smtClean="0"/>
              <a:t>diligence</a:t>
            </a:r>
            <a:endParaRPr lang="pt-PT" sz="1600" dirty="0" smtClean="0"/>
          </a:p>
          <a:p>
            <a:pPr>
              <a:lnSpc>
                <a:spcPct val="150000"/>
              </a:lnSpc>
              <a:buFont typeface="Wingdings" panose="05000000000000000000" pitchFamily="2" charset="2"/>
              <a:buChar char="Ø"/>
            </a:pPr>
            <a:r>
              <a:rPr lang="pt-PT" sz="1600" dirty="0" err="1" smtClean="0"/>
              <a:t>Feel</a:t>
            </a:r>
            <a:r>
              <a:rPr lang="pt-PT" sz="1600" dirty="0" smtClean="0"/>
              <a:t> </a:t>
            </a:r>
            <a:r>
              <a:rPr lang="pt-PT" sz="1600" dirty="0" err="1" smtClean="0"/>
              <a:t>morally</a:t>
            </a:r>
            <a:r>
              <a:rPr lang="pt-PT" sz="1600" dirty="0" smtClean="0"/>
              <a:t>, </a:t>
            </a:r>
            <a:r>
              <a:rPr lang="pt-PT" sz="1600" dirty="0" err="1" smtClean="0"/>
              <a:t>if</a:t>
            </a:r>
            <a:r>
              <a:rPr lang="pt-PT" sz="1600" dirty="0" smtClean="0"/>
              <a:t> </a:t>
            </a:r>
            <a:r>
              <a:rPr lang="pt-PT" sz="1600" dirty="0" err="1" smtClean="0"/>
              <a:t>not</a:t>
            </a:r>
            <a:r>
              <a:rPr lang="pt-PT" sz="1600" dirty="0" smtClean="0"/>
              <a:t> </a:t>
            </a:r>
            <a:r>
              <a:rPr lang="pt-PT" sz="1600" dirty="0" err="1" smtClean="0"/>
              <a:t>legally</a:t>
            </a:r>
            <a:r>
              <a:rPr lang="pt-PT" sz="1600" dirty="0" smtClean="0"/>
              <a:t>, </a:t>
            </a:r>
            <a:r>
              <a:rPr lang="pt-PT" sz="1600" dirty="0" err="1" smtClean="0"/>
              <a:t>obligated</a:t>
            </a:r>
            <a:r>
              <a:rPr lang="pt-PT" sz="1600" dirty="0" smtClean="0"/>
              <a:t> to </a:t>
            </a:r>
            <a:r>
              <a:rPr lang="pt-PT" sz="1600" dirty="0" err="1" smtClean="0"/>
              <a:t>key</a:t>
            </a:r>
            <a:r>
              <a:rPr lang="pt-PT" sz="1600" dirty="0" smtClean="0"/>
              <a:t> </a:t>
            </a:r>
            <a:r>
              <a:rPr lang="pt-PT" sz="1600" dirty="0" err="1" smtClean="0"/>
              <a:t>terms</a:t>
            </a:r>
            <a:r>
              <a:rPr lang="pt-PT" sz="1600" dirty="0" smtClean="0"/>
              <a:t> </a:t>
            </a:r>
            <a:r>
              <a:rPr lang="pt-PT" sz="1600" dirty="0" err="1" smtClean="0"/>
              <a:t>once</a:t>
            </a:r>
            <a:r>
              <a:rPr lang="pt-PT" sz="1600" dirty="0" smtClean="0"/>
              <a:t> </a:t>
            </a:r>
            <a:r>
              <a:rPr lang="pt-PT" sz="1600" dirty="0" err="1" smtClean="0"/>
              <a:t>they</a:t>
            </a:r>
            <a:r>
              <a:rPr lang="pt-PT" sz="1600" dirty="0" smtClean="0"/>
              <a:t> are set </a:t>
            </a:r>
            <a:r>
              <a:rPr lang="pt-PT" sz="1600" dirty="0" err="1" smtClean="0"/>
              <a:t>down</a:t>
            </a:r>
            <a:r>
              <a:rPr lang="pt-PT" sz="1600" dirty="0" smtClean="0"/>
              <a:t> in </a:t>
            </a:r>
            <a:r>
              <a:rPr lang="pt-PT" sz="1600" dirty="0" err="1" smtClean="0"/>
              <a:t>writting</a:t>
            </a:r>
            <a:endParaRPr lang="pt-PT" sz="1600" dirty="0" smtClean="0"/>
          </a:p>
          <a:p>
            <a:pPr>
              <a:lnSpc>
                <a:spcPct val="150000"/>
              </a:lnSpc>
              <a:buFont typeface="Wingdings" panose="05000000000000000000" pitchFamily="2" charset="2"/>
              <a:buChar char="Ø"/>
            </a:pPr>
            <a:r>
              <a:rPr lang="pt-PT" sz="1600" dirty="0" err="1" smtClean="0"/>
              <a:t>If</a:t>
            </a:r>
            <a:r>
              <a:rPr lang="pt-PT" sz="1600" dirty="0" smtClean="0"/>
              <a:t> </a:t>
            </a:r>
            <a:r>
              <a:rPr lang="pt-PT" sz="1600" dirty="0" err="1" smtClean="0"/>
              <a:t>the</a:t>
            </a:r>
            <a:r>
              <a:rPr lang="pt-PT" sz="1600" dirty="0" smtClean="0"/>
              <a:t> </a:t>
            </a:r>
            <a:r>
              <a:rPr lang="pt-PT" sz="1600" dirty="0" err="1" smtClean="0"/>
              <a:t>deal</a:t>
            </a:r>
            <a:r>
              <a:rPr lang="pt-PT" sz="1600" dirty="0" smtClean="0"/>
              <a:t> </a:t>
            </a:r>
            <a:r>
              <a:rPr lang="pt-PT" sz="1600" dirty="0" err="1" smtClean="0"/>
              <a:t>terms</a:t>
            </a:r>
            <a:r>
              <a:rPr lang="pt-PT" sz="1600" dirty="0" smtClean="0"/>
              <a:t> are </a:t>
            </a:r>
            <a:r>
              <a:rPr lang="pt-PT" sz="1600" dirty="0" err="1" smtClean="0"/>
              <a:t>sufficiently</a:t>
            </a:r>
            <a:r>
              <a:rPr lang="pt-PT" sz="1600" dirty="0" smtClean="0"/>
              <a:t> </a:t>
            </a:r>
            <a:r>
              <a:rPr lang="pt-PT" sz="1600" dirty="0" err="1" smtClean="0"/>
              <a:t>complicated</a:t>
            </a:r>
            <a:r>
              <a:rPr lang="pt-PT" sz="1600" dirty="0" smtClean="0"/>
              <a:t>, </a:t>
            </a:r>
            <a:r>
              <a:rPr lang="pt-PT" sz="1600" dirty="0" err="1" smtClean="0"/>
              <a:t>it</a:t>
            </a:r>
            <a:r>
              <a:rPr lang="pt-PT" sz="1600" dirty="0" smtClean="0"/>
              <a:t> </a:t>
            </a:r>
            <a:r>
              <a:rPr lang="pt-PT" sz="1600" dirty="0" err="1" smtClean="0"/>
              <a:t>is</a:t>
            </a:r>
            <a:r>
              <a:rPr lang="pt-PT" sz="1600" dirty="0" smtClean="0"/>
              <a:t> </a:t>
            </a:r>
            <a:r>
              <a:rPr lang="pt-PT" sz="1600" dirty="0" err="1" smtClean="0"/>
              <a:t>helpful</a:t>
            </a:r>
            <a:r>
              <a:rPr lang="pt-PT" sz="1600" dirty="0" smtClean="0"/>
              <a:t> to </a:t>
            </a:r>
            <a:r>
              <a:rPr lang="pt-PT" sz="1600" dirty="0" err="1" smtClean="0"/>
              <a:t>put</a:t>
            </a:r>
            <a:r>
              <a:rPr lang="pt-PT" sz="1600" dirty="0" smtClean="0"/>
              <a:t> </a:t>
            </a:r>
            <a:r>
              <a:rPr lang="pt-PT" sz="1600" dirty="0" err="1" smtClean="0"/>
              <a:t>them</a:t>
            </a:r>
            <a:r>
              <a:rPr lang="pt-PT" sz="1600" dirty="0" smtClean="0"/>
              <a:t> </a:t>
            </a:r>
            <a:r>
              <a:rPr lang="pt-PT" sz="1600" dirty="0" err="1" smtClean="0"/>
              <a:t>down</a:t>
            </a:r>
            <a:r>
              <a:rPr lang="pt-PT" sz="1600" dirty="0" smtClean="0"/>
              <a:t> in </a:t>
            </a:r>
            <a:r>
              <a:rPr lang="pt-PT" sz="1600" dirty="0" err="1" smtClean="0"/>
              <a:t>writting</a:t>
            </a:r>
            <a:r>
              <a:rPr lang="pt-PT" sz="1600" dirty="0" smtClean="0"/>
              <a:t> to </a:t>
            </a:r>
            <a:r>
              <a:rPr lang="pt-PT" sz="1600" dirty="0" err="1" smtClean="0"/>
              <a:t>ensure</a:t>
            </a:r>
            <a:r>
              <a:rPr lang="pt-PT" sz="1600" dirty="0" smtClean="0"/>
              <a:t> </a:t>
            </a:r>
            <a:r>
              <a:rPr lang="pt-PT" sz="1600" dirty="0" err="1" smtClean="0"/>
              <a:t>that</a:t>
            </a:r>
            <a:r>
              <a:rPr lang="pt-PT" sz="1600" dirty="0" smtClean="0"/>
              <a:t> </a:t>
            </a:r>
            <a:r>
              <a:rPr lang="pt-PT" sz="1600" dirty="0" err="1" smtClean="0"/>
              <a:t>the</a:t>
            </a:r>
            <a:r>
              <a:rPr lang="pt-PT" sz="1600" dirty="0" smtClean="0"/>
              <a:t> </a:t>
            </a:r>
            <a:r>
              <a:rPr lang="pt-PT" sz="1600" dirty="0" err="1" smtClean="0"/>
              <a:t>buyer</a:t>
            </a:r>
            <a:r>
              <a:rPr lang="pt-PT" sz="1600" dirty="0" smtClean="0"/>
              <a:t> </a:t>
            </a:r>
            <a:r>
              <a:rPr lang="pt-PT" sz="1600" dirty="0" err="1" smtClean="0"/>
              <a:t>and</a:t>
            </a:r>
            <a:r>
              <a:rPr lang="pt-PT" sz="1600" dirty="0" smtClean="0"/>
              <a:t> </a:t>
            </a:r>
            <a:r>
              <a:rPr lang="pt-PT" sz="1600" dirty="0" err="1" smtClean="0"/>
              <a:t>seller</a:t>
            </a:r>
            <a:r>
              <a:rPr lang="pt-PT" sz="1600" dirty="0" smtClean="0"/>
              <a:t> </a:t>
            </a:r>
            <a:r>
              <a:rPr lang="pt-PT" sz="1600" dirty="0" err="1" smtClean="0"/>
              <a:t>have</a:t>
            </a:r>
            <a:r>
              <a:rPr lang="pt-PT" sz="1600" dirty="0" smtClean="0"/>
              <a:t> </a:t>
            </a:r>
            <a:r>
              <a:rPr lang="pt-PT" sz="1600" dirty="0" err="1" smtClean="0"/>
              <a:t>consistent</a:t>
            </a:r>
            <a:r>
              <a:rPr lang="pt-PT" sz="1600" dirty="0" smtClean="0"/>
              <a:t> </a:t>
            </a:r>
            <a:r>
              <a:rPr lang="pt-PT" sz="1600" dirty="0" err="1" smtClean="0"/>
              <a:t>expectations</a:t>
            </a:r>
            <a:endParaRPr lang="pt-PT" sz="1600" dirty="0" smtClean="0"/>
          </a:p>
          <a:p>
            <a:pPr>
              <a:lnSpc>
                <a:spcPct val="150000"/>
              </a:lnSpc>
              <a:buFont typeface="Wingdings" panose="05000000000000000000" pitchFamily="2" charset="2"/>
              <a:buChar char="Ø"/>
            </a:pPr>
            <a:r>
              <a:rPr lang="pt-PT" sz="1600" dirty="0" err="1" smtClean="0"/>
              <a:t>Assist</a:t>
            </a:r>
            <a:r>
              <a:rPr lang="pt-PT" sz="1600" dirty="0" smtClean="0"/>
              <a:t> </a:t>
            </a:r>
            <a:r>
              <a:rPr lang="pt-PT" sz="1600" dirty="0" err="1" smtClean="0"/>
              <a:t>the</a:t>
            </a:r>
            <a:r>
              <a:rPr lang="pt-PT" sz="1600" dirty="0" smtClean="0"/>
              <a:t> </a:t>
            </a:r>
            <a:r>
              <a:rPr lang="pt-PT" sz="1600" dirty="0" err="1" smtClean="0"/>
              <a:t>buyer</a:t>
            </a:r>
            <a:r>
              <a:rPr lang="pt-PT" sz="1600" dirty="0" smtClean="0"/>
              <a:t> in </a:t>
            </a:r>
            <a:r>
              <a:rPr lang="pt-PT" sz="1600" dirty="0" err="1" smtClean="0"/>
              <a:t>convincing</a:t>
            </a:r>
            <a:r>
              <a:rPr lang="pt-PT" sz="1600" dirty="0" smtClean="0"/>
              <a:t> </a:t>
            </a:r>
            <a:r>
              <a:rPr lang="pt-PT" sz="1600" dirty="0" err="1" smtClean="0"/>
              <a:t>prospective</a:t>
            </a:r>
            <a:r>
              <a:rPr lang="pt-PT" sz="1600" dirty="0" smtClean="0"/>
              <a:t> </a:t>
            </a:r>
            <a:r>
              <a:rPr lang="pt-PT" sz="1600" dirty="0" err="1" smtClean="0"/>
              <a:t>lenders</a:t>
            </a:r>
            <a:r>
              <a:rPr lang="pt-PT" sz="1600" dirty="0" smtClean="0"/>
              <a:t> </a:t>
            </a:r>
            <a:r>
              <a:rPr lang="pt-PT" sz="1600" dirty="0" err="1" smtClean="0"/>
              <a:t>or</a:t>
            </a:r>
            <a:r>
              <a:rPr lang="pt-PT" sz="1600" dirty="0" smtClean="0"/>
              <a:t> </a:t>
            </a:r>
            <a:r>
              <a:rPr lang="pt-PT" sz="1600" dirty="0" err="1" smtClean="0"/>
              <a:t>investors</a:t>
            </a:r>
            <a:r>
              <a:rPr lang="pt-PT" sz="1600" dirty="0" smtClean="0"/>
              <a:t> to </a:t>
            </a:r>
            <a:r>
              <a:rPr lang="pt-PT" sz="1600" dirty="0" err="1" smtClean="0"/>
              <a:t>evaluate</a:t>
            </a:r>
            <a:r>
              <a:rPr lang="pt-PT" sz="1600" dirty="0" smtClean="0"/>
              <a:t> </a:t>
            </a:r>
            <a:r>
              <a:rPr lang="pt-PT" sz="1600" dirty="0" err="1" smtClean="0"/>
              <a:t>the</a:t>
            </a:r>
            <a:r>
              <a:rPr lang="pt-PT" sz="1600" dirty="0" smtClean="0"/>
              <a:t> </a:t>
            </a:r>
            <a:r>
              <a:rPr lang="pt-PT" sz="1600" dirty="0" err="1" smtClean="0"/>
              <a:t>transaction</a:t>
            </a:r>
            <a:r>
              <a:rPr lang="pt-PT" sz="1600" dirty="0" smtClean="0"/>
              <a:t> for </a:t>
            </a:r>
            <a:r>
              <a:rPr lang="pt-PT" sz="1600" dirty="0" err="1" smtClean="0"/>
              <a:t>the</a:t>
            </a:r>
            <a:r>
              <a:rPr lang="pt-PT" sz="1600" dirty="0" smtClean="0"/>
              <a:t> </a:t>
            </a:r>
            <a:r>
              <a:rPr lang="pt-PT" sz="1600" dirty="0" err="1" smtClean="0"/>
              <a:t>purposes</a:t>
            </a:r>
            <a:r>
              <a:rPr lang="pt-PT" sz="1600" dirty="0" smtClean="0"/>
              <a:t> of </a:t>
            </a:r>
            <a:r>
              <a:rPr lang="pt-PT" sz="1600" dirty="0" err="1" smtClean="0"/>
              <a:t>providing</a:t>
            </a:r>
            <a:r>
              <a:rPr lang="pt-PT" sz="1600" dirty="0" smtClean="0"/>
              <a:t> </a:t>
            </a:r>
            <a:r>
              <a:rPr lang="pt-PT" sz="1600" dirty="0" err="1" smtClean="0"/>
              <a:t>financing</a:t>
            </a:r>
            <a:endParaRPr lang="pt-PT" sz="1600" dirty="0" smtClean="0"/>
          </a:p>
          <a:p>
            <a:pPr>
              <a:lnSpc>
                <a:spcPct val="150000"/>
              </a:lnSpc>
              <a:buFont typeface="Wingdings" panose="05000000000000000000" pitchFamily="2" charset="2"/>
              <a:buChar char="Ø"/>
            </a:pPr>
            <a:r>
              <a:rPr lang="pt-PT" sz="1600" dirty="0" err="1" smtClean="0"/>
              <a:t>Facilitate</a:t>
            </a:r>
            <a:r>
              <a:rPr lang="pt-PT" sz="1600" dirty="0" smtClean="0"/>
              <a:t> </a:t>
            </a:r>
            <a:r>
              <a:rPr lang="pt-PT" sz="1600" dirty="0" err="1" smtClean="0"/>
              <a:t>complicance</a:t>
            </a:r>
            <a:r>
              <a:rPr lang="pt-PT" sz="1600" dirty="0" smtClean="0"/>
              <a:t> </a:t>
            </a:r>
            <a:r>
              <a:rPr lang="pt-PT" sz="1600" dirty="0" err="1" smtClean="0"/>
              <a:t>with</a:t>
            </a:r>
            <a:r>
              <a:rPr lang="pt-PT" sz="1600" dirty="0" smtClean="0"/>
              <a:t> </a:t>
            </a:r>
            <a:r>
              <a:rPr lang="pt-PT" sz="1600" dirty="0" err="1" smtClean="0"/>
              <a:t>regulatory</a:t>
            </a:r>
            <a:r>
              <a:rPr lang="pt-PT" sz="1600" dirty="0" smtClean="0"/>
              <a:t> </a:t>
            </a:r>
            <a:r>
              <a:rPr lang="pt-PT" sz="1600" dirty="0" err="1" smtClean="0"/>
              <a:t>requirements</a:t>
            </a:r>
            <a:r>
              <a:rPr lang="pt-PT" sz="1600" dirty="0" smtClean="0"/>
              <a:t> (</a:t>
            </a:r>
            <a:r>
              <a:rPr lang="pt-PT" sz="1600" dirty="0" err="1" smtClean="0"/>
              <a:t>eg</a:t>
            </a:r>
            <a:r>
              <a:rPr lang="pt-PT" sz="1600" dirty="0" smtClean="0"/>
              <a:t> a </a:t>
            </a:r>
            <a:r>
              <a:rPr lang="pt-PT" sz="1600" dirty="0" err="1" smtClean="0"/>
              <a:t>premerger</a:t>
            </a:r>
            <a:r>
              <a:rPr lang="pt-PT" sz="1600" dirty="0" smtClean="0"/>
              <a:t> </a:t>
            </a:r>
            <a:r>
              <a:rPr lang="pt-PT" sz="1600" dirty="0" err="1" smtClean="0"/>
              <a:t>notification</a:t>
            </a:r>
            <a:r>
              <a:rPr lang="pt-PT" sz="1600" dirty="0" smtClean="0"/>
              <a:t> </a:t>
            </a:r>
            <a:r>
              <a:rPr lang="pt-PT" sz="1600" dirty="0" err="1" smtClean="0"/>
              <a:t>form</a:t>
            </a:r>
            <a:r>
              <a:rPr lang="pt-PT" sz="1600" dirty="0" smtClean="0"/>
              <a:t>)</a:t>
            </a:r>
          </a:p>
          <a:p>
            <a:pPr>
              <a:lnSpc>
                <a:spcPct val="150000"/>
              </a:lnSpc>
              <a:buFont typeface="Wingdings" panose="05000000000000000000" pitchFamily="2" charset="2"/>
              <a:buChar char="Ø"/>
            </a:pPr>
            <a:endParaRPr lang="es-ES" sz="2000" dirty="0">
              <a:solidFill>
                <a:schemeClr val="tx2"/>
              </a:solidFill>
            </a:endParaRPr>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a:t>
            </a:fld>
            <a:endParaRPr lang="es-ES"/>
          </a:p>
        </p:txBody>
      </p:sp>
    </p:spTree>
    <p:extLst>
      <p:ext uri="{BB962C8B-B14F-4D97-AF65-F5344CB8AC3E}">
        <p14:creationId xmlns:p14="http://schemas.microsoft.com/office/powerpoint/2010/main" val="309181883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Legal </a:t>
            </a:r>
            <a:r>
              <a:rPr lang="es-ES" sz="2200" b="1" dirty="0" err="1">
                <a:solidFill>
                  <a:schemeClr val="tx2"/>
                </a:solidFill>
              </a:rPr>
              <a:t>Matters</a:t>
            </a:r>
            <a:r>
              <a:rPr lang="es-ES" sz="2200" b="1" dirty="0">
                <a:solidFill>
                  <a:schemeClr val="tx2"/>
                </a:solidFill>
              </a:rPr>
              <a:t> </a:t>
            </a:r>
          </a:p>
        </p:txBody>
      </p:sp>
      <p:sp>
        <p:nvSpPr>
          <p:cNvPr id="3" name="Marcador de Posição de Conteúdo 2"/>
          <p:cNvSpPr>
            <a:spLocks noGrp="1"/>
          </p:cNvSpPr>
          <p:nvPr>
            <p:ph idx="1"/>
          </p:nvPr>
        </p:nvSpPr>
        <p:spPr/>
        <p:txBody>
          <a:bodyPr>
            <a:normAutofit lnSpcReduction="10000"/>
          </a:bodyPr>
          <a:lstStyle/>
          <a:p>
            <a:pPr marL="357188" indent="-357188">
              <a:buNone/>
            </a:pPr>
            <a:r>
              <a:rPr lang="en-US" sz="1900" dirty="0" smtClean="0"/>
              <a:t>1.	Review </a:t>
            </a:r>
            <a:r>
              <a:rPr lang="en-US" sz="1900" dirty="0"/>
              <a:t>the corporate and organization documents, especially in connection with a stock purchase. </a:t>
            </a:r>
          </a:p>
          <a:p>
            <a:pPr marL="357188" indent="-357188">
              <a:buNone/>
            </a:pPr>
            <a:r>
              <a:rPr lang="en-US" sz="1900" dirty="0" smtClean="0"/>
              <a:t>2.	Talk </a:t>
            </a:r>
            <a:r>
              <a:rPr lang="en-US" sz="1900" dirty="0"/>
              <a:t>with inside and outside attorneys to identify and evaluate legal issues, ongoing litigation, etc. </a:t>
            </a:r>
          </a:p>
          <a:p>
            <a:pPr marL="357188" indent="-357188">
              <a:buNone/>
            </a:pPr>
            <a:r>
              <a:rPr lang="en-US" sz="1900" dirty="0"/>
              <a:t>3</a:t>
            </a:r>
            <a:r>
              <a:rPr lang="en-US" sz="1900" dirty="0" smtClean="0"/>
              <a:t>.	Identify </a:t>
            </a:r>
            <a:r>
              <a:rPr lang="en-US" sz="1900" dirty="0"/>
              <a:t>states in which the company is registered to conduct business and ensure filings are up-to-date. </a:t>
            </a:r>
          </a:p>
          <a:p>
            <a:pPr marL="357188" indent="-357188">
              <a:buNone/>
            </a:pPr>
            <a:r>
              <a:rPr lang="en-US" sz="1900" dirty="0"/>
              <a:t>4</a:t>
            </a:r>
            <a:r>
              <a:rPr lang="en-US" sz="1900" dirty="0" smtClean="0"/>
              <a:t>.	Review </a:t>
            </a:r>
            <a:r>
              <a:rPr lang="en-US" sz="1900" dirty="0"/>
              <a:t>patents, trademarks, and service marks to ensure they are adequately registered. </a:t>
            </a:r>
          </a:p>
          <a:p>
            <a:pPr marL="357188" indent="-357188">
              <a:buNone/>
            </a:pPr>
            <a:r>
              <a:rPr lang="en-US" sz="1900" dirty="0"/>
              <a:t>5</a:t>
            </a:r>
            <a:r>
              <a:rPr lang="en-US" sz="1900" dirty="0" smtClean="0"/>
              <a:t>.	List </a:t>
            </a:r>
            <a:r>
              <a:rPr lang="en-US" sz="1900" dirty="0"/>
              <a:t>representations and warranties to be requested of the seller. </a:t>
            </a:r>
          </a:p>
          <a:p>
            <a:pPr marL="357188" indent="-357188">
              <a:buNone/>
            </a:pPr>
            <a:r>
              <a:rPr lang="en-US" sz="1900" dirty="0"/>
              <a:t>6</a:t>
            </a:r>
            <a:r>
              <a:rPr lang="en-US" sz="1900" dirty="0" smtClean="0"/>
              <a:t>.	Review </a:t>
            </a:r>
            <a:r>
              <a:rPr lang="en-US" sz="1900" dirty="0"/>
              <a:t>a list of licenses, contracts, and leases to determine any impact on the acquisition and needs going forward. </a:t>
            </a:r>
          </a:p>
          <a:p>
            <a:pPr marL="357188" indent="-357188">
              <a:buNone/>
            </a:pPr>
            <a:r>
              <a:rPr lang="en-US" sz="1900" dirty="0"/>
              <a:t>7</a:t>
            </a:r>
            <a:r>
              <a:rPr lang="en-US" sz="1900" dirty="0" smtClean="0"/>
              <a:t>.	For </a:t>
            </a:r>
            <a:r>
              <a:rPr lang="en-US" sz="1900" dirty="0"/>
              <a:t>any loans which will be assumed, review applicable agreements. </a:t>
            </a:r>
          </a:p>
          <a:p>
            <a:pPr marL="357188" indent="-357188">
              <a:buNone/>
            </a:pPr>
            <a:r>
              <a:rPr lang="en-US" sz="1900" dirty="0"/>
              <a:t>8</a:t>
            </a:r>
            <a:r>
              <a:rPr lang="en-US" sz="1900" dirty="0" smtClean="0"/>
              <a:t>.	Consider </a:t>
            </a:r>
            <a:r>
              <a:rPr lang="en-US" sz="1900" dirty="0"/>
              <a:t>any impact of stock vs. asset purchase in order to structure the acquisition.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70</a:t>
            </a:fld>
            <a:endParaRPr lang="es-ES"/>
          </a:p>
        </p:txBody>
      </p:sp>
    </p:spTree>
    <p:extLst>
      <p:ext uri="{BB962C8B-B14F-4D97-AF65-F5344CB8AC3E}">
        <p14:creationId xmlns:p14="http://schemas.microsoft.com/office/powerpoint/2010/main" val="6537287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r>
              <a:rPr lang="es-ES" sz="2200" b="1" dirty="0" err="1">
                <a:solidFill>
                  <a:schemeClr val="tx2"/>
                </a:solidFill>
              </a:rPr>
              <a:t>Information</a:t>
            </a:r>
            <a:r>
              <a:rPr lang="es-ES" sz="2200" b="1" dirty="0">
                <a:solidFill>
                  <a:schemeClr val="tx2"/>
                </a:solidFill>
              </a:rPr>
              <a:t> </a:t>
            </a:r>
            <a:r>
              <a:rPr lang="es-ES" sz="2200" b="1" dirty="0" err="1">
                <a:solidFill>
                  <a:schemeClr val="tx2"/>
                </a:solidFill>
              </a:rPr>
              <a:t>Systems</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endParaRPr lang="es-ES" dirty="0"/>
          </a:p>
          <a:p>
            <a:pPr marL="357188" indent="-357188">
              <a:buNone/>
            </a:pPr>
            <a:r>
              <a:rPr lang="en-US" sz="1800" dirty="0" smtClean="0"/>
              <a:t>1.	Understand </a:t>
            </a:r>
            <a:r>
              <a:rPr lang="en-US" sz="1800" dirty="0"/>
              <a:t>the various information systems and conclude as to their effectiveness. </a:t>
            </a:r>
          </a:p>
          <a:p>
            <a:pPr marL="357188" indent="-357188">
              <a:buNone/>
            </a:pPr>
            <a:r>
              <a:rPr lang="en-US" sz="1800" dirty="0"/>
              <a:t>2</a:t>
            </a:r>
            <a:r>
              <a:rPr lang="en-US" sz="1800" dirty="0" smtClean="0"/>
              <a:t>.	Review </a:t>
            </a:r>
            <a:r>
              <a:rPr lang="en-US" sz="1800" dirty="0"/>
              <a:t>the Company’s software licenses. </a:t>
            </a:r>
          </a:p>
          <a:p>
            <a:pPr marL="357188" indent="-357188">
              <a:buNone/>
            </a:pPr>
            <a:r>
              <a:rPr lang="en-US" sz="1800" dirty="0"/>
              <a:t>3</a:t>
            </a:r>
            <a:r>
              <a:rPr lang="en-US" sz="1800" dirty="0" smtClean="0"/>
              <a:t>.	Understand </a:t>
            </a:r>
            <a:r>
              <a:rPr lang="en-US" sz="1800" dirty="0"/>
              <a:t>the support structure for the IT systems. </a:t>
            </a:r>
          </a:p>
          <a:p>
            <a:pPr marL="357188" indent="-357188">
              <a:buNone/>
            </a:pPr>
            <a:r>
              <a:rPr lang="en-US" sz="1800" dirty="0"/>
              <a:t>4</a:t>
            </a:r>
            <a:r>
              <a:rPr lang="en-US" sz="1800" dirty="0" smtClean="0"/>
              <a:t>.	Determine </a:t>
            </a:r>
            <a:r>
              <a:rPr lang="en-US" sz="1800" dirty="0"/>
              <a:t>any future hardware and software requirements. </a:t>
            </a:r>
          </a:p>
          <a:p>
            <a:pPr marL="357188" indent="-357188">
              <a:buNone/>
            </a:pPr>
            <a:r>
              <a:rPr lang="en-US" sz="1800" dirty="0"/>
              <a:t>5</a:t>
            </a:r>
            <a:r>
              <a:rPr lang="en-US" sz="1800" dirty="0" smtClean="0"/>
              <a:t>.	Understand </a:t>
            </a:r>
            <a:r>
              <a:rPr lang="en-US" sz="1800" dirty="0"/>
              <a:t>the company’s disaster recovery plan and procedures. </a:t>
            </a:r>
          </a:p>
          <a:p>
            <a:pPr marL="357188" indent="-357188">
              <a:buNone/>
            </a:pPr>
            <a:r>
              <a:rPr lang="en-US" sz="1800" dirty="0"/>
              <a:t>6</a:t>
            </a:r>
            <a:r>
              <a:rPr lang="en-US" sz="1800" dirty="0" smtClean="0"/>
              <a:t>.	Determine </a:t>
            </a:r>
            <a:r>
              <a:rPr lang="en-US" sz="1800" dirty="0"/>
              <a:t>whether the company’s IT systems can interface with those of the buyer.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71</a:t>
            </a:fld>
            <a:endParaRPr lang="es-ES"/>
          </a:p>
        </p:txBody>
      </p:sp>
    </p:spTree>
    <p:extLst>
      <p:ext uri="{BB962C8B-B14F-4D97-AF65-F5344CB8AC3E}">
        <p14:creationId xmlns:p14="http://schemas.microsoft.com/office/powerpoint/2010/main" val="1913683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Due</a:t>
            </a:r>
            <a:r>
              <a:rPr lang="es-ES" sz="2200" b="1" dirty="0" smtClean="0">
                <a:solidFill>
                  <a:schemeClr val="tx2"/>
                </a:solidFill>
              </a:rPr>
              <a:t> </a:t>
            </a:r>
            <a:r>
              <a:rPr lang="es-ES" sz="2200" b="1" dirty="0" err="1">
                <a:solidFill>
                  <a:schemeClr val="tx2"/>
                </a:solidFill>
              </a:rPr>
              <a:t>Diligence</a:t>
            </a:r>
            <a:r>
              <a:rPr lang="es-ES" sz="2200" b="1" dirty="0">
                <a:solidFill>
                  <a:schemeClr val="tx2"/>
                </a:solidFill>
              </a:rPr>
              <a:t> </a:t>
            </a:r>
            <a:r>
              <a:rPr lang="es-ES" sz="2200" b="1" dirty="0" err="1">
                <a:solidFill>
                  <a:schemeClr val="tx2"/>
                </a:solidFill>
              </a:rPr>
              <a:t>Checklist</a:t>
            </a:r>
            <a:r>
              <a:rPr lang="es-ES" sz="2200" b="1" dirty="0">
                <a:solidFill>
                  <a:schemeClr val="tx2"/>
                </a:solidFill>
              </a:rPr>
              <a:t>: </a:t>
            </a:r>
            <a:r>
              <a:rPr lang="es-ES" sz="2200" b="1" dirty="0" err="1">
                <a:solidFill>
                  <a:schemeClr val="tx2"/>
                </a:solidFill>
              </a:rPr>
              <a:t>Insurance</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pPr marL="357188" indent="-357188">
              <a:buNone/>
            </a:pPr>
            <a:r>
              <a:rPr lang="en-US" sz="1800" dirty="0" smtClean="0"/>
              <a:t>1.	Review </a:t>
            </a:r>
            <a:r>
              <a:rPr lang="en-US" sz="1800" dirty="0"/>
              <a:t>the company’s insurance coverage. </a:t>
            </a:r>
          </a:p>
          <a:p>
            <a:pPr marL="357188" indent="-357188">
              <a:buNone/>
            </a:pPr>
            <a:r>
              <a:rPr lang="en-US" sz="1800" dirty="0"/>
              <a:t>2</a:t>
            </a:r>
            <a:r>
              <a:rPr lang="en-US" sz="1800" dirty="0" smtClean="0"/>
              <a:t>.	Determine </a:t>
            </a:r>
            <a:r>
              <a:rPr lang="en-US" sz="1800" dirty="0"/>
              <a:t>the extent to which the company is self-insured, if applicable. </a:t>
            </a:r>
          </a:p>
          <a:p>
            <a:pPr marL="357188" indent="-357188">
              <a:buNone/>
            </a:pPr>
            <a:r>
              <a:rPr lang="en-US" sz="1800" dirty="0"/>
              <a:t>3</a:t>
            </a:r>
            <a:r>
              <a:rPr lang="en-US" sz="1800" dirty="0" smtClean="0"/>
              <a:t>.	Obtain </a:t>
            </a:r>
            <a:r>
              <a:rPr lang="en-US" sz="1800" dirty="0"/>
              <a:t>a history of losses and claims for the last several years. </a:t>
            </a:r>
          </a:p>
          <a:p>
            <a:pPr marL="357188" indent="-357188">
              <a:buNone/>
            </a:pPr>
            <a:r>
              <a:rPr lang="en-US" sz="1800" dirty="0"/>
              <a:t>4</a:t>
            </a:r>
            <a:r>
              <a:rPr lang="en-US" sz="1800" dirty="0" smtClean="0"/>
              <a:t>.	Obtain </a:t>
            </a:r>
            <a:r>
              <a:rPr lang="en-US" sz="1800" dirty="0"/>
              <a:t>information on any outstanding claims and evaluate the potential for loss. </a:t>
            </a:r>
          </a:p>
          <a:p>
            <a:pPr marL="357188" indent="-357188">
              <a:buNone/>
            </a:pPr>
            <a:r>
              <a:rPr lang="en-US" sz="1800" dirty="0"/>
              <a:t>5</a:t>
            </a:r>
            <a:r>
              <a:rPr lang="en-US" sz="1800" dirty="0" smtClean="0"/>
              <a:t>.	Review </a:t>
            </a:r>
            <a:r>
              <a:rPr lang="en-US" sz="1800" dirty="0"/>
              <a:t>the company’s workers compensation claims history and ratings. </a:t>
            </a:r>
          </a:p>
          <a:p>
            <a:pPr marL="357188" indent="-357188">
              <a:buNone/>
            </a:pPr>
            <a:r>
              <a:rPr lang="en-US" sz="1800" dirty="0"/>
              <a:t>6</a:t>
            </a:r>
            <a:r>
              <a:rPr lang="en-US" sz="1800" dirty="0" smtClean="0"/>
              <a:t>.	Interview </a:t>
            </a:r>
            <a:r>
              <a:rPr lang="en-US" sz="1800" dirty="0"/>
              <a:t>the company’s insurance brokers and consultants, if seller consents. </a:t>
            </a:r>
          </a:p>
          <a:p>
            <a:pPr marL="357188" indent="-357188">
              <a:buNone/>
            </a:pPr>
            <a:r>
              <a:rPr lang="en-US" sz="1800" dirty="0"/>
              <a:t>7</a:t>
            </a:r>
            <a:r>
              <a:rPr lang="en-US" sz="1800" dirty="0" smtClean="0"/>
              <a:t>.	Evaluate </a:t>
            </a:r>
            <a:r>
              <a:rPr lang="en-US" sz="1800" dirty="0"/>
              <a:t>the need for loss reserves and communicate this to those performing the financial due diligence. </a:t>
            </a:r>
          </a:p>
          <a:p>
            <a:pPr marL="357188" indent="-357188">
              <a:buNone/>
            </a:pPr>
            <a:r>
              <a:rPr lang="en-US" sz="1800" dirty="0"/>
              <a:t>8</a:t>
            </a:r>
            <a:r>
              <a:rPr lang="en-US" sz="1800" dirty="0" smtClean="0"/>
              <a:t>.	Investigate </a:t>
            </a:r>
            <a:r>
              <a:rPr lang="en-US" sz="1800" dirty="0"/>
              <a:t>need for any special coverages, such as environmental risks, cyber matters, earthquake or other potential catastrophic risks. </a:t>
            </a:r>
          </a:p>
          <a:p>
            <a:pPr marL="357188" indent="-357188"/>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72</a:t>
            </a:fld>
            <a:endParaRPr lang="es-ES"/>
          </a:p>
        </p:txBody>
      </p:sp>
    </p:spTree>
    <p:extLst>
      <p:ext uri="{BB962C8B-B14F-4D97-AF65-F5344CB8AC3E}">
        <p14:creationId xmlns:p14="http://schemas.microsoft.com/office/powerpoint/2010/main" val="8475722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it-IT" sz="2200" b="1" dirty="0" smtClean="0">
                <a:solidFill>
                  <a:schemeClr val="tx2"/>
                </a:solidFill>
              </a:rPr>
              <a:t>Due </a:t>
            </a:r>
            <a:r>
              <a:rPr lang="it-IT" sz="2200" b="1" dirty="0" err="1">
                <a:solidFill>
                  <a:schemeClr val="tx2"/>
                </a:solidFill>
              </a:rPr>
              <a:t>Diligence</a:t>
            </a:r>
            <a:r>
              <a:rPr lang="it-IT" sz="2200" b="1" dirty="0">
                <a:solidFill>
                  <a:schemeClr val="tx2"/>
                </a:solidFill>
              </a:rPr>
              <a:t> </a:t>
            </a:r>
            <a:r>
              <a:rPr lang="it-IT" sz="2200" b="1" dirty="0" err="1">
                <a:solidFill>
                  <a:schemeClr val="tx2"/>
                </a:solidFill>
              </a:rPr>
              <a:t>Checklist</a:t>
            </a:r>
            <a:r>
              <a:rPr lang="it-IT" sz="2200" b="1" dirty="0">
                <a:solidFill>
                  <a:schemeClr val="tx2"/>
                </a:solidFill>
              </a:rPr>
              <a:t>: Pro forma Financial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pPr>
              <a:lnSpc>
                <a:spcPct val="150000"/>
              </a:lnSpc>
            </a:pPr>
            <a:r>
              <a:rPr lang="en-US" sz="1800" dirty="0" smtClean="0"/>
              <a:t>Develop </a:t>
            </a:r>
            <a:r>
              <a:rPr lang="en-US" sz="1800" dirty="0"/>
              <a:t>prospective financial projections for the new company based on knowledge gained through due diligence, management’s plans for the business and the anticipated capital and debt structure. </a:t>
            </a:r>
          </a:p>
          <a:p>
            <a:pPr>
              <a:lnSpc>
                <a:spcPct val="150000"/>
              </a:lnSpc>
            </a:pPr>
            <a:r>
              <a:rPr lang="en-US" sz="1800" dirty="0" smtClean="0"/>
              <a:t>Determine </a:t>
            </a:r>
            <a:r>
              <a:rPr lang="en-US" sz="1800" dirty="0"/>
              <a:t>projected earnings for the new company. </a:t>
            </a:r>
          </a:p>
          <a:p>
            <a:pPr>
              <a:lnSpc>
                <a:spcPct val="150000"/>
              </a:lnSpc>
            </a:pPr>
            <a:r>
              <a:rPr lang="en-US" sz="1800" dirty="0" smtClean="0"/>
              <a:t>Determine </a:t>
            </a:r>
            <a:r>
              <a:rPr lang="en-US" sz="1800" dirty="0"/>
              <a:t>projected cash available for anticipated debt service. </a:t>
            </a:r>
          </a:p>
          <a:p>
            <a:pPr>
              <a:lnSpc>
                <a:spcPct val="150000"/>
              </a:lnSpc>
            </a:pPr>
            <a:r>
              <a:rPr lang="en-US" sz="1800" dirty="0" smtClean="0"/>
              <a:t>Ensure </a:t>
            </a:r>
            <a:r>
              <a:rPr lang="en-US" sz="1800" dirty="0"/>
              <a:t>projected financial results are adequate to support the purchase price. </a:t>
            </a:r>
          </a:p>
          <a:p>
            <a:pPr lvl="1">
              <a:lnSpc>
                <a:spcPct val="150000"/>
              </a:lnSpc>
            </a:pPr>
            <a:r>
              <a:rPr lang="en-US" sz="1800" dirty="0" smtClean="0"/>
              <a:t>These </a:t>
            </a:r>
            <a:r>
              <a:rPr lang="en-US" sz="1800" dirty="0"/>
              <a:t>pro forma financial statements, prepared based on the results of due diligence, can help determine or validate the purchase price </a:t>
            </a:r>
          </a:p>
          <a:p>
            <a:pPr>
              <a:lnSpc>
                <a:spcPct val="150000"/>
              </a:lnSpc>
            </a:pPr>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73</a:t>
            </a:fld>
            <a:endParaRPr lang="es-ES"/>
          </a:p>
        </p:txBody>
      </p:sp>
    </p:spTree>
    <p:extLst>
      <p:ext uri="{BB962C8B-B14F-4D97-AF65-F5344CB8AC3E}">
        <p14:creationId xmlns:p14="http://schemas.microsoft.com/office/powerpoint/2010/main" val="34064784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Issues</a:t>
            </a:r>
            <a:r>
              <a:rPr lang="es-ES" sz="2200" b="1" dirty="0" smtClean="0">
                <a:solidFill>
                  <a:schemeClr val="tx2"/>
                </a:solidFill>
              </a:rPr>
              <a:t> </a:t>
            </a:r>
            <a:r>
              <a:rPr lang="es-ES" sz="2200" b="1" dirty="0" err="1">
                <a:solidFill>
                  <a:schemeClr val="tx2"/>
                </a:solidFill>
              </a:rPr>
              <a:t>requiring</a:t>
            </a:r>
            <a:r>
              <a:rPr lang="es-ES" sz="2200" b="1" dirty="0">
                <a:solidFill>
                  <a:schemeClr val="tx2"/>
                </a:solidFill>
              </a:rPr>
              <a:t> </a:t>
            </a:r>
            <a:r>
              <a:rPr lang="es-ES" sz="2200" b="1" dirty="0" err="1">
                <a:solidFill>
                  <a:schemeClr val="tx2"/>
                </a:solidFill>
              </a:rPr>
              <a:t>additional</a:t>
            </a:r>
            <a:r>
              <a:rPr lang="es-ES" sz="2200" b="1" dirty="0">
                <a:solidFill>
                  <a:schemeClr val="tx2"/>
                </a:solidFill>
              </a:rPr>
              <a:t> </a:t>
            </a:r>
            <a:r>
              <a:rPr lang="es-ES" sz="2200" b="1" dirty="0" err="1">
                <a:solidFill>
                  <a:schemeClr val="tx2"/>
                </a:solidFill>
              </a:rPr>
              <a:t>work</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endParaRPr lang="es-ES" dirty="0"/>
          </a:p>
          <a:p>
            <a:pPr>
              <a:lnSpc>
                <a:spcPct val="150000"/>
              </a:lnSpc>
            </a:pPr>
            <a:r>
              <a:rPr lang="en-US" sz="1800" dirty="0" smtClean="0"/>
              <a:t>Acquisition </a:t>
            </a:r>
            <a:r>
              <a:rPr lang="en-US" sz="1800" dirty="0"/>
              <a:t>of only a division or separate line of business </a:t>
            </a:r>
          </a:p>
          <a:p>
            <a:pPr>
              <a:lnSpc>
                <a:spcPct val="150000"/>
              </a:lnSpc>
            </a:pPr>
            <a:r>
              <a:rPr lang="en-US" sz="1800" dirty="0" smtClean="0"/>
              <a:t>Acquisition </a:t>
            </a:r>
            <a:r>
              <a:rPr lang="en-US" sz="1800" dirty="0"/>
              <a:t>of a business that is under common control with other businesses </a:t>
            </a:r>
          </a:p>
          <a:p>
            <a:pPr>
              <a:lnSpc>
                <a:spcPct val="150000"/>
              </a:lnSpc>
            </a:pPr>
            <a:r>
              <a:rPr lang="en-US" sz="1800" dirty="0" smtClean="0"/>
              <a:t>Significant </a:t>
            </a:r>
            <a:r>
              <a:rPr lang="en-US" sz="1800" dirty="0"/>
              <a:t>issues or concerns identified during due diligence </a:t>
            </a:r>
          </a:p>
          <a:p>
            <a:pPr>
              <a:lnSpc>
                <a:spcPct val="150000"/>
              </a:lnSpc>
            </a:pPr>
            <a:r>
              <a:rPr lang="es-ES" sz="1800" dirty="0" smtClean="0"/>
              <a:t>International </a:t>
            </a:r>
            <a:r>
              <a:rPr lang="es-ES" sz="1800" dirty="0" err="1"/>
              <a:t>business</a:t>
            </a:r>
            <a:r>
              <a:rPr lang="es-ES" sz="1800" dirty="0"/>
              <a:t> </a:t>
            </a:r>
          </a:p>
          <a:p>
            <a:endParaRPr lang="es-ES" sz="18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74</a:t>
            </a:fld>
            <a:endParaRPr lang="es-ES"/>
          </a:p>
        </p:txBody>
      </p:sp>
    </p:spTree>
    <p:extLst>
      <p:ext uri="{BB962C8B-B14F-4D97-AF65-F5344CB8AC3E}">
        <p14:creationId xmlns:p14="http://schemas.microsoft.com/office/powerpoint/2010/main" val="33036535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smtClean="0">
                <a:solidFill>
                  <a:schemeClr val="tx2"/>
                </a:solidFill>
              </a:rPr>
              <a:t>International </a:t>
            </a:r>
            <a:r>
              <a:rPr lang="es-ES" sz="2200" b="1" dirty="0" err="1">
                <a:solidFill>
                  <a:schemeClr val="tx2"/>
                </a:solidFill>
              </a:rPr>
              <a:t>Issues</a:t>
            </a:r>
            <a:r>
              <a:rPr lang="es-ES" sz="2200" b="1" dirty="0">
                <a:solidFill>
                  <a:schemeClr val="tx2"/>
                </a:solidFill>
              </a:rPr>
              <a:t> </a:t>
            </a:r>
          </a:p>
        </p:txBody>
      </p:sp>
      <p:sp>
        <p:nvSpPr>
          <p:cNvPr id="3" name="Marcador de Posição de Conteúdo 2"/>
          <p:cNvSpPr>
            <a:spLocks noGrp="1"/>
          </p:cNvSpPr>
          <p:nvPr>
            <p:ph idx="1"/>
          </p:nvPr>
        </p:nvSpPr>
        <p:spPr/>
        <p:txBody>
          <a:bodyPr>
            <a:normAutofit/>
          </a:bodyPr>
          <a:lstStyle/>
          <a:p>
            <a:endParaRPr lang="es-ES" sz="1800" dirty="0"/>
          </a:p>
          <a:p>
            <a:r>
              <a:rPr lang="es-ES" sz="1800" dirty="0" err="1"/>
              <a:t>Import</a:t>
            </a:r>
            <a:r>
              <a:rPr lang="es-ES" sz="1800" dirty="0"/>
              <a:t>/</a:t>
            </a:r>
            <a:r>
              <a:rPr lang="es-ES" sz="1800" dirty="0" err="1"/>
              <a:t>Export</a:t>
            </a:r>
            <a:r>
              <a:rPr lang="es-ES" sz="1800" dirty="0"/>
              <a:t> </a:t>
            </a:r>
            <a:r>
              <a:rPr lang="es-ES" sz="1800" dirty="0" err="1"/>
              <a:t>Duties</a:t>
            </a:r>
            <a:r>
              <a:rPr lang="es-ES" sz="1800" dirty="0"/>
              <a:t>, </a:t>
            </a:r>
            <a:r>
              <a:rPr lang="es-ES" sz="1800" dirty="0" err="1"/>
              <a:t>Tariffs</a:t>
            </a:r>
            <a:r>
              <a:rPr lang="es-ES" sz="1800" dirty="0"/>
              <a:t> and </a:t>
            </a:r>
            <a:r>
              <a:rPr lang="es-ES" sz="1800" dirty="0" err="1"/>
              <a:t>regulations</a:t>
            </a:r>
            <a:r>
              <a:rPr lang="es-ES" sz="1800" dirty="0"/>
              <a:t> </a:t>
            </a:r>
          </a:p>
          <a:p>
            <a:r>
              <a:rPr lang="es-ES" sz="1800" dirty="0" smtClean="0"/>
              <a:t>Management </a:t>
            </a:r>
            <a:r>
              <a:rPr lang="es-ES" sz="1800" dirty="0" err="1"/>
              <a:t>attitudes</a:t>
            </a:r>
            <a:r>
              <a:rPr lang="es-ES" sz="1800" dirty="0"/>
              <a:t> </a:t>
            </a:r>
          </a:p>
          <a:p>
            <a:r>
              <a:rPr lang="es-ES" sz="1800" dirty="0" smtClean="0"/>
              <a:t>Legal </a:t>
            </a:r>
            <a:r>
              <a:rPr lang="es-ES" sz="1800" dirty="0" err="1"/>
              <a:t>matters</a:t>
            </a:r>
            <a:r>
              <a:rPr lang="es-ES" sz="1800" dirty="0"/>
              <a:t> </a:t>
            </a:r>
          </a:p>
          <a:p>
            <a:r>
              <a:rPr lang="es-ES" sz="1800" dirty="0" smtClean="0"/>
              <a:t>International </a:t>
            </a:r>
            <a:r>
              <a:rPr lang="es-ES" sz="1800" dirty="0" err="1"/>
              <a:t>Tax</a:t>
            </a:r>
            <a:r>
              <a:rPr lang="es-ES" sz="1800" dirty="0"/>
              <a:t> </a:t>
            </a:r>
            <a:r>
              <a:rPr lang="es-ES" sz="1800" dirty="0" err="1"/>
              <a:t>Issues</a:t>
            </a:r>
            <a:r>
              <a:rPr lang="es-ES" sz="1800" dirty="0"/>
              <a:t> </a:t>
            </a:r>
          </a:p>
          <a:p>
            <a:pPr lvl="1"/>
            <a:r>
              <a:rPr lang="es-ES" sz="1800" dirty="0" err="1" smtClean="0"/>
              <a:t>United</a:t>
            </a:r>
            <a:r>
              <a:rPr lang="es-ES" sz="1800" dirty="0" smtClean="0"/>
              <a:t> </a:t>
            </a:r>
            <a:r>
              <a:rPr lang="es-ES" sz="1800" dirty="0" err="1"/>
              <a:t>States</a:t>
            </a:r>
            <a:r>
              <a:rPr lang="es-ES" sz="1800" dirty="0"/>
              <a:t> </a:t>
            </a:r>
            <a:r>
              <a:rPr lang="es-ES" sz="1800" dirty="0" err="1"/>
              <a:t>tax</a:t>
            </a:r>
            <a:r>
              <a:rPr lang="es-ES" sz="1800" dirty="0"/>
              <a:t> </a:t>
            </a:r>
            <a:r>
              <a:rPr lang="es-ES" sz="1800" dirty="0" err="1"/>
              <a:t>issues</a:t>
            </a:r>
            <a:r>
              <a:rPr lang="es-ES" sz="1800" dirty="0"/>
              <a:t> </a:t>
            </a:r>
          </a:p>
          <a:p>
            <a:pPr lvl="1"/>
            <a:r>
              <a:rPr lang="es-ES" sz="1800" dirty="0" err="1" smtClean="0"/>
              <a:t>Foreign</a:t>
            </a:r>
            <a:r>
              <a:rPr lang="es-ES" sz="1800" dirty="0" smtClean="0"/>
              <a:t> </a:t>
            </a:r>
            <a:r>
              <a:rPr lang="es-ES" sz="1800" dirty="0"/>
              <a:t>country </a:t>
            </a:r>
            <a:r>
              <a:rPr lang="es-ES" sz="1800" dirty="0" err="1"/>
              <a:t>tax</a:t>
            </a:r>
            <a:r>
              <a:rPr lang="es-ES" sz="1800" dirty="0"/>
              <a:t> </a:t>
            </a:r>
            <a:r>
              <a:rPr lang="es-ES" sz="1800" dirty="0" err="1"/>
              <a:t>issues</a:t>
            </a:r>
            <a:r>
              <a:rPr lang="es-ES" sz="1800" dirty="0"/>
              <a:t> </a:t>
            </a:r>
          </a:p>
          <a:p>
            <a:r>
              <a:rPr lang="es-ES" sz="1800" dirty="0" smtClean="0"/>
              <a:t>Cultural </a:t>
            </a:r>
            <a:r>
              <a:rPr lang="es-ES" sz="1800" dirty="0" err="1"/>
              <a:t>differences</a:t>
            </a:r>
            <a:r>
              <a:rPr lang="es-ES" sz="1800" dirty="0"/>
              <a:t> </a:t>
            </a:r>
          </a:p>
          <a:p>
            <a:r>
              <a:rPr lang="es-ES" sz="1800" dirty="0" err="1" smtClean="0"/>
              <a:t>Language</a:t>
            </a:r>
            <a:r>
              <a:rPr lang="es-ES" sz="1800" dirty="0" smtClean="0"/>
              <a:t> </a:t>
            </a:r>
            <a:r>
              <a:rPr lang="es-ES" sz="1800" dirty="0" err="1"/>
              <a:t>barriers</a:t>
            </a:r>
            <a:r>
              <a:rPr lang="es-ES" sz="1800" dirty="0"/>
              <a:t> </a:t>
            </a:r>
          </a:p>
          <a:p>
            <a:endParaRPr lang="es-ES"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75</a:t>
            </a:fld>
            <a:endParaRPr lang="es-ES"/>
          </a:p>
        </p:txBody>
      </p:sp>
    </p:spTree>
    <p:extLst>
      <p:ext uri="{BB962C8B-B14F-4D97-AF65-F5344CB8AC3E}">
        <p14:creationId xmlns:p14="http://schemas.microsoft.com/office/powerpoint/2010/main" val="7093678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ES" sz="2200" b="1" dirty="0" err="1" smtClean="0">
                <a:solidFill>
                  <a:schemeClr val="tx2"/>
                </a:solidFill>
              </a:rPr>
              <a:t>Summary</a:t>
            </a:r>
            <a:r>
              <a:rPr lang="es-ES" sz="2200" b="1" dirty="0" smtClean="0">
                <a:solidFill>
                  <a:schemeClr val="tx2"/>
                </a:solidFill>
              </a:rPr>
              <a:t> </a:t>
            </a:r>
            <a:endParaRPr lang="es-ES" sz="2200" b="1" dirty="0">
              <a:solidFill>
                <a:schemeClr val="tx2"/>
              </a:solidFill>
            </a:endParaRPr>
          </a:p>
        </p:txBody>
      </p:sp>
      <p:sp>
        <p:nvSpPr>
          <p:cNvPr id="3" name="Marcador de Posição de Conteúdo 2"/>
          <p:cNvSpPr>
            <a:spLocks noGrp="1"/>
          </p:cNvSpPr>
          <p:nvPr>
            <p:ph idx="1"/>
          </p:nvPr>
        </p:nvSpPr>
        <p:spPr/>
        <p:txBody>
          <a:bodyPr>
            <a:normAutofit/>
          </a:bodyPr>
          <a:lstStyle/>
          <a:p>
            <a:endParaRPr lang="es-ES" dirty="0"/>
          </a:p>
          <a:p>
            <a:r>
              <a:rPr lang="en-US" sz="1900" dirty="0" smtClean="0"/>
              <a:t>Due </a:t>
            </a:r>
            <a:r>
              <a:rPr lang="en-US" sz="1900" dirty="0"/>
              <a:t>diligence is a process of investigation to gain information. </a:t>
            </a:r>
          </a:p>
          <a:p>
            <a:r>
              <a:rPr lang="en-US" sz="1900" dirty="0" smtClean="0"/>
              <a:t>Due </a:t>
            </a:r>
            <a:r>
              <a:rPr lang="en-US" sz="1900" dirty="0"/>
              <a:t>diligence can be used in any type of transaction. </a:t>
            </a:r>
          </a:p>
          <a:p>
            <a:r>
              <a:rPr lang="en-US" sz="1900" dirty="0" smtClean="0"/>
              <a:t>Due </a:t>
            </a:r>
            <a:r>
              <a:rPr lang="en-US" sz="1900" dirty="0"/>
              <a:t>diligence needs to be well planned. </a:t>
            </a:r>
          </a:p>
          <a:p>
            <a:r>
              <a:rPr lang="en-US" sz="1900" dirty="0" smtClean="0"/>
              <a:t>Due </a:t>
            </a:r>
            <a:r>
              <a:rPr lang="en-US" sz="1900" dirty="0"/>
              <a:t>diligence activities should be practical for the acquisition. </a:t>
            </a:r>
          </a:p>
          <a:p>
            <a:r>
              <a:rPr lang="en-US" sz="1900" dirty="0" smtClean="0"/>
              <a:t>Due </a:t>
            </a:r>
            <a:r>
              <a:rPr lang="en-US" sz="1900" dirty="0"/>
              <a:t>diligence benefits all parties involved in the transaction. </a:t>
            </a:r>
          </a:p>
          <a:p>
            <a:r>
              <a:rPr lang="en-US" sz="1900" dirty="0" smtClean="0"/>
              <a:t>Due </a:t>
            </a:r>
            <a:r>
              <a:rPr lang="en-US" sz="1900" dirty="0"/>
              <a:t>diligence helps determine or support the price and other terms of the transaction. </a:t>
            </a:r>
          </a:p>
          <a:p>
            <a:r>
              <a:rPr lang="es-ES" sz="1900" dirty="0" err="1" smtClean="0"/>
              <a:t>Due</a:t>
            </a:r>
            <a:r>
              <a:rPr lang="es-ES" sz="1900" dirty="0" smtClean="0"/>
              <a:t> </a:t>
            </a:r>
            <a:r>
              <a:rPr lang="es-ES" sz="1900" dirty="0" err="1"/>
              <a:t>diligence</a:t>
            </a:r>
            <a:r>
              <a:rPr lang="es-ES" sz="1900" dirty="0"/>
              <a:t> </a:t>
            </a:r>
            <a:r>
              <a:rPr lang="es-ES" sz="1900" dirty="0" err="1"/>
              <a:t>helps</a:t>
            </a:r>
            <a:r>
              <a:rPr lang="es-ES" sz="1900" dirty="0"/>
              <a:t> </a:t>
            </a:r>
            <a:r>
              <a:rPr lang="es-ES" sz="1900" dirty="0" err="1"/>
              <a:t>ensure</a:t>
            </a:r>
            <a:r>
              <a:rPr lang="es-ES" sz="1900" dirty="0"/>
              <a:t> a </a:t>
            </a:r>
            <a:r>
              <a:rPr lang="es-ES" sz="1900" dirty="0" err="1"/>
              <a:t>successful</a:t>
            </a:r>
            <a:r>
              <a:rPr lang="es-ES" sz="1900" dirty="0"/>
              <a:t> </a:t>
            </a:r>
            <a:r>
              <a:rPr lang="es-ES" sz="1900" dirty="0" err="1"/>
              <a:t>acquisition</a:t>
            </a:r>
            <a:r>
              <a:rPr lang="es-ES" sz="1900" dirty="0"/>
              <a:t> and </a:t>
            </a:r>
            <a:r>
              <a:rPr lang="es-ES" sz="1900" dirty="0" err="1"/>
              <a:t>transition</a:t>
            </a:r>
            <a:r>
              <a:rPr lang="es-ES" sz="1900" dirty="0"/>
              <a:t>. </a:t>
            </a:r>
          </a:p>
          <a:p>
            <a:r>
              <a:rPr lang="en-US" sz="1900" dirty="0" smtClean="0"/>
              <a:t>Due </a:t>
            </a:r>
            <a:r>
              <a:rPr lang="en-US" sz="1900" dirty="0"/>
              <a:t>diligence puts the buyer in a position to hit the ground running with the new company after acquisition. </a:t>
            </a:r>
          </a:p>
          <a:p>
            <a:endParaRPr lang="es-ES" sz="2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76</a:t>
            </a:fld>
            <a:endParaRPr lang="es-ES"/>
          </a:p>
        </p:txBody>
      </p:sp>
    </p:spTree>
    <p:extLst>
      <p:ext uri="{BB962C8B-B14F-4D97-AF65-F5344CB8AC3E}">
        <p14:creationId xmlns:p14="http://schemas.microsoft.com/office/powerpoint/2010/main" val="450610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err="1" smtClean="0">
                <a:solidFill>
                  <a:schemeClr val="tx2"/>
                </a:solidFill>
              </a:rPr>
              <a:t>Notion</a:t>
            </a:r>
            <a:endParaRPr lang="es-ES" sz="2400" dirty="0"/>
          </a:p>
        </p:txBody>
      </p:sp>
      <p:sp>
        <p:nvSpPr>
          <p:cNvPr id="3" name="Marcador de Posição de Conteúdo 2"/>
          <p:cNvSpPr>
            <a:spLocks noGrp="1"/>
          </p:cNvSpPr>
          <p:nvPr>
            <p:ph idx="1"/>
          </p:nvPr>
        </p:nvSpPr>
        <p:spPr/>
        <p:txBody>
          <a:bodyPr>
            <a:normAutofit/>
          </a:bodyPr>
          <a:lstStyle/>
          <a:p>
            <a:pPr>
              <a:lnSpc>
                <a:spcPct val="150000"/>
              </a:lnSpc>
              <a:buFont typeface="Wingdings" panose="05000000000000000000" pitchFamily="2" charset="2"/>
              <a:buChar char="Ø"/>
            </a:pPr>
            <a:r>
              <a:rPr lang="pt-PT" sz="1600" i="1" dirty="0" err="1" smtClean="0"/>
              <a:t>Unrelated</a:t>
            </a:r>
            <a:r>
              <a:rPr lang="pt-PT" sz="1600" i="1" dirty="0" smtClean="0"/>
              <a:t> </a:t>
            </a:r>
            <a:r>
              <a:rPr lang="pt-PT" sz="1600" i="1" dirty="0" err="1" smtClean="0"/>
              <a:t>instruments</a:t>
            </a:r>
            <a:r>
              <a:rPr lang="pt-PT" sz="1600" dirty="0" smtClean="0"/>
              <a:t>: </a:t>
            </a:r>
            <a:r>
              <a:rPr lang="pt-PT" sz="1600" dirty="0" err="1" smtClean="0"/>
              <a:t>comfort</a:t>
            </a:r>
            <a:r>
              <a:rPr lang="pt-PT" sz="1600" dirty="0" smtClean="0"/>
              <a:t> </a:t>
            </a:r>
            <a:r>
              <a:rPr lang="pt-PT" sz="1600" dirty="0" err="1" smtClean="0"/>
              <a:t>letter</a:t>
            </a:r>
            <a:r>
              <a:rPr lang="pt-PT" sz="1600" dirty="0" smtClean="0"/>
              <a:t> (</a:t>
            </a:r>
            <a:r>
              <a:rPr lang="pt-PT" sz="1600" dirty="0" err="1" smtClean="0"/>
              <a:t>lettre</a:t>
            </a:r>
            <a:r>
              <a:rPr lang="pt-PT" sz="1600" dirty="0" smtClean="0"/>
              <a:t> de </a:t>
            </a:r>
            <a:r>
              <a:rPr lang="pt-PT" sz="1600" dirty="0" err="1" smtClean="0"/>
              <a:t>confort</a:t>
            </a:r>
            <a:r>
              <a:rPr lang="pt-PT" sz="1600" dirty="0" smtClean="0"/>
              <a:t>, </a:t>
            </a:r>
            <a:r>
              <a:rPr lang="pt-PT" sz="1600" dirty="0" err="1" smtClean="0"/>
              <a:t>lettre</a:t>
            </a:r>
            <a:r>
              <a:rPr lang="pt-PT" sz="1600" dirty="0" smtClean="0"/>
              <a:t> de </a:t>
            </a:r>
            <a:r>
              <a:rPr lang="pt-PT" sz="1600" dirty="0" err="1" smtClean="0"/>
              <a:t>patronage</a:t>
            </a:r>
            <a:r>
              <a:rPr lang="pt-PT" sz="1600" dirty="0" smtClean="0"/>
              <a:t>, </a:t>
            </a:r>
            <a:r>
              <a:rPr lang="pt-PT" sz="1600" dirty="0" err="1" smtClean="0"/>
              <a:t>Patronatserklärung</a:t>
            </a:r>
            <a:r>
              <a:rPr lang="pt-PT" sz="1600" dirty="0" smtClean="0"/>
              <a:t>)</a:t>
            </a:r>
          </a:p>
          <a:p>
            <a:pPr>
              <a:lnSpc>
                <a:spcPct val="150000"/>
              </a:lnSpc>
              <a:buFont typeface="Wingdings" panose="05000000000000000000" pitchFamily="2" charset="2"/>
              <a:buChar char="Ø"/>
            </a:pPr>
            <a:r>
              <a:rPr lang="pt-PT" sz="1600" i="1" dirty="0" err="1" smtClean="0"/>
              <a:t>Related</a:t>
            </a:r>
            <a:r>
              <a:rPr lang="pt-PT" sz="1600" i="1" dirty="0" smtClean="0"/>
              <a:t> </a:t>
            </a:r>
            <a:r>
              <a:rPr lang="pt-PT" sz="1600" i="1" dirty="0" err="1" smtClean="0"/>
              <a:t>instruments</a:t>
            </a:r>
            <a:r>
              <a:rPr lang="pt-PT" sz="1600" dirty="0" smtClean="0"/>
              <a:t>: </a:t>
            </a:r>
            <a:r>
              <a:rPr lang="pt-PT" sz="1600" dirty="0" err="1" smtClean="0"/>
              <a:t>Confidentiality</a:t>
            </a:r>
            <a:r>
              <a:rPr lang="pt-PT" sz="1600" dirty="0" smtClean="0"/>
              <a:t> </a:t>
            </a:r>
            <a:r>
              <a:rPr lang="pt-PT" sz="1600" dirty="0" err="1" smtClean="0"/>
              <a:t>Agreements</a:t>
            </a:r>
            <a:endParaRPr lang="pt-PT" sz="1600" dirty="0" smtClean="0"/>
          </a:p>
          <a:p>
            <a:pPr>
              <a:lnSpc>
                <a:spcPct val="150000"/>
              </a:lnSpc>
              <a:buFont typeface="Wingdings" panose="05000000000000000000" pitchFamily="2" charset="2"/>
              <a:buChar char="Ø"/>
            </a:pPr>
            <a:r>
              <a:rPr lang="pt-PT" sz="1600" i="1" dirty="0" err="1" smtClean="0"/>
              <a:t>Variations</a:t>
            </a:r>
            <a:r>
              <a:rPr lang="pt-PT" sz="1600" i="1" dirty="0" smtClean="0"/>
              <a:t> in </a:t>
            </a:r>
            <a:r>
              <a:rPr lang="pt-PT" sz="1600" i="1" dirty="0" err="1" smtClean="0"/>
              <a:t>terminology</a:t>
            </a:r>
            <a:r>
              <a:rPr lang="pt-PT" sz="1600" dirty="0" smtClean="0"/>
              <a:t>: Memorandum of </a:t>
            </a:r>
            <a:r>
              <a:rPr lang="pt-PT" sz="1600" dirty="0" err="1" smtClean="0"/>
              <a:t>Understanding</a:t>
            </a:r>
            <a:r>
              <a:rPr lang="pt-PT" sz="1600" dirty="0" smtClean="0"/>
              <a:t>, Memorandum of </a:t>
            </a:r>
            <a:r>
              <a:rPr lang="pt-PT" sz="1600" dirty="0" err="1" smtClean="0"/>
              <a:t>Agreement</a:t>
            </a:r>
            <a:r>
              <a:rPr lang="pt-PT" sz="1600" dirty="0" smtClean="0"/>
              <a:t>, </a:t>
            </a:r>
            <a:r>
              <a:rPr lang="pt-PT" sz="1600" dirty="0" err="1" smtClean="0"/>
              <a:t>Heads</a:t>
            </a:r>
            <a:r>
              <a:rPr lang="pt-PT" sz="1600" dirty="0" smtClean="0"/>
              <a:t> of </a:t>
            </a:r>
            <a:r>
              <a:rPr lang="pt-PT" sz="1600" dirty="0" err="1" smtClean="0"/>
              <a:t>Agreement</a:t>
            </a:r>
            <a:r>
              <a:rPr lang="pt-PT" sz="1600" dirty="0" smtClean="0"/>
              <a:t>, </a:t>
            </a:r>
            <a:r>
              <a:rPr lang="pt-PT" sz="1600" dirty="0" err="1" smtClean="0"/>
              <a:t>Term</a:t>
            </a:r>
            <a:r>
              <a:rPr lang="pt-PT" sz="1600" dirty="0" smtClean="0"/>
              <a:t> </a:t>
            </a:r>
            <a:r>
              <a:rPr lang="pt-PT" sz="1600" dirty="0" err="1" smtClean="0"/>
              <a:t>Sheet</a:t>
            </a:r>
            <a:endParaRPr lang="pt-PT" sz="1600" dirty="0"/>
          </a:p>
          <a:p>
            <a:pPr>
              <a:lnSpc>
                <a:spcPct val="150000"/>
              </a:lnSpc>
              <a:buFont typeface="Wingdings" panose="05000000000000000000" pitchFamily="2" charset="2"/>
              <a:buChar char="Ø"/>
            </a:pPr>
            <a:r>
              <a:rPr lang="pt-PT" sz="1600" dirty="0" err="1" smtClean="0"/>
              <a:t>PreContractual</a:t>
            </a:r>
            <a:r>
              <a:rPr lang="pt-PT" sz="1600" dirty="0" smtClean="0"/>
              <a:t> </a:t>
            </a:r>
            <a:r>
              <a:rPr lang="pt-PT" sz="1600" dirty="0" err="1" smtClean="0"/>
              <a:t>Agreements</a:t>
            </a:r>
            <a:r>
              <a:rPr lang="pt-PT" sz="1600" dirty="0" smtClean="0"/>
              <a:t> </a:t>
            </a:r>
            <a:r>
              <a:rPr lang="pt-PT" sz="1600" dirty="0" err="1" smtClean="0"/>
              <a:t>and</a:t>
            </a:r>
            <a:r>
              <a:rPr lang="pt-PT" sz="1600" dirty="0" smtClean="0"/>
              <a:t> </a:t>
            </a:r>
            <a:r>
              <a:rPr lang="pt-PT" sz="1600" dirty="0" err="1" smtClean="0"/>
              <a:t>Promises</a:t>
            </a:r>
            <a:r>
              <a:rPr lang="pt-PT" sz="1600" dirty="0" smtClean="0"/>
              <a:t> to </a:t>
            </a:r>
            <a:r>
              <a:rPr lang="pt-PT" sz="1600" dirty="0" err="1" smtClean="0"/>
              <a:t>Contract</a:t>
            </a:r>
            <a:endParaRPr lang="pt-PT" sz="1600" dirty="0" smtClean="0"/>
          </a:p>
          <a:p>
            <a:pPr>
              <a:lnSpc>
                <a:spcPct val="150000"/>
              </a:lnSpc>
              <a:buFont typeface="Wingdings" panose="05000000000000000000" pitchFamily="2" charset="2"/>
              <a:buChar char="Ø"/>
            </a:pPr>
            <a:r>
              <a:rPr lang="pt-PT" sz="1600" dirty="0" smtClean="0"/>
              <a:t>Unilateral, Bilateral </a:t>
            </a:r>
            <a:r>
              <a:rPr lang="pt-PT" sz="1600" dirty="0" err="1" smtClean="0"/>
              <a:t>and</a:t>
            </a:r>
            <a:r>
              <a:rPr lang="pt-PT" sz="1600" dirty="0" smtClean="0"/>
              <a:t> Multilateral </a:t>
            </a:r>
            <a:r>
              <a:rPr lang="pt-PT" sz="1600" dirty="0" err="1" smtClean="0"/>
              <a:t>Letters</a:t>
            </a:r>
            <a:r>
              <a:rPr lang="pt-PT" sz="1600" dirty="0" smtClean="0"/>
              <a:t> of </a:t>
            </a:r>
            <a:r>
              <a:rPr lang="pt-PT" sz="1600" dirty="0" err="1" smtClean="0"/>
              <a:t>Intent</a:t>
            </a:r>
            <a:endParaRPr lang="pt-PT" sz="1600" dirty="0" smtClean="0"/>
          </a:p>
          <a:p>
            <a:pPr>
              <a:lnSpc>
                <a:spcPct val="150000"/>
              </a:lnSpc>
              <a:buFont typeface="Wingdings" panose="05000000000000000000" pitchFamily="2" charset="2"/>
              <a:buChar char="Ø"/>
            </a:pPr>
            <a:endParaRPr lang="pt-PT" sz="1600" dirty="0"/>
          </a:p>
          <a:p>
            <a:pPr marL="0" indent="0" algn="ctr">
              <a:lnSpc>
                <a:spcPct val="150000"/>
              </a:lnSpc>
              <a:buNone/>
            </a:pPr>
            <a:r>
              <a:rPr lang="pt-PT" sz="1600" dirty="0" err="1" smtClean="0"/>
              <a:t>This</a:t>
            </a:r>
            <a:r>
              <a:rPr lang="pt-PT" sz="1600" dirty="0" smtClean="0"/>
              <a:t> </a:t>
            </a:r>
            <a:r>
              <a:rPr lang="pt-PT" sz="1600" dirty="0" err="1" smtClean="0"/>
              <a:t>institution</a:t>
            </a:r>
            <a:r>
              <a:rPr lang="pt-PT" sz="1600" dirty="0" smtClean="0"/>
              <a:t> </a:t>
            </a:r>
            <a:r>
              <a:rPr lang="pt-PT" sz="1600" dirty="0" err="1" smtClean="0"/>
              <a:t>enjoys</a:t>
            </a:r>
            <a:r>
              <a:rPr lang="pt-PT" sz="1600" dirty="0" smtClean="0"/>
              <a:t> </a:t>
            </a:r>
            <a:r>
              <a:rPr lang="pt-PT" sz="1600" dirty="0" err="1" smtClean="0"/>
              <a:t>or</a:t>
            </a:r>
            <a:r>
              <a:rPr lang="pt-PT" sz="1600" dirty="0" smtClean="0"/>
              <a:t> </a:t>
            </a:r>
            <a:r>
              <a:rPr lang="pt-PT" sz="1600" dirty="0" err="1" smtClean="0"/>
              <a:t>suffers</a:t>
            </a:r>
            <a:r>
              <a:rPr lang="pt-PT" sz="1600" dirty="0" smtClean="0"/>
              <a:t> </a:t>
            </a:r>
            <a:r>
              <a:rPr lang="pt-PT" sz="1600" dirty="0" err="1" smtClean="0"/>
              <a:t>an</a:t>
            </a:r>
            <a:r>
              <a:rPr lang="pt-PT" sz="1600" dirty="0" smtClean="0"/>
              <a:t> </a:t>
            </a:r>
            <a:r>
              <a:rPr lang="pt-PT" sz="1600" dirty="0" err="1" smtClean="0"/>
              <a:t>almost</a:t>
            </a:r>
            <a:r>
              <a:rPr lang="pt-PT" sz="1600" dirty="0" smtClean="0"/>
              <a:t> total </a:t>
            </a:r>
            <a:r>
              <a:rPr lang="pt-PT" sz="1600" dirty="0" err="1" smtClean="0"/>
              <a:t>absence</a:t>
            </a:r>
            <a:r>
              <a:rPr lang="pt-PT" sz="1600" dirty="0" smtClean="0"/>
              <a:t> of </a:t>
            </a:r>
            <a:r>
              <a:rPr lang="pt-PT" sz="1600" dirty="0" err="1" smtClean="0"/>
              <a:t>specific</a:t>
            </a:r>
            <a:r>
              <a:rPr lang="pt-PT" sz="1600" dirty="0" smtClean="0"/>
              <a:t> </a:t>
            </a:r>
            <a:r>
              <a:rPr lang="pt-PT" sz="1600" dirty="0" err="1" smtClean="0"/>
              <a:t>regulation</a:t>
            </a:r>
            <a:r>
              <a:rPr lang="pt-PT" sz="1600" dirty="0" smtClean="0"/>
              <a:t> in Portuguese Law, </a:t>
            </a:r>
            <a:r>
              <a:rPr lang="pt-PT" sz="1600" dirty="0" err="1" smtClean="0"/>
              <a:t>whilst</a:t>
            </a:r>
            <a:r>
              <a:rPr lang="pt-PT" sz="1600" dirty="0" smtClean="0"/>
              <a:t> </a:t>
            </a:r>
            <a:r>
              <a:rPr lang="pt-PT" sz="1600" dirty="0" err="1" smtClean="0"/>
              <a:t>its</a:t>
            </a:r>
            <a:r>
              <a:rPr lang="pt-PT" sz="1600" dirty="0" smtClean="0"/>
              <a:t> </a:t>
            </a:r>
            <a:r>
              <a:rPr lang="pt-PT" sz="1600" dirty="0" err="1" smtClean="0"/>
              <a:t>purpose</a:t>
            </a:r>
            <a:r>
              <a:rPr lang="pt-PT" sz="1600" dirty="0" smtClean="0"/>
              <a:t>, </a:t>
            </a:r>
            <a:r>
              <a:rPr lang="pt-PT" sz="1600" dirty="0" err="1" smtClean="0"/>
              <a:t>nature</a:t>
            </a:r>
            <a:r>
              <a:rPr lang="pt-PT" sz="1600" dirty="0" smtClean="0"/>
              <a:t> </a:t>
            </a:r>
            <a:r>
              <a:rPr lang="pt-PT" sz="1600" dirty="0" err="1" smtClean="0"/>
              <a:t>and</a:t>
            </a:r>
            <a:r>
              <a:rPr lang="pt-PT" sz="1600" dirty="0" smtClean="0"/>
              <a:t> </a:t>
            </a:r>
            <a:r>
              <a:rPr lang="pt-PT" sz="1600" dirty="0" err="1" smtClean="0"/>
              <a:t>effects</a:t>
            </a:r>
            <a:r>
              <a:rPr lang="pt-PT" sz="1600" dirty="0" smtClean="0"/>
              <a:t> are </a:t>
            </a:r>
            <a:r>
              <a:rPr lang="pt-PT" sz="1600" dirty="0" err="1" smtClean="0"/>
              <a:t>often</a:t>
            </a:r>
            <a:r>
              <a:rPr lang="pt-PT" sz="1600" dirty="0" smtClean="0"/>
              <a:t> </a:t>
            </a:r>
            <a:r>
              <a:rPr lang="pt-PT" sz="1600" dirty="0" err="1" smtClean="0"/>
              <a:t>uncertain</a:t>
            </a:r>
            <a:r>
              <a:rPr lang="pt-PT" sz="1600" dirty="0" smtClean="0"/>
              <a:t> </a:t>
            </a:r>
            <a:r>
              <a:rPr lang="pt-PT" sz="1600" dirty="0" err="1" smtClean="0"/>
              <a:t>and</a:t>
            </a:r>
            <a:r>
              <a:rPr lang="pt-PT" sz="1600" dirty="0" smtClean="0"/>
              <a:t> </a:t>
            </a:r>
            <a:r>
              <a:rPr lang="pt-PT" sz="1600" dirty="0" err="1" smtClean="0"/>
              <a:t>misunderstood</a:t>
            </a:r>
            <a:r>
              <a:rPr lang="pt-PT" sz="1600" dirty="0" smtClean="0"/>
              <a:t>.</a:t>
            </a: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8</a:t>
            </a:fld>
            <a:endParaRPr lang="es-ES"/>
          </a:p>
        </p:txBody>
      </p:sp>
    </p:spTree>
    <p:extLst>
      <p:ext uri="{BB962C8B-B14F-4D97-AF65-F5344CB8AC3E}">
        <p14:creationId xmlns:p14="http://schemas.microsoft.com/office/powerpoint/2010/main" val="3060409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PT" sz="2400" b="1" dirty="0" smtClean="0">
                <a:solidFill>
                  <a:schemeClr val="tx2"/>
                </a:solidFill>
              </a:rPr>
              <a:t>Legal </a:t>
            </a:r>
            <a:r>
              <a:rPr lang="pt-PT" sz="2400" b="1" dirty="0" err="1" smtClean="0">
                <a:solidFill>
                  <a:schemeClr val="tx2"/>
                </a:solidFill>
              </a:rPr>
              <a:t>Qualification</a:t>
            </a:r>
            <a:endParaRPr lang="es-ES" sz="2400" dirty="0"/>
          </a:p>
        </p:txBody>
      </p:sp>
      <p:sp>
        <p:nvSpPr>
          <p:cNvPr id="3" name="Marcador de Posição de Conteúdo 2"/>
          <p:cNvSpPr>
            <a:spLocks noGrp="1"/>
          </p:cNvSpPr>
          <p:nvPr>
            <p:ph idx="1"/>
          </p:nvPr>
        </p:nvSpPr>
        <p:spPr/>
        <p:txBody>
          <a:bodyPr>
            <a:normAutofit/>
          </a:bodyPr>
          <a:lstStyle/>
          <a:p>
            <a:pPr>
              <a:lnSpc>
                <a:spcPct val="150000"/>
              </a:lnSpc>
              <a:buFont typeface="Wingdings" panose="05000000000000000000" pitchFamily="2" charset="2"/>
              <a:buChar char="Ø"/>
            </a:pPr>
            <a:r>
              <a:rPr lang="pt-PT" sz="1600" i="1" dirty="0" smtClean="0"/>
              <a:t>“</a:t>
            </a:r>
            <a:r>
              <a:rPr lang="pt-PT" sz="1600" i="1" dirty="0" err="1" smtClean="0"/>
              <a:t>Full</a:t>
            </a:r>
            <a:r>
              <a:rPr lang="pt-PT" sz="1600" i="1" dirty="0" smtClean="0"/>
              <a:t>” </a:t>
            </a:r>
            <a:r>
              <a:rPr lang="pt-PT" sz="1600" dirty="0" err="1" smtClean="0"/>
              <a:t>Contract</a:t>
            </a:r>
            <a:endParaRPr lang="pt-PT" sz="1600" dirty="0" smtClean="0"/>
          </a:p>
          <a:p>
            <a:pPr>
              <a:lnSpc>
                <a:spcPct val="150000"/>
              </a:lnSpc>
              <a:buFont typeface="Wingdings" panose="05000000000000000000" pitchFamily="2" charset="2"/>
              <a:buChar char="Ø"/>
            </a:pPr>
            <a:endParaRPr lang="pt-PT" sz="1600" i="1" dirty="0" smtClean="0"/>
          </a:p>
          <a:p>
            <a:pPr>
              <a:lnSpc>
                <a:spcPct val="150000"/>
              </a:lnSpc>
              <a:buFont typeface="Wingdings" panose="05000000000000000000" pitchFamily="2" charset="2"/>
              <a:buChar char="Ø"/>
            </a:pPr>
            <a:r>
              <a:rPr lang="pt-PT" sz="1600" i="1" dirty="0" err="1" smtClean="0"/>
              <a:t>Synallagmatic</a:t>
            </a:r>
            <a:r>
              <a:rPr lang="pt-PT" sz="1600" i="1" dirty="0" smtClean="0"/>
              <a:t> </a:t>
            </a:r>
            <a:r>
              <a:rPr lang="pt-PT" sz="1600" dirty="0" err="1" smtClean="0"/>
              <a:t>Relationship</a:t>
            </a:r>
            <a:endParaRPr lang="pt-PT" sz="1600" dirty="0" smtClean="0"/>
          </a:p>
          <a:p>
            <a:pPr marL="0" indent="0">
              <a:lnSpc>
                <a:spcPct val="150000"/>
              </a:lnSpc>
              <a:buNone/>
            </a:pPr>
            <a:endParaRPr lang="pt-PT" sz="1600" i="1" dirty="0"/>
          </a:p>
          <a:p>
            <a:pPr>
              <a:lnSpc>
                <a:spcPct val="150000"/>
              </a:lnSpc>
              <a:buFont typeface="Wingdings" panose="05000000000000000000" pitchFamily="2" charset="2"/>
              <a:buChar char="Ø"/>
            </a:pPr>
            <a:r>
              <a:rPr lang="pt-PT" sz="1600" dirty="0" err="1" smtClean="0"/>
              <a:t>Promise</a:t>
            </a:r>
            <a:r>
              <a:rPr lang="pt-PT" sz="1600" dirty="0" smtClean="0"/>
              <a:t> to </a:t>
            </a:r>
            <a:r>
              <a:rPr lang="pt-PT" sz="1600" dirty="0" err="1" smtClean="0"/>
              <a:t>Contract</a:t>
            </a:r>
            <a:endParaRPr lang="pt-PT" sz="1600" dirty="0" smtClean="0"/>
          </a:p>
          <a:p>
            <a:pPr marL="0" indent="0">
              <a:lnSpc>
                <a:spcPct val="150000"/>
              </a:lnSpc>
              <a:buNone/>
            </a:pPr>
            <a:endParaRPr lang="pt-PT" sz="1600" dirty="0" smtClean="0"/>
          </a:p>
          <a:p>
            <a:pPr>
              <a:lnSpc>
                <a:spcPct val="150000"/>
              </a:lnSpc>
              <a:buFont typeface="Wingdings" panose="05000000000000000000" pitchFamily="2" charset="2"/>
              <a:buChar char="Ø"/>
            </a:pPr>
            <a:r>
              <a:rPr lang="pt-PT" sz="1600" dirty="0" err="1" smtClean="0"/>
              <a:t>Offer</a:t>
            </a:r>
            <a:endParaRPr lang="pt-PT" sz="1600" dirty="0"/>
          </a:p>
          <a:p>
            <a:pPr marL="0" indent="0" algn="ctr">
              <a:lnSpc>
                <a:spcPct val="150000"/>
              </a:lnSpc>
              <a:buNone/>
            </a:pPr>
            <a:endParaRPr lang="es-ES" sz="1600" dirty="0"/>
          </a:p>
        </p:txBody>
      </p:sp>
      <p:sp>
        <p:nvSpPr>
          <p:cNvPr id="4" name="Marcador de Posição do Rodapé 3"/>
          <p:cNvSpPr>
            <a:spLocks noGrp="1"/>
          </p:cNvSpPr>
          <p:nvPr>
            <p:ph type="ftr" sz="quarter" idx="11"/>
          </p:nvPr>
        </p:nvSpPr>
        <p:spPr/>
        <p:txBody>
          <a:bodyPr/>
          <a:lstStyle/>
          <a:p>
            <a:endParaRPr lang="es-ES"/>
          </a:p>
        </p:txBody>
      </p:sp>
      <p:sp>
        <p:nvSpPr>
          <p:cNvPr id="5" name="Marcador de Posição do Número do Diapositivo 4"/>
          <p:cNvSpPr>
            <a:spLocks noGrp="1"/>
          </p:cNvSpPr>
          <p:nvPr>
            <p:ph type="sldNum" sz="quarter" idx="12"/>
          </p:nvPr>
        </p:nvSpPr>
        <p:spPr/>
        <p:txBody>
          <a:bodyPr/>
          <a:lstStyle/>
          <a:p>
            <a:fld id="{1D83192B-89D8-445E-BD75-4C0762A2A075}" type="slidenum">
              <a:rPr lang="es-ES" smtClean="0"/>
              <a:t>9</a:t>
            </a:fld>
            <a:endParaRPr lang="es-ES"/>
          </a:p>
        </p:txBody>
      </p:sp>
    </p:spTree>
    <p:extLst>
      <p:ext uri="{BB962C8B-B14F-4D97-AF65-F5344CB8AC3E}">
        <p14:creationId xmlns:p14="http://schemas.microsoft.com/office/powerpoint/2010/main" val="79546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5198</Words>
  <Application>Microsoft Office PowerPoint</Application>
  <PresentationFormat>Apresentação no Ecrã (4:3)</PresentationFormat>
  <Paragraphs>929</Paragraphs>
  <Slides>76</Slides>
  <Notes>0</Notes>
  <HiddenSlides>0</HiddenSlides>
  <MMClips>0</MMClips>
  <ScaleCrop>false</ScaleCrop>
  <HeadingPairs>
    <vt:vector size="4" baseType="variant">
      <vt:variant>
        <vt:lpstr>Tema</vt:lpstr>
      </vt:variant>
      <vt:variant>
        <vt:i4>1</vt:i4>
      </vt:variant>
      <vt:variant>
        <vt:lpstr>Títulos dos diapositivos</vt:lpstr>
      </vt:variant>
      <vt:variant>
        <vt:i4>76</vt:i4>
      </vt:variant>
    </vt:vector>
  </HeadingPairs>
  <TitlesOfParts>
    <vt:vector size="77" baseType="lpstr">
      <vt:lpstr>Tema do Office</vt:lpstr>
      <vt:lpstr>Letter of Intent:  Do’s and Don’ts for entering into Letter of Intents</vt:lpstr>
      <vt:lpstr>Article 405 - Contractual freedom</vt:lpstr>
      <vt:lpstr>Article 227 - Fault in the formation of contracts</vt:lpstr>
      <vt:lpstr>Article 232 - Scope of the voluntary agreement</vt:lpstr>
      <vt:lpstr>OVERVIEW:</vt:lpstr>
      <vt:lpstr>Timeline</vt:lpstr>
      <vt:lpstr>Purpose</vt:lpstr>
      <vt:lpstr>Notion</vt:lpstr>
      <vt:lpstr>Legal Qualification</vt:lpstr>
      <vt:lpstr>Strategy</vt:lpstr>
      <vt:lpstr>… Short Letter</vt:lpstr>
      <vt:lpstr>… Long Letter</vt:lpstr>
      <vt:lpstr>Perspective</vt:lpstr>
      <vt:lpstr>Main Clauses</vt:lpstr>
      <vt:lpstr>Main Clauses</vt:lpstr>
      <vt:lpstr>… Main Clauses</vt:lpstr>
      <vt:lpstr>… Main Clauses</vt:lpstr>
      <vt:lpstr>… Main Clauses</vt:lpstr>
      <vt:lpstr>Content</vt:lpstr>
      <vt:lpstr>… Content</vt:lpstr>
      <vt:lpstr>… Content</vt:lpstr>
      <vt:lpstr>… Content</vt:lpstr>
      <vt:lpstr>… Content</vt:lpstr>
      <vt:lpstr>… Content</vt:lpstr>
      <vt:lpstr>Litigation</vt:lpstr>
      <vt:lpstr>Litigation</vt:lpstr>
      <vt:lpstr>Conclusion</vt:lpstr>
      <vt:lpstr>DUE DILIGENCE</vt:lpstr>
      <vt:lpstr>Due Diligence and its objectives</vt:lpstr>
      <vt:lpstr>Due Diligence and its objectives</vt:lpstr>
      <vt:lpstr>Due Diligence process</vt:lpstr>
      <vt:lpstr>Types of due diligence</vt:lpstr>
      <vt:lpstr>Buy side v/s sell side due diligence</vt:lpstr>
      <vt:lpstr>Due diligence findings</vt:lpstr>
      <vt:lpstr>Key discussion points</vt:lpstr>
      <vt:lpstr>Due diligence report</vt:lpstr>
      <vt:lpstr> The Purchase or Sale of a Business </vt:lpstr>
      <vt:lpstr> Primary Components of an Acquisition </vt:lpstr>
      <vt:lpstr>Common Documents Used in the Purchase of a Business </vt:lpstr>
      <vt:lpstr> Letter of Intent </vt:lpstr>
      <vt:lpstr>Purchase and Sale Agreement </vt:lpstr>
      <vt:lpstr>What is this thing called due diligence? </vt:lpstr>
      <vt:lpstr>Parties with an interest in due diligence </vt:lpstr>
      <vt:lpstr>How the buyer benefits </vt:lpstr>
      <vt:lpstr>How the seller benefits </vt:lpstr>
      <vt:lpstr>What about a business is important to the buyer? </vt:lpstr>
      <vt:lpstr>What else does the buyer need to know? </vt:lpstr>
      <vt:lpstr>What should the buyer do with all this information? </vt:lpstr>
      <vt:lpstr>The Plan for the Due Diligence Project </vt:lpstr>
      <vt:lpstr>(…)</vt:lpstr>
      <vt:lpstr>The Design of the Due Diligence Plan </vt:lpstr>
      <vt:lpstr>The Bottom Line </vt:lpstr>
      <vt:lpstr>What should be done? </vt:lpstr>
      <vt:lpstr>Who will do it? </vt:lpstr>
      <vt:lpstr>Where to do it? </vt:lpstr>
      <vt:lpstr>When to do it? </vt:lpstr>
      <vt:lpstr>The Due Diligence Plan </vt:lpstr>
      <vt:lpstr>The Plan should address all areas of the business </vt:lpstr>
      <vt:lpstr>A Typical Due Diligence Checklist </vt:lpstr>
      <vt:lpstr>Due Diligence Checklist: “Failing to Plan, is Planning to Fail” </vt:lpstr>
      <vt:lpstr>Due Diligence Checklist: Basic Information </vt:lpstr>
      <vt:lpstr>Due Diligence Checklist: Operations </vt:lpstr>
      <vt:lpstr>Due Diligence Checklist: Sales &amp; Marketing </vt:lpstr>
      <vt:lpstr>Due Diligence Checklist: Sales &amp; Marketing (Cont’d) </vt:lpstr>
      <vt:lpstr>Due Diligence Checklist: Procurement </vt:lpstr>
      <vt:lpstr>Due Diligence Checklist: Financial </vt:lpstr>
      <vt:lpstr>Due Diligence Checklist: Financial (Cont’d) </vt:lpstr>
      <vt:lpstr>Due Diligence Checklist: Human Resources </vt:lpstr>
      <vt:lpstr>Due Diligence Checklist: Human Resources (Cont’d) </vt:lpstr>
      <vt:lpstr>Due Diligence Checklist: Legal Matters </vt:lpstr>
      <vt:lpstr>Due Diligence Checklist: Information Systems </vt:lpstr>
      <vt:lpstr>Due Diligence Checklist: Insurance </vt:lpstr>
      <vt:lpstr>Due Diligence Checklist: Pro forma Financial </vt:lpstr>
      <vt:lpstr>Issues requiring additional work </vt:lpstr>
      <vt:lpstr>International Issues </vt:lpstr>
      <vt:lpstr>Summary </vt:lpstr>
    </vt:vector>
  </TitlesOfParts>
  <Company>Gómez-Acebo &amp; Pombo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of Intent: Do’s and Don’ts for entering into Letter of Intents</dc:title>
  <dc:creator>LISS010</dc:creator>
  <cp:lastModifiedBy>LISS010</cp:lastModifiedBy>
  <cp:revision>45</cp:revision>
  <cp:lastPrinted>2018-03-14T10:01:03Z</cp:lastPrinted>
  <dcterms:created xsi:type="dcterms:W3CDTF">2018-03-12T12:56:25Z</dcterms:created>
  <dcterms:modified xsi:type="dcterms:W3CDTF">2018-03-14T16:50:30Z</dcterms:modified>
</cp:coreProperties>
</file>